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7" r:id="rId3"/>
    <p:sldId id="290" r:id="rId4"/>
    <p:sldId id="291" r:id="rId5"/>
    <p:sldId id="298" r:id="rId6"/>
    <p:sldId id="299" r:id="rId7"/>
    <p:sldId id="293" r:id="rId8"/>
    <p:sldId id="295" r:id="rId9"/>
    <p:sldId id="294" r:id="rId10"/>
    <p:sldId id="300" r:id="rId11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090" autoAdjust="0"/>
  </p:normalViewPr>
  <p:slideViewPr>
    <p:cSldViewPr snapToGrid="0">
      <p:cViewPr varScale="1">
        <p:scale>
          <a:sx n="102" d="100"/>
          <a:sy n="102" d="100"/>
        </p:scale>
        <p:origin x="91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2A2CC-A284-40EA-A599-947641DC629E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A0941-AF49-43AC-A0C3-C306F08470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55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56C1B-1A89-4584-8E8B-0885C1831833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74B1A-36D6-4EA0-87E0-456F15307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52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Жәбірленуші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lang="ru-RU" sz="1200" b="1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виктимді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) </a:t>
            </a:r>
            <a:r>
              <a:rPr lang="ru-RU" sz="1200" b="1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түрі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1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өзін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1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әртүрлі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1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жолдармен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1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көрсетеді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эмоционалды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тұрақсыздықта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бағынуға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деген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құштарлықта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қарым-қатынастағы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қиындықтарда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олардың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сезімдерін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бұрмалап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қабылдауда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және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т.б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егер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адамдар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өмірге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қауіп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төндіретін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сәттерде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дұрыс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әрекет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етпесе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олар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қиындыққа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ұшырауы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мүмкін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. Жеке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жәбірленушілік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бағыну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ұсыныс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сенімсіздік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абайсыздық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және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жеңілдік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өзін-өзі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қорғай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алмау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сияқты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қасиеттермен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анықталады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74B1A-36D6-4EA0-87E0-456F15307AF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336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74B1A-36D6-4EA0-87E0-456F15307AF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975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Құжаттардың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бірыңғай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нысандарын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құру бойынша жұмыс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шығармашылық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тобын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қалыптастыру.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Әр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облыстан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бір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өкілден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Бірінші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отырыс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32.03.2023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сағат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10.00-ден 12.00-ге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дейін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74B1A-36D6-4EA0-87E0-456F15307AF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663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Жоспардың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нысанын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шығармашылдық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тобының жұмыс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қорытындысы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бойынша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бекітеміз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74B1A-36D6-4EA0-87E0-456F15307AF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94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Алгоритм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шығармашылық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топтың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жұмысының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қорытындысы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бойынша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бекітіледі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74B1A-36D6-4EA0-87E0-456F15307AF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105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56352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59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906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18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37892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125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4284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579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05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6344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533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75F57E7-220F-4EAB-97AC-799FF88DF35B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8DC9F34-52F5-4987-814C-5ED921C66E9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66336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FB2051-F60A-45D8-9BF4-57A709E9A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8650" y="2753450"/>
            <a:ext cx="8262587" cy="16273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2800" b="1" cap="all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Орта білім беру ұйымдарында  </a:t>
            </a:r>
            <a:r>
              <a:rPr lang="ru-RU" altLang="ru-RU" sz="2800" b="1" cap="all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мектепішілік</a:t>
            </a:r>
            <a:r>
              <a:rPr lang="ru-RU" altLang="ru-RU" sz="2800" b="1" cap="all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800" b="1" cap="all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есепке</a:t>
            </a:r>
            <a:r>
              <a:rPr lang="ru-RU" altLang="ru-RU" sz="2800" b="1" cap="all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алу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1800" b="1" cap="all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қазақстан</a:t>
            </a:r>
            <a:r>
              <a:rPr lang="ru-RU" altLang="ru-RU" sz="1800" b="1" cap="all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800" b="1" cap="all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республикасы</a:t>
            </a:r>
            <a:r>
              <a:rPr lang="ru-RU" altLang="ru-RU" sz="1800" b="1" cap="all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800" b="1" cap="all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оқу-ағарту</a:t>
            </a:r>
            <a:r>
              <a:rPr lang="ru-RU" altLang="ru-RU" sz="1800" b="1" cap="all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800" b="1" cap="all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министрлігінің</a:t>
            </a:r>
            <a:r>
              <a:rPr lang="ru-RU" altLang="ru-RU" sz="1800" b="1" cap="all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1800" b="1" cap="all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әдістемелік </a:t>
            </a:r>
            <a:r>
              <a:rPr lang="ru-RU" altLang="ru-RU" sz="1800" b="1" cap="all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ұсынымдары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C603615-97F2-4307-A718-7A17B90C1EF8}"/>
              </a:ext>
            </a:extLst>
          </p:cNvPr>
          <p:cNvSpPr/>
          <p:nvPr/>
        </p:nvSpPr>
        <p:spPr>
          <a:xfrm>
            <a:off x="2521710" y="1132272"/>
            <a:ext cx="8346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«Павлодар қаласының №48 жалпы орта білім беру мектебі»  КММ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Picture 2">
            <a:extLst>
              <a:ext uri="{FF2B5EF4-FFF2-40B4-BE49-F238E27FC236}">
                <a16:creationId xmlns:a16="http://schemas.microsoft.com/office/drawing/2014/main" id="{4F225128-503A-4A08-B50D-848B9B2BD5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024" t="9386" r="1367"/>
          <a:stretch>
            <a:fillRect/>
          </a:stretch>
        </p:blipFill>
        <p:spPr>
          <a:xfrm flipH="1">
            <a:off x="-76280" y="1996750"/>
            <a:ext cx="1354646" cy="48716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2635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дина\Downloads\WhatsApp Image 2024-01-04 at 21.35.5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4" y="1"/>
            <a:ext cx="9157063" cy="693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2594" y="4075610"/>
            <a:ext cx="9601200" cy="822961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ПЖЖЖ –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профилактикалы</a:t>
            </a:r>
            <a:r>
              <a:rPr lang="kk-KZ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 жеке жұмыс жоспары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771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EDBB2E-023C-4944-A58F-7193D4E4BD0B}"/>
              </a:ext>
            </a:extLst>
          </p:cNvPr>
          <p:cNvSpPr/>
          <p:nvPr/>
        </p:nvSpPr>
        <p:spPr>
          <a:xfrm>
            <a:off x="854116" y="5825744"/>
            <a:ext cx="114210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Орта білім беру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ұйымдарындағы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психологиялық қызмет - білім беру ұйымының </a:t>
            </a:r>
            <a:r>
              <a:rPr lang="ru-RU" sz="1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алқалы</a:t>
            </a: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органы.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AAA883D-C879-4580-A900-588A8F6B198B}"/>
              </a:ext>
            </a:extLst>
          </p:cNvPr>
          <p:cNvSpPr/>
          <p:nvPr/>
        </p:nvSpPr>
        <p:spPr>
          <a:xfrm>
            <a:off x="854115" y="6068289"/>
            <a:ext cx="113378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Психологиялық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қызметтің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білім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алушыларды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табысты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дамыту,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әлеуметтендіру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білім беру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траекториясын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таңдауды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қалыптастыру үшін психологиялық-педагогикалық және әлеуметтік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жағдайлар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жасауға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психологиялық-педагогикалық сүйемелдеуді </a:t>
            </a:r>
            <a:r>
              <a:rPr lang="ru-RU" sz="1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жүйелі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ұйымдастыру.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F498D9C-A1F8-490E-8820-136F2FCAEB57}"/>
              </a:ext>
            </a:extLst>
          </p:cNvPr>
          <p:cNvCxnSpPr/>
          <p:nvPr/>
        </p:nvCxnSpPr>
        <p:spPr>
          <a:xfrm>
            <a:off x="839017" y="5741836"/>
            <a:ext cx="354647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96824B2-D224-4EEA-8E90-E9B35DA48425}"/>
              </a:ext>
            </a:extLst>
          </p:cNvPr>
          <p:cNvSpPr/>
          <p:nvPr/>
        </p:nvSpPr>
        <p:spPr>
          <a:xfrm>
            <a:off x="4385496" y="5310949"/>
            <a:ext cx="81944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Білім </a:t>
            </a:r>
            <a:r>
              <a:rPr lang="ru-RU" sz="1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2022 </a:t>
            </a:r>
            <a:r>
              <a:rPr lang="ru-RU" sz="1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ru-RU" sz="1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тамыздағы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№377 </a:t>
            </a:r>
            <a:r>
              <a:rPr lang="ru-RU" sz="1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бұйрығы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Орта білім беру </a:t>
            </a:r>
            <a:r>
              <a:rPr lang="ru-RU" sz="11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ұйымдарындағы</a:t>
            </a:r>
            <a:r>
              <a:rPr lang="ru-RU" sz="1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психологиялық қызмет қызметінің </a:t>
            </a:r>
            <a:r>
              <a:rPr lang="ru-RU" sz="11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қағидаларын</a:t>
            </a:r>
            <a:r>
              <a:rPr lang="ru-RU" sz="1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1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1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FF89958-E06F-4E54-B468-F925D3DC4ED5}"/>
              </a:ext>
            </a:extLst>
          </p:cNvPr>
          <p:cNvSpPr/>
          <p:nvPr/>
        </p:nvSpPr>
        <p:spPr>
          <a:xfrm>
            <a:off x="972017" y="1369799"/>
            <a:ext cx="1085283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 (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мектепішілік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алу)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 педагогикалық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аударуды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оларға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әлеуметтік және психологиялық-педагогикалық көмек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көрсетуді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білім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анықтау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439738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 (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мектепішілік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алу)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алушыны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білім беру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ортасының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жағдайына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бейімдеуге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көмектесуге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мотивациясын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арттыруға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кәмелетке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толмағандардың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қадағалаусыз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панасыз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қалуының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құқық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бұзушылықтарының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және қоғамға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іс-әрекеттерінің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алдын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алушыларға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олардың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ата-аналарына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өзге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өкілдеріне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әлеуметтік, психологиялық-педагогикалық көмек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көрсетуге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4908190-8710-427D-9D55-C37AAFB5C246}"/>
              </a:ext>
            </a:extLst>
          </p:cNvPr>
          <p:cNvSpPr/>
          <p:nvPr/>
        </p:nvSpPr>
        <p:spPr>
          <a:xfrm>
            <a:off x="1358537" y="230382"/>
            <a:ext cx="8869680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Оқу-ағарту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2023жылғы 3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61бұйрығы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28.12.2023 № 398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бұйрық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1A1E173-30F6-418A-9CDF-98F9BFD77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142" t="26212" r="19289" b="31971"/>
          <a:stretch/>
        </p:blipFill>
        <p:spPr>
          <a:xfrm>
            <a:off x="10327478" y="230382"/>
            <a:ext cx="1735281" cy="100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66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77841" y="1173683"/>
            <a:ext cx="10818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 АЛУҒА АРНАЛҒАН НЕГІЗДЕМЕЛЕР: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7223" y="1717158"/>
            <a:ext cx="10736691" cy="47089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Академиялық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үлгерімсіздік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Отбасының қолайсыздығы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жарғысын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тәртіп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өрескел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бұзу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2000" dirty="0">
              <a:solidFill>
                <a:schemeClr val="tx2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Себепсіз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сабақтарға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жүйелі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қатыспау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 algn="just"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Әкімшілік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құқық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бұзушылық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полицияда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есепте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дилинквенттік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мінез-құлық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 algn="just"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Қараусыздық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панасыздық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қаңғыбастық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қайыр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сұрау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 algn="just"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Психобелсенді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улы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заттарды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алкогольді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ішімдіктерді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темекі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шегу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жәбірленуші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виктимді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және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өзіне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зиян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келтіретін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мінез-құлық,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аутодеструктивті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мінез-құлықтың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342900" lvl="0" indent="-342900" algn="just"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Ойынға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интернетке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тәуелділік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лудомания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Теріс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бейресми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жастар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топтары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бірлестіктеріне,теріс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жастар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субмәдениеттеріне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қатысу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Clr>
                <a:srgbClr val="0070C0"/>
              </a:buClr>
              <a:buSzPct val="146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Діни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ағымдар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мен радикалы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көзқарастарды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ұстану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Clr>
                <a:srgbClr val="0070C0"/>
              </a:buClr>
              <a:buSzPct val="146000"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lvl="0"/>
            <a:endParaRPr lang="ru-RU" sz="20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8E7DC54-6604-4241-A7B2-63841DD79B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42" t="26212" r="19289" b="31971"/>
          <a:stretch/>
        </p:blipFill>
        <p:spPr>
          <a:xfrm>
            <a:off x="9860974" y="98587"/>
            <a:ext cx="1735281" cy="1006171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B3CC0E-C55A-49A9-AC2C-71C39536A33C}"/>
              </a:ext>
            </a:extLst>
          </p:cNvPr>
          <p:cNvSpPr/>
          <p:nvPr/>
        </p:nvSpPr>
        <p:spPr>
          <a:xfrm>
            <a:off x="1091049" y="116079"/>
            <a:ext cx="876992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Оқу-ағарту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2023жылғы 3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61бұйрығы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28.12.2023 № 398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бұйрық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005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91049" y="1224373"/>
            <a:ext cx="48852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 алу т</a:t>
            </a:r>
            <a:r>
              <a:rPr lang="kk-KZ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әртібі</a:t>
            </a:r>
            <a:endParaRPr lang="ru-RU" alt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54836" y="1686038"/>
            <a:ext cx="10641419" cy="50558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6759" y="3067050"/>
            <a:ext cx="256154" cy="723900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071784" y="1854001"/>
            <a:ext cx="1047094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алушыны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жетекшісінің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әлеуметтік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педагогтің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мұғалімінің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мүдделі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тұлғалардың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өтініші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директордың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орынбасарларының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ұсынысы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бойынша (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колледжде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ОТІ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орынбасары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кеңестің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отырысында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қаралады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Мектептің (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колледждің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отырысы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білім беру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әкімшілігінің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шешімі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бойынша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өткізіледі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AutoNum type="arabicPeriod"/>
            </a:pP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құрамы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ББ ұйымының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қызметкерлерінен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құралады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директор, </a:t>
            </a:r>
            <a:r>
              <a:rPr lang="ru-RU" sz="1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директордың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ТІ </a:t>
            </a:r>
            <a:r>
              <a:rPr lang="ru-RU" sz="1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орынбасары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әлеуметтік педагог, педагог-психолог, </a:t>
            </a:r>
            <a:r>
              <a:rPr lang="ru-RU" sz="1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төрағасы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ББ ұйымының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басшысы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хатшы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әлеуметтік педагог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алмастыратын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тұлға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жағдайда профилактика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отырысына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сынып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кәмелетке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толмағандар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аймақтық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инспектор, медицина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қызметкері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тартылады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отырысына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үшін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мектепішілік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алу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мәселесі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қаралып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білім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алушының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ата-аналары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өкілдері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шақырылады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отырысының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қорытындысы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бойынша білім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алушымен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оның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ата-аналарымен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өзге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өкілдерімен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жұмыстың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жоспары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бұдан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-ПЖЖЖ)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бекітіледі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Әрбір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-шара бойынша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көрсетіледі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мерзімдері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белгіленеді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Мектепішілік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алуды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үйлестіруді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 беру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басшысының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орынбасарлары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асырады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колледжде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ОТІ),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бақылауды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білім беру ұйымының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басшысы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82633" y="4768146"/>
            <a:ext cx="302514" cy="723900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FA29474-21FF-4EEF-9434-976D7942A8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42" t="26212" r="19289" b="31971"/>
          <a:stretch/>
        </p:blipFill>
        <p:spPr>
          <a:xfrm>
            <a:off x="10161420" y="90046"/>
            <a:ext cx="1735281" cy="1006171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8B86579-0B1F-44D9-91CC-6947D56BBDB2}"/>
              </a:ext>
            </a:extLst>
          </p:cNvPr>
          <p:cNvSpPr/>
          <p:nvPr/>
        </p:nvSpPr>
        <p:spPr>
          <a:xfrm>
            <a:off x="1091049" y="116079"/>
            <a:ext cx="876992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Оқу-ағарту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2023жылғы 3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61бұйрығы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28.12.2023 № 398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бұйрық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711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2855" y="1328875"/>
            <a:ext cx="48852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 алу т</a:t>
            </a:r>
            <a:r>
              <a:rPr lang="kk-KZ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әртібі</a:t>
            </a:r>
            <a:endParaRPr lang="ru-RU" alt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71784" y="1677198"/>
            <a:ext cx="10932364" cy="50821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отырысына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ақпараттар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ұсынылады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Білім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алушыға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мінездеме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r>
              <a:rPr lang="kk-KZ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Педагог-психологтың қорытындысы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Отбасының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тұрғын-үй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тұрмыстық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жағдайын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тексеру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актісі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(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қажет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болған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жағдайда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);</a:t>
            </a:r>
          </a:p>
          <a:p>
            <a:pPr marL="342900" indent="-342900">
              <a:buFontTx/>
              <a:buChar char="-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МЕ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қойылғанға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дейін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жүргізілген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профилактикалық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жұмыс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туралы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қысқаша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ақпарат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ПЖЖЖ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көзделеді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Психологиялық-педагогикалық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сүйемелдеу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Сабақтардың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кестесі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Пәндері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қарыздарын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тапсыру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мерзімдерін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ПМПК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мамандарына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жіберу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әңгімелесу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Сабаққа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Мінез-құлықты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түзету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дағдыларды дамыту;</a:t>
            </a:r>
          </a:p>
          <a:p>
            <a:pPr marL="285750" indent="-28575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Сабақтан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уақытта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бос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уақытта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жұмыспен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қамту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қорынан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Білім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алушының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жалпы МЕА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айдан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айға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жағдайда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шешімі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ұзартылады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4778" y="2925527"/>
            <a:ext cx="256154" cy="723900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25309" y="2162180"/>
            <a:ext cx="104709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4247" y="4573458"/>
            <a:ext cx="302514" cy="723900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FA29474-21FF-4EEF-9434-976D7942A8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42" t="26212" r="19289" b="31971"/>
          <a:stretch/>
        </p:blipFill>
        <p:spPr>
          <a:xfrm>
            <a:off x="10228195" y="116079"/>
            <a:ext cx="1735281" cy="1006171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8B86579-0B1F-44D9-91CC-6947D56BBDB2}"/>
              </a:ext>
            </a:extLst>
          </p:cNvPr>
          <p:cNvSpPr/>
          <p:nvPr/>
        </p:nvSpPr>
        <p:spPr>
          <a:xfrm>
            <a:off x="824778" y="116079"/>
            <a:ext cx="9403417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7.Білім беру ұйымы білім алушының (отбасының) әлеуметтік қауіпті жағдайда болуы туралы профилактикалық кеңес мүшелерінің біріне ақпарат келіп түскен жағдайда бір жұмыс күні ішінде оның заңнамада белгіленген тәртіппен тіркелуін қамтамасыз ету;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Контрольный список со сплошной заливкой">
            <a:extLst>
              <a:ext uri="{FF2B5EF4-FFF2-40B4-BE49-F238E27FC236}">
                <a16:creationId xmlns:a16="http://schemas.microsoft.com/office/drawing/2014/main" id="{DB5B71DA-3F6B-4F52-A3A7-901AB26833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03111" y="4573458"/>
            <a:ext cx="1260269" cy="126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4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1784" y="1224373"/>
            <a:ext cx="84151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 алу т</a:t>
            </a:r>
            <a:r>
              <a:rPr lang="kk-KZ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әртібі</a:t>
            </a:r>
            <a:endParaRPr lang="ru-RU" alt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71784" y="1686038"/>
            <a:ext cx="10932364" cy="484539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отырысының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хаттамасында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өткізілген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42900" indent="-34290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қатысушылар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аты-жөні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(бар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лауазымы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marL="342900" indent="-34290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тәртібі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тыңдау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қорытындылары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қысқаша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үзінді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көшірме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қабылданған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шешім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0070C0"/>
              </a:buClr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хаттамасына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төрағалық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етуші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хатшы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қояды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0070C0"/>
              </a:buClr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материалдарына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жеке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жұмыстың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жоспарлары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0070C0"/>
              </a:buClr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жұмыстың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жоспарының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данасы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өзге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өкілге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62972" y="2884453"/>
            <a:ext cx="256154" cy="723900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25309" y="2162180"/>
            <a:ext cx="104709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457200" indent="-457200" algn="just">
              <a:buAutoNum type="arabicPeriod"/>
            </a:pP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62972" y="4490346"/>
            <a:ext cx="302514" cy="723900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FA29474-21FF-4EEF-9434-976D7942A8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42" t="26212" r="19289" b="31971"/>
          <a:stretch/>
        </p:blipFill>
        <p:spPr>
          <a:xfrm>
            <a:off x="10194105" y="118777"/>
            <a:ext cx="1735281" cy="1006171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8B86579-0B1F-44D9-91CC-6947D56BBDB2}"/>
              </a:ext>
            </a:extLst>
          </p:cNvPr>
          <p:cNvSpPr/>
          <p:nvPr/>
        </p:nvSpPr>
        <p:spPr>
          <a:xfrm>
            <a:off x="1091049" y="116079"/>
            <a:ext cx="876992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Оқу-ағарту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2023жылғы 3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61бұйрығы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28.12.2023 № 398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бұйрық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Контрольный список со сплошной заливкой">
            <a:extLst>
              <a:ext uri="{FF2B5EF4-FFF2-40B4-BE49-F238E27FC236}">
                <a16:creationId xmlns:a16="http://schemas.microsoft.com/office/drawing/2014/main" id="{DB5B71DA-3F6B-4F52-A3A7-901AB26833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61746" y="5542752"/>
            <a:ext cx="1260269" cy="126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90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91428" y="2403296"/>
            <a:ext cx="10505206" cy="36625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Clr>
                <a:srgbClr val="0070C0"/>
              </a:buClr>
              <a:buSzPct val="150000"/>
              <a:tabLst>
                <a:tab pos="4656138" algn="l"/>
              </a:tabLst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ұйымының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әкімшілігі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кәмелетке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толмағандардың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істері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құқықтарын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қорғау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аумақтық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комиссияға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сұраныспен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жүгінуге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құқығы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бар:</a:t>
            </a:r>
          </a:p>
          <a:p>
            <a:pPr marL="342900" indent="-342900" algn="just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  <a:tabLst>
                <a:tab pos="4656138" algn="l"/>
              </a:tabLst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кәмелетке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толмаған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асырау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міндеттерін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орындамайтын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өзге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өкілдерге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кәмелетке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толмағандардың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ата-аналарына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етудің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әкімшілік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шаралары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әкімшілік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жауаптылық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белгіленген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әрекетті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кәмелетке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толмаған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ұсыныс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алушыны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істер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органдарында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есепке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0070C0"/>
              </a:buClr>
              <a:buSzPct val="150000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8773" y="1187317"/>
            <a:ext cx="99225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ЕГЕР АТА-АНАЛАР ТУЫНДАҒАН ҚИЫНДЫҚТАРДЫ ШЕШУДЕГІ ШАРАЛАРДЫ ҚАБЫЛДАМАЙ, КӨМЕКТЕН БАС ТАРТСА</a:t>
            </a:r>
            <a:endParaRPr lang="ru-RU" alt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9E034A-4F24-46E6-BB00-E1321861BC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142" t="26212" r="19289" b="31971"/>
          <a:stretch/>
        </p:blipFill>
        <p:spPr>
          <a:xfrm>
            <a:off x="10239797" y="116079"/>
            <a:ext cx="1735281" cy="100617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3E6B328-0963-4BBE-AD38-0E5AF16A287D}"/>
              </a:ext>
            </a:extLst>
          </p:cNvPr>
          <p:cNvSpPr/>
          <p:nvPr/>
        </p:nvSpPr>
        <p:spPr>
          <a:xfrm>
            <a:off x="1091049" y="116079"/>
            <a:ext cx="876992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Оқу-ағарту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2023жылғы 3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61бұйрығы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28.12.2023 № 398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бұйрық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58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449CCA-F91C-48E5-8CD9-2B15D63182C5}"/>
              </a:ext>
            </a:extLst>
          </p:cNvPr>
          <p:cNvSpPr/>
          <p:nvPr/>
        </p:nvSpPr>
        <p:spPr>
          <a:xfrm>
            <a:off x="1059099" y="1837950"/>
            <a:ext cx="10505206" cy="1738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Кәмелетке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толмаған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баланың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мінез-құлқындағы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өзгерістер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(</a:t>
            </a:r>
            <a:r>
              <a:rPr lang="ru-RU" sz="2000" i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әлеуметтену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динамикасы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бойынша </a:t>
            </a:r>
            <a:r>
              <a:rPr lang="ru-RU" sz="2000" i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жағымды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жақтары</a:t>
            </a: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Сынып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жетекшінің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мінездемесі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Баланың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өмір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сүру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жағдайының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жақсаруы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Басқа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объективті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себептер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(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көшу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оқу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орнын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ауыстыру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D507FF-01D8-49D2-B983-EAF6777BAE12}"/>
              </a:ext>
            </a:extLst>
          </p:cNvPr>
          <p:cNvSpPr txBox="1"/>
          <p:nvPr/>
        </p:nvSpPr>
        <p:spPr>
          <a:xfrm>
            <a:off x="1224376" y="1302187"/>
            <a:ext cx="8216900" cy="4875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МЕ алу және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одан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шығарудың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негіздемелері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706E57-C7E8-4E9F-BE90-B50C02FED5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42" t="26212" r="19289" b="31971"/>
          <a:stretch/>
        </p:blipFill>
        <p:spPr>
          <a:xfrm>
            <a:off x="10174482" y="98587"/>
            <a:ext cx="1735281" cy="100617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F173290-9C0F-43D3-A989-189687BB961E}"/>
              </a:ext>
            </a:extLst>
          </p:cNvPr>
          <p:cNvSpPr/>
          <p:nvPr/>
        </p:nvSpPr>
        <p:spPr>
          <a:xfrm>
            <a:off x="1091049" y="116079"/>
            <a:ext cx="876992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Оқу-ағарту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2023жылғы 3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61бұйрығы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28.12.2023 № 398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бұйрық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0">
            <a:extLst>
              <a:ext uri="{FF2B5EF4-FFF2-40B4-BE49-F238E27FC236}">
                <a16:creationId xmlns:a16="http://schemas.microsoft.com/office/drawing/2014/main" id="{715445B3-9E15-475A-B6AC-910707265F57}"/>
              </a:ext>
            </a:extLst>
          </p:cNvPr>
          <p:cNvSpPr/>
          <p:nvPr/>
        </p:nvSpPr>
        <p:spPr>
          <a:xfrm>
            <a:off x="1018186" y="3914225"/>
            <a:ext cx="10587032" cy="151660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МЕ-да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білім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алушыны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білім беру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ұйымына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ауыстырған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жағдайда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жүргізілген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профилактикалық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жұмыс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Облыстың білім беру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басқармасы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бекіткен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алгоритмге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бойынша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 descr="Контрольный список со сплошной заливкой">
            <a:extLst>
              <a:ext uri="{FF2B5EF4-FFF2-40B4-BE49-F238E27FC236}">
                <a16:creationId xmlns:a16="http://schemas.microsoft.com/office/drawing/2014/main" id="{1BAF0599-05F2-4718-931D-0871064283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01004" y="5544589"/>
            <a:ext cx="1260269" cy="126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16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207707"/>
            <a:ext cx="82169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 </a:t>
            </a:r>
            <a:r>
              <a:rPr lang="ru-RU" alt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алудың</a:t>
            </a: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құқықтық</a:t>
            </a: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салдары</a:t>
            </a:r>
            <a:endParaRPr lang="ru-RU" alt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9224" y="1999002"/>
            <a:ext cx="10587032" cy="397149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 algn="just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Білім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алушыны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МЕ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қою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құқықтық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салдарға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әкеп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соқпайды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және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уақытылы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әлеуметтік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жане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психологиялық-педагогикалық көмек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көрсетуге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арналған.</a:t>
            </a:r>
          </a:p>
          <a:p>
            <a:pPr marL="342900" lvl="0" indent="-342900" algn="just">
              <a:buClr>
                <a:srgbClr val="0070C0"/>
              </a:buClr>
              <a:buSzPct val="150000"/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Кәмелетке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толмаған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баланы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ІІО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есепке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қою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жағдайларын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қоспағанда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МЕ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тұрған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білім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алушылардың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саны білім беру ұйымының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рейтингіне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теріс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әсер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ететін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көрсеткіш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ретінде бола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алмайды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1800" b="1" dirty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3671" y="2635581"/>
            <a:ext cx="317420" cy="723900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53671" y="3622798"/>
            <a:ext cx="311105" cy="723900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4799F2-49F5-42AD-8F4A-3659B3F84C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142" t="26212" r="19289" b="31971"/>
          <a:stretch/>
        </p:blipFill>
        <p:spPr>
          <a:xfrm>
            <a:off x="10096106" y="90046"/>
            <a:ext cx="1735281" cy="1006171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F5BD3DC-3F2A-48CF-B889-553FAE1D033E}"/>
              </a:ext>
            </a:extLst>
          </p:cNvPr>
          <p:cNvSpPr/>
          <p:nvPr/>
        </p:nvSpPr>
        <p:spPr>
          <a:xfrm>
            <a:off x="1091049" y="116079"/>
            <a:ext cx="876992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Оқу-ағарту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министрінің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2023жылғы 3 </a:t>
            </a:r>
            <a:r>
              <a:rPr lang="ru-RU" sz="1600" dirty="0" err="1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61бұйрығы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өзгеріс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28.12.2023 № 398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бұйрық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573927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Другая 3">
      <a:dk1>
        <a:srgbClr val="0070C0"/>
      </a:dk1>
      <a:lt1>
        <a:sysClr val="window" lastClr="FFFFFF"/>
      </a:lt1>
      <a:dk2>
        <a:srgbClr val="002060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1680</TotalTime>
  <Words>1118</Words>
  <Application>Microsoft Office PowerPoint</Application>
  <PresentationFormat>Широкоэкранный</PresentationFormat>
  <Paragraphs>100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Narrow</vt:lpstr>
      <vt:lpstr>Calibri</vt:lpstr>
      <vt:lpstr>Franklin Gothic Book</vt:lpstr>
      <vt:lpstr>Times New Roman</vt:lpstr>
      <vt:lpstr>Wingdings</vt:lpstr>
      <vt:lpstr>Уголки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ПЖЖЖ – профилактикалық жеке жұмыс жоспары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acer</cp:lastModifiedBy>
  <cp:revision>124</cp:revision>
  <cp:lastPrinted>2023-10-31T03:08:50Z</cp:lastPrinted>
  <dcterms:created xsi:type="dcterms:W3CDTF">2023-03-07T09:48:06Z</dcterms:created>
  <dcterms:modified xsi:type="dcterms:W3CDTF">2025-12-15T04:44:22Z</dcterms:modified>
</cp:coreProperties>
</file>