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2" r:id="rId1"/>
    <p:sldMasterId id="2147483985" r:id="rId2"/>
  </p:sldMasterIdLst>
  <p:notesMasterIdLst>
    <p:notesMasterId r:id="rId8"/>
  </p:notesMasterIdLst>
  <p:sldIdLst>
    <p:sldId id="256" r:id="rId3"/>
    <p:sldId id="267" r:id="rId4"/>
    <p:sldId id="275" r:id="rId5"/>
    <p:sldId id="277" r:id="rId6"/>
    <p:sldId id="276" r:id="rId7"/>
  </p:sldIdLst>
  <p:sldSz cx="6858000" cy="9906000" type="A4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58EEC"/>
    <a:srgbClr val="F9F9F9"/>
    <a:srgbClr val="F8F8FA"/>
    <a:srgbClr val="FDFDFD"/>
    <a:srgbClr val="F3F3F5"/>
    <a:srgbClr val="F2F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1067" autoAdjust="0"/>
  </p:normalViewPr>
  <p:slideViewPr>
    <p:cSldViewPr snapToGrid="0">
      <p:cViewPr varScale="1">
        <p:scale>
          <a:sx n="75" d="100"/>
          <a:sy n="75" d="100"/>
        </p:scale>
        <p:origin x="3174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8CCE0-A529-444F-B802-DC537DD07A03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6451B-7306-47C7-887E-F4AE62511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890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6451B-7306-47C7-887E-F4AE6251154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540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80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60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41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21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402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282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163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043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748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68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59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=""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986" y="490404"/>
            <a:ext cx="6509923" cy="104613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7897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220568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D8B90-428E-4305-B9A4-BD7C77EDEDF9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258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33CF-0C20-445B-9D0D-2B5E7599849C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078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217-6B6A-4CDA-9ACD-AA79353A2092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029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4F27-8CE3-4CB1-99F5-82436C54D8ED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3973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AD96-0D89-485B-BF83-08336456EC0D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481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8D2E3-7608-42A3-96DF-46F061D1DB80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2655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E258-1E84-4636-9B09-C27306ADF1F8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12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2869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8B1B-1F17-4A43-BCB9-DBD5DD4B15D1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501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FE20-EAFC-4C4D-898D-351AAC3B7ED2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8796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2ED5-7499-4621-8BB9-81FC65AB67D5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2343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1995-4383-4069-9706-5428E6B67300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72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7703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3852">
                <a:solidFill>
                  <a:schemeClr val="tx1">
                    <a:tint val="75000"/>
                  </a:schemeClr>
                </a:solidFill>
              </a:defRPr>
            </a:lvl1pPr>
            <a:lvl2pPr marL="880485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2pPr>
            <a:lvl3pPr marL="1760969" indent="0">
              <a:buNone/>
              <a:defRPr sz="3081">
                <a:solidFill>
                  <a:schemeClr val="tx1">
                    <a:tint val="75000"/>
                  </a:schemeClr>
                </a:solidFill>
              </a:defRPr>
            </a:lvl3pPr>
            <a:lvl4pPr marL="2641452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4pPr>
            <a:lvl5pPr marL="3521937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5pPr>
            <a:lvl6pPr marL="4402421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6pPr>
            <a:lvl7pPr marL="5282906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7pPr>
            <a:lvl8pPr marL="6163389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8pPr>
            <a:lvl9pPr marL="7043874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39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5392"/>
            </a:lvl1pPr>
            <a:lvl2pPr>
              <a:defRPr sz="4622"/>
            </a:lvl2pPr>
            <a:lvl3pPr>
              <a:defRPr sz="3852"/>
            </a:lvl3pPr>
            <a:lvl4pPr>
              <a:defRPr sz="3467"/>
            </a:lvl4pPr>
            <a:lvl5pPr>
              <a:defRPr sz="3467"/>
            </a:lvl5pPr>
            <a:lvl6pPr>
              <a:defRPr sz="3467"/>
            </a:lvl6pPr>
            <a:lvl7pPr>
              <a:defRPr sz="3467"/>
            </a:lvl7pPr>
            <a:lvl8pPr>
              <a:defRPr sz="3467"/>
            </a:lvl8pPr>
            <a:lvl9pPr>
              <a:defRPr sz="34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5392"/>
            </a:lvl1pPr>
            <a:lvl2pPr>
              <a:defRPr sz="4622"/>
            </a:lvl2pPr>
            <a:lvl3pPr>
              <a:defRPr sz="3852"/>
            </a:lvl3pPr>
            <a:lvl4pPr>
              <a:defRPr sz="3467"/>
            </a:lvl4pPr>
            <a:lvl5pPr>
              <a:defRPr sz="3467"/>
            </a:lvl5pPr>
            <a:lvl6pPr>
              <a:defRPr sz="3467"/>
            </a:lvl6pPr>
            <a:lvl7pPr>
              <a:defRPr sz="3467"/>
            </a:lvl7pPr>
            <a:lvl8pPr>
              <a:defRPr sz="3467"/>
            </a:lvl8pPr>
            <a:lvl9pPr>
              <a:defRPr sz="34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9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2"/>
          </a:xfrm>
        </p:spPr>
        <p:txBody>
          <a:bodyPr anchor="b"/>
          <a:lstStyle>
            <a:lvl1pPr marL="0" indent="0">
              <a:buNone/>
              <a:defRPr sz="4622" b="1"/>
            </a:lvl1pPr>
            <a:lvl2pPr marL="880485" indent="0">
              <a:buNone/>
              <a:defRPr sz="3852" b="1"/>
            </a:lvl2pPr>
            <a:lvl3pPr marL="1760969" indent="0">
              <a:buNone/>
              <a:defRPr sz="3467" b="1"/>
            </a:lvl3pPr>
            <a:lvl4pPr marL="2641452" indent="0">
              <a:buNone/>
              <a:defRPr sz="3081" b="1"/>
            </a:lvl4pPr>
            <a:lvl5pPr marL="3521937" indent="0">
              <a:buNone/>
              <a:defRPr sz="3081" b="1"/>
            </a:lvl5pPr>
            <a:lvl6pPr marL="4402421" indent="0">
              <a:buNone/>
              <a:defRPr sz="3081" b="1"/>
            </a:lvl6pPr>
            <a:lvl7pPr marL="5282906" indent="0">
              <a:buNone/>
              <a:defRPr sz="3081" b="1"/>
            </a:lvl7pPr>
            <a:lvl8pPr marL="6163389" indent="0">
              <a:buNone/>
              <a:defRPr sz="3081" b="1"/>
            </a:lvl8pPr>
            <a:lvl9pPr marL="7043874" indent="0">
              <a:buNone/>
              <a:defRPr sz="308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4622"/>
            </a:lvl1pPr>
            <a:lvl2pPr>
              <a:defRPr sz="3852"/>
            </a:lvl2pPr>
            <a:lvl3pPr>
              <a:defRPr sz="3467"/>
            </a:lvl3pPr>
            <a:lvl4pPr>
              <a:defRPr sz="3081"/>
            </a:lvl4pPr>
            <a:lvl5pPr>
              <a:defRPr sz="3081"/>
            </a:lvl5pPr>
            <a:lvl6pPr>
              <a:defRPr sz="3081"/>
            </a:lvl6pPr>
            <a:lvl7pPr>
              <a:defRPr sz="3081"/>
            </a:lvl7pPr>
            <a:lvl8pPr>
              <a:defRPr sz="3081"/>
            </a:lvl8pPr>
            <a:lvl9pPr>
              <a:defRPr sz="308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2"/>
          </a:xfrm>
        </p:spPr>
        <p:txBody>
          <a:bodyPr anchor="b"/>
          <a:lstStyle>
            <a:lvl1pPr marL="0" indent="0">
              <a:buNone/>
              <a:defRPr sz="4622" b="1"/>
            </a:lvl1pPr>
            <a:lvl2pPr marL="880485" indent="0">
              <a:buNone/>
              <a:defRPr sz="3852" b="1"/>
            </a:lvl2pPr>
            <a:lvl3pPr marL="1760969" indent="0">
              <a:buNone/>
              <a:defRPr sz="3467" b="1"/>
            </a:lvl3pPr>
            <a:lvl4pPr marL="2641452" indent="0">
              <a:buNone/>
              <a:defRPr sz="3081" b="1"/>
            </a:lvl4pPr>
            <a:lvl5pPr marL="3521937" indent="0">
              <a:buNone/>
              <a:defRPr sz="3081" b="1"/>
            </a:lvl5pPr>
            <a:lvl6pPr marL="4402421" indent="0">
              <a:buNone/>
              <a:defRPr sz="3081" b="1"/>
            </a:lvl6pPr>
            <a:lvl7pPr marL="5282906" indent="0">
              <a:buNone/>
              <a:defRPr sz="3081" b="1"/>
            </a:lvl7pPr>
            <a:lvl8pPr marL="6163389" indent="0">
              <a:buNone/>
              <a:defRPr sz="3081" b="1"/>
            </a:lvl8pPr>
            <a:lvl9pPr marL="7043874" indent="0">
              <a:buNone/>
              <a:defRPr sz="308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4622"/>
            </a:lvl1pPr>
            <a:lvl2pPr>
              <a:defRPr sz="3852"/>
            </a:lvl2pPr>
            <a:lvl3pPr>
              <a:defRPr sz="3467"/>
            </a:lvl3pPr>
            <a:lvl4pPr>
              <a:defRPr sz="3081"/>
            </a:lvl4pPr>
            <a:lvl5pPr>
              <a:defRPr sz="3081"/>
            </a:lvl5pPr>
            <a:lvl6pPr>
              <a:defRPr sz="3081"/>
            </a:lvl6pPr>
            <a:lvl7pPr>
              <a:defRPr sz="3081"/>
            </a:lvl7pPr>
            <a:lvl8pPr>
              <a:defRPr sz="3081"/>
            </a:lvl8pPr>
            <a:lvl9pPr>
              <a:defRPr sz="308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91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51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42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/>
          <a:lstStyle>
            <a:lvl1pPr algn="l">
              <a:defRPr sz="3852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94409"/>
            <a:ext cx="3833813" cy="8454497"/>
          </a:xfrm>
        </p:spPr>
        <p:txBody>
          <a:bodyPr/>
          <a:lstStyle>
            <a:lvl1pPr>
              <a:defRPr sz="6163"/>
            </a:lvl1pPr>
            <a:lvl2pPr>
              <a:defRPr sz="5392"/>
            </a:lvl2pPr>
            <a:lvl3pPr>
              <a:defRPr sz="4622"/>
            </a:lvl3pPr>
            <a:lvl4pPr>
              <a:defRPr sz="3852"/>
            </a:lvl4pPr>
            <a:lvl5pPr>
              <a:defRPr sz="3852"/>
            </a:lvl5pPr>
            <a:lvl6pPr>
              <a:defRPr sz="3852"/>
            </a:lvl6pPr>
            <a:lvl7pPr>
              <a:defRPr sz="3852"/>
            </a:lvl7pPr>
            <a:lvl8pPr>
              <a:defRPr sz="3852"/>
            </a:lvl8pPr>
            <a:lvl9pPr>
              <a:defRPr sz="385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2697"/>
            </a:lvl1pPr>
            <a:lvl2pPr marL="880485" indent="0">
              <a:buNone/>
              <a:defRPr sz="2311"/>
            </a:lvl2pPr>
            <a:lvl3pPr marL="1760969" indent="0">
              <a:buNone/>
              <a:defRPr sz="1925"/>
            </a:lvl3pPr>
            <a:lvl4pPr marL="2641452" indent="0">
              <a:buNone/>
              <a:defRPr sz="1733"/>
            </a:lvl4pPr>
            <a:lvl5pPr marL="3521937" indent="0">
              <a:buNone/>
              <a:defRPr sz="1733"/>
            </a:lvl5pPr>
            <a:lvl6pPr marL="4402421" indent="0">
              <a:buNone/>
              <a:defRPr sz="1733"/>
            </a:lvl6pPr>
            <a:lvl7pPr marL="5282906" indent="0">
              <a:buNone/>
              <a:defRPr sz="1733"/>
            </a:lvl7pPr>
            <a:lvl8pPr marL="6163389" indent="0">
              <a:buNone/>
              <a:defRPr sz="1733"/>
            </a:lvl8pPr>
            <a:lvl9pPr marL="7043874" indent="0">
              <a:buNone/>
              <a:defRPr sz="173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3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3"/>
          </a:xfrm>
        </p:spPr>
        <p:txBody>
          <a:bodyPr anchor="b"/>
          <a:lstStyle>
            <a:lvl1pPr algn="l">
              <a:defRPr sz="3852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6163"/>
            </a:lvl1pPr>
            <a:lvl2pPr marL="880485" indent="0">
              <a:buNone/>
              <a:defRPr sz="5392"/>
            </a:lvl2pPr>
            <a:lvl3pPr marL="1760969" indent="0">
              <a:buNone/>
              <a:defRPr sz="4622"/>
            </a:lvl3pPr>
            <a:lvl4pPr marL="2641452" indent="0">
              <a:buNone/>
              <a:defRPr sz="3852"/>
            </a:lvl4pPr>
            <a:lvl5pPr marL="3521937" indent="0">
              <a:buNone/>
              <a:defRPr sz="3852"/>
            </a:lvl5pPr>
            <a:lvl6pPr marL="4402421" indent="0">
              <a:buNone/>
              <a:defRPr sz="3852"/>
            </a:lvl6pPr>
            <a:lvl7pPr marL="5282906" indent="0">
              <a:buNone/>
              <a:defRPr sz="3852"/>
            </a:lvl7pPr>
            <a:lvl8pPr marL="6163389" indent="0">
              <a:buNone/>
              <a:defRPr sz="3852"/>
            </a:lvl8pPr>
            <a:lvl9pPr marL="7043874" indent="0">
              <a:buNone/>
              <a:defRPr sz="3852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80"/>
          </a:xfrm>
        </p:spPr>
        <p:txBody>
          <a:bodyPr/>
          <a:lstStyle>
            <a:lvl1pPr marL="0" indent="0">
              <a:buNone/>
              <a:defRPr sz="2697"/>
            </a:lvl1pPr>
            <a:lvl2pPr marL="880485" indent="0">
              <a:buNone/>
              <a:defRPr sz="2311"/>
            </a:lvl2pPr>
            <a:lvl3pPr marL="1760969" indent="0">
              <a:buNone/>
              <a:defRPr sz="1925"/>
            </a:lvl3pPr>
            <a:lvl4pPr marL="2641452" indent="0">
              <a:buNone/>
              <a:defRPr sz="1733"/>
            </a:lvl4pPr>
            <a:lvl5pPr marL="3521937" indent="0">
              <a:buNone/>
              <a:defRPr sz="1733"/>
            </a:lvl5pPr>
            <a:lvl6pPr marL="4402421" indent="0">
              <a:buNone/>
              <a:defRPr sz="1733"/>
            </a:lvl6pPr>
            <a:lvl7pPr marL="5282906" indent="0">
              <a:buNone/>
              <a:defRPr sz="1733"/>
            </a:lvl7pPr>
            <a:lvl8pPr marL="6163389" indent="0">
              <a:buNone/>
              <a:defRPr sz="1733"/>
            </a:lvl8pPr>
            <a:lvl9pPr marL="7043874" indent="0">
              <a:buNone/>
              <a:defRPr sz="173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86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8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20.03.2026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88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</p:sldLayoutIdLst>
  <p:txStyles>
    <p:titleStyle>
      <a:lvl1pPr algn="ctr" defTabSz="1760969" rtl="0" eaLnBrk="1" latinLnBrk="0" hangingPunct="1">
        <a:spcBef>
          <a:spcPct val="0"/>
        </a:spcBef>
        <a:buNone/>
        <a:defRPr sz="84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0364" indent="-660364" algn="l" defTabSz="1760969" rtl="0" eaLnBrk="1" latinLnBrk="0" hangingPunct="1">
        <a:spcBef>
          <a:spcPct val="20000"/>
        </a:spcBef>
        <a:buFont typeface="Arial" pitchFamily="34" charset="0"/>
        <a:buChar char="•"/>
        <a:defRPr sz="6163" kern="1200">
          <a:solidFill>
            <a:schemeClr val="tx1"/>
          </a:solidFill>
          <a:latin typeface="+mn-lt"/>
          <a:ea typeface="+mn-ea"/>
          <a:cs typeface="+mn-cs"/>
        </a:defRPr>
      </a:lvl1pPr>
      <a:lvl2pPr marL="1430787" indent="-550302" algn="l" defTabSz="1760969" rtl="0" eaLnBrk="1" latinLnBrk="0" hangingPunct="1">
        <a:spcBef>
          <a:spcPct val="20000"/>
        </a:spcBef>
        <a:buFont typeface="Arial" pitchFamily="34" charset="0"/>
        <a:buChar char="–"/>
        <a:defRPr sz="5392" kern="1200">
          <a:solidFill>
            <a:schemeClr val="tx1"/>
          </a:solidFill>
          <a:latin typeface="+mn-lt"/>
          <a:ea typeface="+mn-ea"/>
          <a:cs typeface="+mn-cs"/>
        </a:defRPr>
      </a:lvl2pPr>
      <a:lvl3pPr marL="2201211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4622" kern="1200">
          <a:solidFill>
            <a:schemeClr val="tx1"/>
          </a:solidFill>
          <a:latin typeface="+mn-lt"/>
          <a:ea typeface="+mn-ea"/>
          <a:cs typeface="+mn-cs"/>
        </a:defRPr>
      </a:lvl3pPr>
      <a:lvl4pPr marL="3081695" indent="-440242" algn="l" defTabSz="1760969" rtl="0" eaLnBrk="1" latinLnBrk="0" hangingPunct="1">
        <a:spcBef>
          <a:spcPct val="20000"/>
        </a:spcBef>
        <a:buFont typeface="Arial" pitchFamily="34" charset="0"/>
        <a:buChar char="–"/>
        <a:defRPr sz="3852" kern="1200">
          <a:solidFill>
            <a:schemeClr val="tx1"/>
          </a:solidFill>
          <a:latin typeface="+mn-lt"/>
          <a:ea typeface="+mn-ea"/>
          <a:cs typeface="+mn-cs"/>
        </a:defRPr>
      </a:lvl4pPr>
      <a:lvl5pPr marL="3962178" indent="-440242" algn="l" defTabSz="1760969" rtl="0" eaLnBrk="1" latinLnBrk="0" hangingPunct="1">
        <a:spcBef>
          <a:spcPct val="20000"/>
        </a:spcBef>
        <a:buFont typeface="Arial" pitchFamily="34" charset="0"/>
        <a:buChar char="»"/>
        <a:defRPr sz="3852" kern="1200">
          <a:solidFill>
            <a:schemeClr val="tx1"/>
          </a:solidFill>
          <a:latin typeface="+mn-lt"/>
          <a:ea typeface="+mn-ea"/>
          <a:cs typeface="+mn-cs"/>
        </a:defRPr>
      </a:lvl5pPr>
      <a:lvl6pPr marL="4842663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6pPr>
      <a:lvl7pPr marL="5723148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7pPr>
      <a:lvl8pPr marL="6603632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8pPr>
      <a:lvl9pPr marL="7484115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80485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760969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641452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4pPr>
      <a:lvl5pPr marL="3521937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5pPr>
      <a:lvl6pPr marL="4402421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6pPr>
      <a:lvl7pPr marL="5282906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7pPr>
      <a:lvl8pPr marL="6163389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8pPr>
      <a:lvl9pPr marL="7043874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4E009-D897-4928-9970-A2D914E9FD5B}" type="datetime1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55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24393" y="2241278"/>
            <a:ext cx="653360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(5–8, 10-сыныптар)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(9, 11-сыныптар)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endParaRPr lang="kk-KZ" sz="4000" b="1" i="1" spc="159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черно белая книга PNG и картинки пнг | рисунок Векторы и PSD | Бесплатная  загрузка на Pngtree">
            <a:extLst>
              <a:ext uri="{FF2B5EF4-FFF2-40B4-BE49-F238E27FC236}">
                <a16:creationId xmlns="" xmlns:a16="http://schemas.microsoft.com/office/drawing/2014/main" id="{2D418C92-D54F-A9AB-5527-BD66CF6A4D8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599" y="2547257"/>
            <a:ext cx="2558143" cy="2558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Студентка Набор Школьных Предметов Векторная Черно Белая Раскраска Стоковый  вектор ©stockakia 603743964">
            <a:extLst>
              <a:ext uri="{FF2B5EF4-FFF2-40B4-BE49-F238E27FC236}">
                <a16:creationId xmlns="" xmlns:a16="http://schemas.microsoft.com/office/drawing/2014/main" id="{CADAF025-0889-3D0B-EE9D-402E0B65C9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800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8" name="Picture 14" descr="Пнг Обучение 31 фото">
            <a:extLst>
              <a:ext uri="{FF2B5EF4-FFF2-40B4-BE49-F238E27FC236}">
                <a16:creationId xmlns="" xmlns:a16="http://schemas.microsoft.com/office/drawing/2014/main" id="{CBFEB8C0-D9A3-1771-59A2-926C8BD49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078">
            <a:off x="4015714" y="839224"/>
            <a:ext cx="2558143" cy="1801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3" t="3433" r="22963" b="1266"/>
          <a:stretch/>
        </p:blipFill>
        <p:spPr>
          <a:xfrm>
            <a:off x="1993900" y="5836708"/>
            <a:ext cx="3175000" cy="3192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669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3811875" y="2351853"/>
            <a:ext cx="2801419" cy="14692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327708" y="2351853"/>
            <a:ext cx="2998720" cy="14490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00"/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>
          <a:xfrm>
            <a:off x="-48998" y="729770"/>
            <a:ext cx="6701630" cy="0"/>
          </a:xfrm>
          <a:prstGeom prst="line">
            <a:avLst/>
          </a:prstGeom>
          <a:ln w="38100">
            <a:solidFill>
              <a:srgbClr val="058E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Современный синий белый абстрактный фон презентации с корпоративной  концепцией | Премиум векторы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090" b="100000" l="58307" r="100000">
                        <a14:foregroundMark x1="65974" y1="98420" x2="63099" y2="99774"/>
                        <a14:foregroundMark x1="97923" y1="28668" x2="99681" y2="252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0670"/>
          <a:stretch/>
        </p:blipFill>
        <p:spPr bwMode="auto">
          <a:xfrm rot="5400000" flipH="1">
            <a:off x="346680" y="-346679"/>
            <a:ext cx="436528" cy="112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>
          <a:xfrm>
            <a:off x="11904133" y="9378598"/>
            <a:ext cx="330200" cy="527403"/>
          </a:xfrm>
        </p:spPr>
        <p:txBody>
          <a:bodyPr/>
          <a:lstStyle/>
          <a:p>
            <a:fld id="{F27F56B3-D867-4247-9738-902390D54D2C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056" name="AutoShape 8" descr="Видеонаблюдение Видеонаблюдение Беспроводная камера видеонаблюдения,  веб-камера, угол, электроника, транспортное средство png | PNGWing"/>
          <p:cNvSpPr>
            <a:spLocks noChangeAspect="1" noChangeArrowheads="1"/>
          </p:cNvSpPr>
          <p:nvPr/>
        </p:nvSpPr>
        <p:spPr bwMode="auto">
          <a:xfrm>
            <a:off x="-5151614" y="-208668"/>
            <a:ext cx="440267" cy="440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32080" tIns="66040" rIns="132080" bIns="66040" numCol="1" anchor="t" anchorCtr="0" compatLnSpc="1">
            <a:prstTxWarp prst="textNoShape">
              <a:avLst/>
            </a:prstTxWarp>
          </a:bodyPr>
          <a:lstStyle/>
          <a:p>
            <a:endParaRPr lang="ru-RU" sz="2600"/>
          </a:p>
        </p:txBody>
      </p:sp>
      <p:sp>
        <p:nvSpPr>
          <p:cNvPr id="6" name="Прямоугольник 5"/>
          <p:cNvSpPr/>
          <p:nvPr/>
        </p:nvSpPr>
        <p:spPr>
          <a:xfrm>
            <a:off x="-4859437" y="3244097"/>
            <a:ext cx="4280061" cy="4715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36821" y="1040285"/>
            <a:ext cx="67798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9, 11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сыныптардың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қорытынды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бітіру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емтихандары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33341" y="2399246"/>
            <a:ext cx="335081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сынып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59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оқушы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kk-KZ" sz="12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kk-KZ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Қорытынды бітіру емтихандары 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29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мамыр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- 11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маусым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412737" indent="-412737">
              <a:buFont typeface="Wingdings" panose="05000000000000000000" pitchFamily="2" charset="2"/>
              <a:buChar char="§"/>
            </a:pP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оқыту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орыс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</a:p>
          <a:p>
            <a:pPr marL="412737" indent="-412737">
              <a:buFont typeface="Wingdings" panose="05000000000000000000" pitchFamily="2" charset="2"/>
              <a:buChar char="§"/>
            </a:pP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математика (алгебра)  </a:t>
            </a:r>
          </a:p>
          <a:p>
            <a:pPr marL="412737" indent="-412737">
              <a:buFont typeface="Wingdings" panose="05000000000000000000" pitchFamily="2" charset="2"/>
              <a:buChar char="§"/>
            </a:pPr>
            <a:r>
              <a:rPr lang="kk-KZ" sz="24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 тілі мен әдебиеті</a:t>
            </a:r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ru-RU" sz="24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орыс</a:t>
            </a:r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мен </a:t>
            </a:r>
            <a:r>
              <a:rPr lang="ru-RU" sz="24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әдебиеті</a:t>
            </a:r>
            <a:endParaRPr lang="ru-RU" sz="2400" i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12737" indent="-412737">
              <a:buFont typeface="Wingdings" panose="05000000000000000000" pitchFamily="2" charset="2"/>
              <a:buChar char="§"/>
            </a:pP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таңдау</a:t>
            </a:r>
            <a:r>
              <a:rPr lang="ru-RU" sz="2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пәні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384156" y="1665331"/>
            <a:ext cx="3379655" cy="629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11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сынып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40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оқушы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1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2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Мемлекеттік</a:t>
            </a: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бітіру</a:t>
            </a:r>
            <a:r>
              <a:rPr lang="ru-RU" sz="2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емтихандары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 – 15  </a:t>
            </a:r>
            <a:r>
              <a:rPr lang="ru-RU" sz="22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маусым</a:t>
            </a:r>
            <a:r>
              <a:rPr lang="ru-RU" sz="22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412737" indent="-412737"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оқыту</a:t>
            </a:r>
            <a:r>
              <a:rPr lang="ru-RU" sz="22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2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indent="380636"/>
            <a:r>
              <a:rPr lang="ru-RU" sz="22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22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</a:t>
            </a:r>
            <a:r>
              <a:rPr lang="ru-RU" sz="22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ru-RU" sz="22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орыс</a:t>
            </a:r>
            <a:r>
              <a:rPr lang="ru-RU" sz="22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2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  <a:p>
            <a:pPr marL="380636" indent="-380636">
              <a:buFont typeface="Wingdings" panose="05000000000000000000" pitchFamily="2" charset="2"/>
              <a:buChar char="§"/>
            </a:pPr>
            <a:r>
              <a:rPr lang="ru-RU" sz="22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алгебра </a:t>
            </a:r>
            <a:r>
              <a:rPr lang="ru-RU" sz="22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және</a:t>
            </a:r>
            <a:r>
              <a:rPr lang="ru-RU" sz="22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анализ </a:t>
            </a:r>
            <a:r>
              <a:rPr lang="ru-RU" sz="22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бастамалары</a:t>
            </a:r>
            <a:r>
              <a:rPr lang="ru-RU" sz="22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</a:p>
          <a:p>
            <a:pPr marL="412737" indent="-412737"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Қазақстан</a:t>
            </a:r>
            <a:r>
              <a:rPr lang="ru-RU" sz="22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тарихы</a:t>
            </a:r>
            <a:endParaRPr lang="ru-RU" sz="22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12737" indent="-412737">
              <a:buFont typeface="Wingdings" panose="05000000000000000000" pitchFamily="2" charset="2"/>
              <a:buChar char="§"/>
            </a:pPr>
            <a:r>
              <a:rPr lang="kk-KZ" sz="22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 тілі мен әдебиеті</a:t>
            </a:r>
            <a:r>
              <a:rPr lang="ru-RU" sz="22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ru-RU" sz="22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орыс</a:t>
            </a:r>
            <a:r>
              <a:rPr lang="ru-RU" sz="22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2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2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мен </a:t>
            </a:r>
            <a:r>
              <a:rPr lang="ru-RU" sz="22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әдебиеті</a:t>
            </a:r>
            <a:endParaRPr lang="ru-RU" sz="2200" i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12737" indent="-412737"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таңдау</a:t>
            </a:r>
            <a:r>
              <a:rPr lang="ru-RU" sz="22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пәні</a:t>
            </a:r>
            <a:endParaRPr lang="ru-RU" sz="22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14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5"/>
            <a:ext cx="6858001" cy="120858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80" tIns="66040" rIns="132080" bIns="66040" rtlCol="0" anchor="ctr"/>
          <a:lstStyle/>
          <a:p>
            <a:pPr algn="ctr" defTabSz="1760969"/>
            <a:r>
              <a:rPr lang="ru-RU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СЫНЫП ОҚУШЫЛАРЫНЫҢ ҚОРЫТЫНДЫ ЕМТИХАНДАРЫ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3351" y="1347267"/>
            <a:ext cx="6724650" cy="1241365"/>
          </a:xfrm>
          <a:prstGeom prst="rect">
            <a:avLst/>
          </a:prstGeom>
          <a:noFill/>
        </p:spPr>
        <p:txBody>
          <a:bodyPr wrap="square" lIns="132080" tIns="66040" rIns="132080" bIns="66040" rtlCol="0">
            <a:spAutoFit/>
          </a:bodyPr>
          <a:lstStyle/>
          <a:p>
            <a:pPr algn="ctr" defTabSz="1760969"/>
            <a:r>
              <a:rPr lang="kk-KZ" sz="24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ҚОРЫТЫНДЫ ЕМТИХАНДАРЫН ӨТКІЗУ УАҚЫТЫ</a:t>
            </a:r>
            <a:endParaRPr lang="ru-RU" sz="24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algn="ctr" defTabSz="1760969"/>
            <a:r>
              <a:rPr lang="ru-RU" sz="2400" b="1" i="1" dirty="0">
                <a:solidFill>
                  <a:srgbClr val="9BBB5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2026 ЖЫЛДЫҢ 29 МАМЫР - 11 МАУСЫМ</a:t>
            </a:r>
          </a:p>
        </p:txBody>
      </p:sp>
      <p:grpSp>
        <p:nvGrpSpPr>
          <p:cNvPr id="70" name="Группа 69"/>
          <p:cNvGrpSpPr/>
          <p:nvPr/>
        </p:nvGrpSpPr>
        <p:grpSpPr>
          <a:xfrm>
            <a:off x="133351" y="2548599"/>
            <a:ext cx="6704425" cy="1264149"/>
            <a:chOff x="899592" y="1746229"/>
            <a:chExt cx="6532294" cy="656386"/>
          </a:xfrm>
        </p:grpSpPr>
        <p:sp>
          <p:nvSpPr>
            <p:cNvPr id="8" name="Donut 61">
              <a:extLst>
                <a:ext uri="{FF2B5EF4-FFF2-40B4-BE49-F238E27FC236}">
                  <a16:creationId xmlns="" xmlns:a16="http://schemas.microsoft.com/office/drawing/2014/main" id="{3734CE86-0D8A-428B-9293-B459E6FD979B}"/>
                </a:ext>
              </a:extLst>
            </p:cNvPr>
            <p:cNvSpPr/>
            <p:nvPr/>
          </p:nvSpPr>
          <p:spPr>
            <a:xfrm>
              <a:off x="899592" y="1780741"/>
              <a:ext cx="1187898" cy="621874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=""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87490" y="2034261"/>
              <a:ext cx="5089875" cy="12093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A9E636FA-15A7-4026-96F7-617317F80522}"/>
                </a:ext>
              </a:extLst>
            </p:cNvPr>
            <p:cNvSpPr txBox="1"/>
            <p:nvPr/>
          </p:nvSpPr>
          <p:spPr>
            <a:xfrm>
              <a:off x="4437101" y="1746229"/>
              <a:ext cx="2994785" cy="263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760969"/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29  мамыр</a:t>
              </a:r>
              <a:endParaRPr lang="ko-KR" altLang="en-US" sz="269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11" name="Rectangle 30">
              <a:extLst>
                <a:ext uri="{FF2B5EF4-FFF2-40B4-BE49-F238E27FC236}">
                  <a16:creationId xmlns="" xmlns:a16="http://schemas.microsoft.com/office/drawing/2014/main" id="{9EB9BEC4-D1B5-4B64-982C-2F77E9E3766D}"/>
                </a:ext>
              </a:extLst>
            </p:cNvPr>
            <p:cNvSpPr/>
            <p:nvPr/>
          </p:nvSpPr>
          <p:spPr>
            <a:xfrm>
              <a:off x="1350997" y="1909225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76107" tIns="88053" rIns="176107" bIns="8805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760969"/>
              <a:endParaRPr lang="ko-KR" altLang="en-US" sz="3467" dirty="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EFE7DD31-327A-4374-8C06-6C9D3D3D0266}"/>
              </a:ext>
            </a:extLst>
          </p:cNvPr>
          <p:cNvSpPr txBox="1"/>
          <p:nvPr/>
        </p:nvSpPr>
        <p:spPr>
          <a:xfrm>
            <a:off x="-1702235" y="8267116"/>
            <a:ext cx="7139596" cy="418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760969"/>
            <a:endParaRPr lang="ko-KR" altLang="en-US" sz="2119" dirty="0">
              <a:solidFill>
                <a:prstClr val="black">
                  <a:lumMod val="75000"/>
                  <a:lumOff val="25000"/>
                </a:prstClr>
              </a:solidFill>
              <a:latin typeface="Calibri"/>
              <a:ea typeface="맑은 고딕" panose="020B0503020000020004" pitchFamily="34" charset="-127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114807" y="6213282"/>
            <a:ext cx="6520567" cy="1163858"/>
            <a:chOff x="899593" y="3363838"/>
            <a:chExt cx="6552727" cy="604311"/>
          </a:xfrm>
        </p:grpSpPr>
        <p:sp>
          <p:nvSpPr>
            <p:cNvPr id="30" name="Donut 66">
              <a:extLst>
                <a:ext uri="{FF2B5EF4-FFF2-40B4-BE49-F238E27FC236}">
                  <a16:creationId xmlns=""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3" y="3363838"/>
              <a:ext cx="1168704" cy="604311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="" xmlns:a16="http://schemas.microsoft.com/office/drawing/2014/main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 flipV="1">
              <a:off x="2068297" y="3651870"/>
              <a:ext cx="5383296" cy="14124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4313514" y="3384656"/>
              <a:ext cx="3138806" cy="263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760969"/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8</a:t>
              </a:r>
              <a:r>
                <a:rPr lang="ru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269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="" xmlns:a16="http://schemas.microsoft.com/office/drawing/2014/main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70385" y="3490646"/>
              <a:ext cx="474961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760969"/>
              <a:endParaRPr lang="ko-KR" altLang="en-US" sz="52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138642" y="4161507"/>
            <a:ext cx="6502962" cy="1208529"/>
            <a:chOff x="936178" y="2549893"/>
            <a:chExt cx="5766526" cy="627506"/>
          </a:xfrm>
        </p:grpSpPr>
        <p:sp>
          <p:nvSpPr>
            <p:cNvPr id="23" name="Donut 66">
              <a:extLst>
                <a:ext uri="{FF2B5EF4-FFF2-40B4-BE49-F238E27FC236}">
                  <a16:creationId xmlns=""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936178" y="2549893"/>
              <a:ext cx="1081129" cy="627506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24" name="Straight Connector 44">
              <a:extLst>
                <a:ext uri="{FF2B5EF4-FFF2-40B4-BE49-F238E27FC236}">
                  <a16:creationId xmlns="" xmlns:a16="http://schemas.microsoft.com/office/drawing/2014/main" id="{5A49E6B3-E9E5-41F7-809C-91E70CD22EEB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>
              <a:off x="2017307" y="2863646"/>
              <a:ext cx="4660037" cy="5438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3491880" y="2563329"/>
              <a:ext cx="3210824" cy="263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760969"/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lang="ru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269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grpSp>
          <p:nvGrpSpPr>
            <p:cNvPr id="59" name="Group 14">
              <a:extLst>
                <a:ext uri="{FF2B5EF4-FFF2-40B4-BE49-F238E27FC236}">
                  <a16:creationId xmlns="" xmlns:a16="http://schemas.microsoft.com/office/drawing/2014/main" id="{20C2B74B-BECB-4535-B502-06DC80D74B06}"/>
                </a:ext>
              </a:extLst>
            </p:cNvPr>
            <p:cNvGrpSpPr/>
            <p:nvPr/>
          </p:nvGrpSpPr>
          <p:grpSpPr>
            <a:xfrm rot="1704632">
              <a:off x="1127001" y="2662088"/>
              <a:ext cx="177140" cy="395388"/>
              <a:chOff x="4058860" y="987781"/>
              <a:chExt cx="1052368" cy="3696329"/>
            </a:xfrm>
            <a:solidFill>
              <a:schemeClr val="tx2"/>
            </a:solidFill>
          </p:grpSpPr>
          <p:sp>
            <p:nvSpPr>
              <p:cNvPr id="60" name="Rectangle 8">
                <a:extLst>
                  <a:ext uri="{FF2B5EF4-FFF2-40B4-BE49-F238E27FC236}">
                    <a16:creationId xmlns="" xmlns:a16="http://schemas.microsoft.com/office/drawing/2014/main" id="{25302530-3AAA-4B18-B144-C49D138138CE}"/>
                  </a:ext>
                </a:extLst>
              </p:cNvPr>
              <p:cNvSpPr/>
              <p:nvPr/>
            </p:nvSpPr>
            <p:spPr>
              <a:xfrm rot="36931">
                <a:off x="4276045" y="3801165"/>
                <a:ext cx="592195" cy="86302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1" name="Rectangle 8">
                <a:extLst>
                  <a:ext uri="{FF2B5EF4-FFF2-40B4-BE49-F238E27FC236}">
                    <a16:creationId xmlns="" xmlns:a16="http://schemas.microsoft.com/office/drawing/2014/main" id="{91FA14DC-BAA1-4B27-93F4-512A9C64EF6C}"/>
                  </a:ext>
                </a:extLst>
              </p:cNvPr>
              <p:cNvSpPr/>
              <p:nvPr/>
            </p:nvSpPr>
            <p:spPr>
              <a:xfrm>
                <a:off x="4468857" y="3793500"/>
                <a:ext cx="200342" cy="872829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2" name="Rectangle 2">
                <a:extLst>
                  <a:ext uri="{FF2B5EF4-FFF2-40B4-BE49-F238E27FC236}">
                    <a16:creationId xmlns="" xmlns:a16="http://schemas.microsoft.com/office/drawing/2014/main" id="{C6C7785C-8982-46D8-BD2D-F0082959A035}"/>
                  </a:ext>
                </a:extLst>
              </p:cNvPr>
              <p:cNvSpPr/>
              <p:nvPr/>
            </p:nvSpPr>
            <p:spPr>
              <a:xfrm>
                <a:off x="4291066" y="1891296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0" y="0"/>
                    </a:moveTo>
                    <a:lnTo>
                      <a:pt x="99616" y="0"/>
                    </a:lnTo>
                    <a:lnTo>
                      <a:pt x="196906" y="63491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3" name="Rectangle 2">
                <a:extLst>
                  <a:ext uri="{FF2B5EF4-FFF2-40B4-BE49-F238E27FC236}">
                    <a16:creationId xmlns="" xmlns:a16="http://schemas.microsoft.com/office/drawing/2014/main" id="{0EA746AB-277A-4BA1-9F0A-B7C535C1FB4A}"/>
                  </a:ext>
                </a:extLst>
              </p:cNvPr>
              <p:cNvSpPr/>
              <p:nvPr/>
            </p:nvSpPr>
            <p:spPr>
              <a:xfrm>
                <a:off x="4486591" y="1953885"/>
                <a:ext cx="196906" cy="195090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1950905">
                    <a:moveTo>
                      <a:pt x="0" y="0"/>
                    </a:moveTo>
                    <a:lnTo>
                      <a:pt x="101941" y="66527"/>
                    </a:lnTo>
                    <a:lnTo>
                      <a:pt x="196906" y="4552"/>
                    </a:lnTo>
                    <a:lnTo>
                      <a:pt x="196906" y="1950905"/>
                    </a:lnTo>
                    <a:lnTo>
                      <a:pt x="193201" y="1950905"/>
                    </a:lnTo>
                    <a:cubicBezTo>
                      <a:pt x="183184" y="1893988"/>
                      <a:pt x="144512" y="1851984"/>
                      <a:pt x="98453" y="1851984"/>
                    </a:cubicBezTo>
                    <a:cubicBezTo>
                      <a:pt x="52394" y="1851984"/>
                      <a:pt x="13723" y="1893988"/>
                      <a:pt x="3706" y="1950905"/>
                    </a:cubicBezTo>
                    <a:lnTo>
                      <a:pt x="0" y="195090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4" name="Rectangle 2">
                <a:extLst>
                  <a:ext uri="{FF2B5EF4-FFF2-40B4-BE49-F238E27FC236}">
                    <a16:creationId xmlns="" xmlns:a16="http://schemas.microsoft.com/office/drawing/2014/main" id="{8DD3C104-DCA5-4C07-AA7C-5F42944E40F4}"/>
                  </a:ext>
                </a:extLst>
              </p:cNvPr>
              <p:cNvSpPr/>
              <p:nvPr/>
            </p:nvSpPr>
            <p:spPr>
              <a:xfrm>
                <a:off x="4559694" y="1645835"/>
                <a:ext cx="196906" cy="2011391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96435" y="0"/>
                    </a:moveTo>
                    <a:lnTo>
                      <a:pt x="196906" y="0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lnTo>
                      <a:pt x="0" y="6293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5" name="Isosceles Triangle 10">
                <a:extLst>
                  <a:ext uri="{FF2B5EF4-FFF2-40B4-BE49-F238E27FC236}">
                    <a16:creationId xmlns="" xmlns:a16="http://schemas.microsoft.com/office/drawing/2014/main" id="{B6979A23-A285-45E9-95F0-43DC4293EA1E}"/>
                  </a:ext>
                </a:extLst>
              </p:cNvPr>
              <p:cNvSpPr/>
              <p:nvPr/>
            </p:nvSpPr>
            <p:spPr>
              <a:xfrm rot="10800000">
                <a:off x="4468813" y="4423239"/>
                <a:ext cx="196906" cy="2608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6" name="Parallelogram 15">
                <a:extLst>
                  <a:ext uri="{FF2B5EF4-FFF2-40B4-BE49-F238E27FC236}">
                    <a16:creationId xmlns="" xmlns:a16="http://schemas.microsoft.com/office/drawing/2014/main" id="{00FFC3E9-ACCE-438D-B2B5-5AA4625B76F2}"/>
                  </a:ext>
                </a:extLst>
              </p:cNvPr>
              <p:cNvSpPr/>
              <p:nvPr/>
            </p:nvSpPr>
            <p:spPr>
              <a:xfrm rot="16200000">
                <a:off x="4098945" y="947696"/>
                <a:ext cx="972197" cy="1052368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</p:grpSp>
      <p:grpSp>
        <p:nvGrpSpPr>
          <p:cNvPr id="93" name="Группа 92"/>
          <p:cNvGrpSpPr/>
          <p:nvPr/>
        </p:nvGrpSpPr>
        <p:grpSpPr>
          <a:xfrm>
            <a:off x="182693" y="8029917"/>
            <a:ext cx="6453339" cy="1171968"/>
            <a:chOff x="899592" y="1275606"/>
            <a:chExt cx="7272806" cy="608522"/>
          </a:xfrm>
        </p:grpSpPr>
        <p:grpSp>
          <p:nvGrpSpPr>
            <p:cNvPr id="17" name="그룹 6">
              <a:extLst>
                <a:ext uri="{FF2B5EF4-FFF2-40B4-BE49-F238E27FC236}">
                  <a16:creationId xmlns="" xmlns:a16="http://schemas.microsoft.com/office/drawing/2014/main" id="{783E384A-1F56-4C47-88EE-8DAE280C29A2}"/>
                </a:ext>
              </a:extLst>
            </p:cNvPr>
            <p:cNvGrpSpPr/>
            <p:nvPr/>
          </p:nvGrpSpPr>
          <p:grpSpPr>
            <a:xfrm>
              <a:off x="1475591" y="1275606"/>
              <a:ext cx="6696807" cy="533831"/>
              <a:chOff x="8228210" y="1865918"/>
              <a:chExt cx="4794925" cy="533831"/>
            </a:xfrm>
          </p:grpSpPr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65526170-35D0-484C-B780-84ABB98E8330}"/>
                  </a:ext>
                </a:extLst>
              </p:cNvPr>
              <p:cNvSpPr txBox="1"/>
              <p:nvPr/>
            </p:nvSpPr>
            <p:spPr>
              <a:xfrm>
                <a:off x="8228210" y="2167163"/>
                <a:ext cx="4794878" cy="2325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endParaRPr lang="ko-KR" altLang="en-US" sz="231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06D51668-9F79-420B-8048-B425EDD788E2}"/>
                  </a:ext>
                </a:extLst>
              </p:cNvPr>
              <p:cNvSpPr txBox="1"/>
              <p:nvPr/>
            </p:nvSpPr>
            <p:spPr>
              <a:xfrm>
                <a:off x="9599358" y="1865918"/>
                <a:ext cx="3423777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11  маусым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73" name="Donut 60">
              <a:extLst>
                <a:ext uri="{FF2B5EF4-FFF2-40B4-BE49-F238E27FC236}">
                  <a16:creationId xmlns=""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1275606"/>
              <a:ext cx="1235696" cy="608522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=""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239157" y="1471020"/>
              <a:ext cx="628125" cy="201498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="" xmlns:a16="http://schemas.microsoft.com/office/drawing/2014/main" id="{20426694-F6CE-4A81-BC71-1AA689B9786B}"/>
                </a:ext>
              </a:extLst>
            </p:cNvPr>
            <p:cNvCxnSpPr>
              <a:cxnSpLocks/>
              <a:stCxn id="73" idx="6"/>
            </p:cNvCxnSpPr>
            <p:nvPr/>
          </p:nvCxnSpPr>
          <p:spPr>
            <a:xfrm flipV="1">
              <a:off x="2135288" y="1563670"/>
              <a:ext cx="6036369" cy="16197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518511" y="3133512"/>
            <a:ext cx="59798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/>
            <a:r>
              <a:rPr lang="ru-RU" sz="20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математика (алгебра) </a:t>
            </a:r>
            <a:r>
              <a:rPr lang="ru-RU" sz="20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20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жазбаша</a:t>
            </a:r>
            <a:r>
              <a:rPr lang="ru-RU" sz="20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емтихан</a:t>
            </a:r>
            <a:r>
              <a:rPr lang="ru-RU" sz="20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0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20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жұмысы</a:t>
            </a:r>
            <a:r>
              <a:rPr lang="ru-RU" sz="20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)</a:t>
            </a:r>
            <a:endParaRPr lang="ko-KR" altLang="en-US" sz="2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2551" y="8730450"/>
            <a:ext cx="548522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/>
            <a:r>
              <a:rPr lang="kk-KZ" sz="1600" dirty="0">
                <a:latin typeface="Arial" panose="020B0604020202020204" pitchFamily="34" charset="0"/>
                <a:cs typeface="Arial" panose="020B0604020202020204" pitchFamily="34" charset="0"/>
              </a:rPr>
              <a:t>орыс тілінде оқытатын сыныптарда қазақ тілі мен әдебиеті бойынша жазбаша емтихан және қазақ тілінде оқытатын сыныптарда орыс тілі мен әдебиеті бойынша жазбаша емтихан</a:t>
            </a:r>
            <a:endParaRPr lang="ru-R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12574" y="4800891"/>
            <a:ext cx="5255165" cy="154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>
              <a:lnSpc>
                <a:spcPts val="2311"/>
              </a:lnSpc>
            </a:pPr>
            <a:r>
              <a:rPr lang="kk-KZ" sz="1600" dirty="0">
                <a:latin typeface="Arial" panose="020B0604020202020204" pitchFamily="34" charset="0"/>
                <a:cs typeface="Arial" panose="020B0604020202020204" pitchFamily="34" charset="0"/>
              </a:rPr>
              <a:t>таңдау пәні бойынша жазбаша емтихан (физика, химия, биология, география, геометрия, Қазақстан тарихы, дүниежүзі тарихы, әдебиет (оқыту тілі бойынша), шет тілі (ағылшын/француз/неміс), информатика)</a:t>
            </a:r>
            <a:endParaRPr lang="ru-R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18511" y="6866177"/>
            <a:ext cx="61905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орыс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 эссе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нысанында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емтихан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49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5"/>
            <a:ext cx="6858001" cy="120858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80" tIns="66040" rIns="132080" bIns="66040" rtlCol="0" anchor="ctr"/>
          <a:lstStyle/>
          <a:p>
            <a:pPr algn="ctr" defTabSz="1760969"/>
            <a:r>
              <a:rPr lang="ru-RU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СЫНЫП ОҚУШЫЛАРЫНЫҢ ҚОРЫТЫНДЫ ЕМТИХАНДАРЫ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074" y="1241194"/>
            <a:ext cx="6739926" cy="1241365"/>
          </a:xfrm>
          <a:prstGeom prst="rect">
            <a:avLst/>
          </a:prstGeom>
          <a:noFill/>
        </p:spPr>
        <p:txBody>
          <a:bodyPr wrap="square" lIns="132080" tIns="66040" rIns="132080" bIns="66040" rtlCol="0">
            <a:spAutoFit/>
          </a:bodyPr>
          <a:lstStyle/>
          <a:p>
            <a:pPr algn="ctr" defTabSz="1760969"/>
            <a:r>
              <a:rPr lang="kk-KZ" sz="24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ҚОРЫТЫНДЫ ЕМТИХАНДАРЫН ӨТКІЗУ УАҚЫТЫ</a:t>
            </a:r>
            <a:endParaRPr lang="ru-RU" sz="24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algn="ctr" defTabSz="1760969"/>
            <a:r>
              <a:rPr lang="ru-RU" sz="2400" b="1" i="1" dirty="0">
                <a:solidFill>
                  <a:srgbClr val="9BBB5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2026 ЖЫЛДЫҢ  2 – 15  МАУСЫМ</a:t>
            </a:r>
          </a:p>
        </p:txBody>
      </p:sp>
      <p:grpSp>
        <p:nvGrpSpPr>
          <p:cNvPr id="70" name="Группа 69"/>
          <p:cNvGrpSpPr/>
          <p:nvPr/>
        </p:nvGrpSpPr>
        <p:grpSpPr>
          <a:xfrm>
            <a:off x="141100" y="3666095"/>
            <a:ext cx="6704117" cy="2852712"/>
            <a:chOff x="899592" y="1775109"/>
            <a:chExt cx="3480984" cy="1481216"/>
          </a:xfrm>
        </p:grpSpPr>
        <p:sp>
          <p:nvSpPr>
            <p:cNvPr id="8" name="Donut 61">
              <a:extLst>
                <a:ext uri="{FF2B5EF4-FFF2-40B4-BE49-F238E27FC236}">
                  <a16:creationId xmlns="" xmlns:a16="http://schemas.microsoft.com/office/drawing/2014/main" id="{3734CE86-0D8A-428B-9293-B459E6FD979B}"/>
                </a:ext>
              </a:extLst>
            </p:cNvPr>
            <p:cNvSpPr/>
            <p:nvPr/>
          </p:nvSpPr>
          <p:spPr>
            <a:xfrm>
              <a:off x="899592" y="1775109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="" xmlns:a16="http://schemas.microsoft.com/office/drawing/2014/main" id="{20426694-F6CE-4A81-BC71-1AA689B9786B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 flipV="1">
              <a:off x="1475592" y="2063109"/>
              <a:ext cx="2850641" cy="1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5">
              <a:extLst>
                <a:ext uri="{FF2B5EF4-FFF2-40B4-BE49-F238E27FC236}">
                  <a16:creationId xmlns="" xmlns:a16="http://schemas.microsoft.com/office/drawing/2014/main" id="{5075B16A-8A48-4597-BCAC-57A1E037B183}"/>
                </a:ext>
              </a:extLst>
            </p:cNvPr>
            <p:cNvGrpSpPr/>
            <p:nvPr/>
          </p:nvGrpSpPr>
          <p:grpSpPr>
            <a:xfrm>
              <a:off x="1371092" y="1785098"/>
              <a:ext cx="3009484" cy="1471227"/>
              <a:chOff x="8546223" y="2928096"/>
              <a:chExt cx="2504429" cy="1471227"/>
            </a:xfrm>
          </p:grpSpPr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909FECC7-0930-4DB7-BE5E-E4F37171ED71}"/>
                  </a:ext>
                </a:extLst>
              </p:cNvPr>
              <p:cNvSpPr txBox="1"/>
              <p:nvPr/>
            </p:nvSpPr>
            <p:spPr>
              <a:xfrm>
                <a:off x="8690066" y="3871960"/>
                <a:ext cx="2360586" cy="527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қазақ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тілі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/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орыс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тілі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бойынша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білім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беретін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мектептер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/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сыныптар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үшін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ана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тілі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(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оқыту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тілі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)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бойынша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жазбаша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емтихан</a:t>
                </a:r>
                <a:endParaRPr lang="ko-KR" altLang="en-US" sz="2000" dirty="0">
                  <a:solidFill>
                    <a:prstClr val="black">
                      <a:lumMod val="75000"/>
                      <a:lumOff val="25000"/>
                    </a:prstClr>
                  </a:solidFill>
                  <a:ea typeface="맑은 고딕" panose="020B0503020000020004" pitchFamily="34" charset="-127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A9E636FA-15A7-4026-96F7-617317F80522}"/>
                  </a:ext>
                </a:extLst>
              </p:cNvPr>
              <p:cNvSpPr txBox="1"/>
              <p:nvPr/>
            </p:nvSpPr>
            <p:spPr>
              <a:xfrm>
                <a:off x="8546223" y="2928096"/>
                <a:ext cx="2492197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5  маусым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11" name="Rectangle 30">
              <a:extLst>
                <a:ext uri="{FF2B5EF4-FFF2-40B4-BE49-F238E27FC236}">
                  <a16:creationId xmlns="" xmlns:a16="http://schemas.microsoft.com/office/drawing/2014/main" id="{9EB9BEC4-D1B5-4B64-982C-2F77E9E3766D}"/>
                </a:ext>
              </a:extLst>
            </p:cNvPr>
            <p:cNvSpPr/>
            <p:nvPr/>
          </p:nvSpPr>
          <p:spPr>
            <a:xfrm>
              <a:off x="1043576" y="1903741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76107" tIns="88053" rIns="176107" bIns="8805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760969"/>
              <a:endParaRPr lang="ko-KR" altLang="en-US" sz="3467" dirty="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EFE7DD31-327A-4374-8C06-6C9D3D3D0266}"/>
              </a:ext>
            </a:extLst>
          </p:cNvPr>
          <p:cNvSpPr txBox="1"/>
          <p:nvPr/>
        </p:nvSpPr>
        <p:spPr>
          <a:xfrm>
            <a:off x="-1702235" y="8486137"/>
            <a:ext cx="7139596" cy="418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760969"/>
            <a:endParaRPr lang="ko-KR" altLang="en-US" sz="2119" dirty="0">
              <a:solidFill>
                <a:prstClr val="black">
                  <a:lumMod val="75000"/>
                  <a:lumOff val="25000"/>
                </a:prstClr>
              </a:solidFill>
              <a:latin typeface="Calibri"/>
              <a:ea typeface="맑은 고딕" panose="020B0503020000020004" pitchFamily="34" charset="-127"/>
            </a:endParaRPr>
          </a:p>
        </p:txBody>
      </p:sp>
      <p:grpSp>
        <p:nvGrpSpPr>
          <p:cNvPr id="76" name="Группа 75"/>
          <p:cNvGrpSpPr/>
          <p:nvPr/>
        </p:nvGrpSpPr>
        <p:grpSpPr>
          <a:xfrm>
            <a:off x="130620" y="6482326"/>
            <a:ext cx="6671687" cy="1143611"/>
            <a:chOff x="899592" y="4114028"/>
            <a:chExt cx="7297067" cy="593798"/>
          </a:xfrm>
        </p:grpSpPr>
        <p:sp>
          <p:nvSpPr>
            <p:cNvPr id="37" name="Donut 60">
              <a:extLst>
                <a:ext uri="{FF2B5EF4-FFF2-40B4-BE49-F238E27FC236}">
                  <a16:creationId xmlns=""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4131826"/>
              <a:ext cx="1185422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grpSp>
          <p:nvGrpSpPr>
            <p:cNvPr id="49" name="Группа 48"/>
            <p:cNvGrpSpPr/>
            <p:nvPr/>
          </p:nvGrpSpPr>
          <p:grpSpPr>
            <a:xfrm>
              <a:off x="2085014" y="4114028"/>
              <a:ext cx="6111645" cy="305798"/>
              <a:chOff x="2084950" y="4114028"/>
              <a:chExt cx="6111645" cy="305798"/>
            </a:xfrm>
          </p:grpSpPr>
          <p:cxnSp>
            <p:nvCxnSpPr>
              <p:cNvPr id="21" name="Straight Connector 54">
                <a:extLst>
                  <a:ext uri="{FF2B5EF4-FFF2-40B4-BE49-F238E27FC236}">
                    <a16:creationId xmlns="" xmlns:a16="http://schemas.microsoft.com/office/drawing/2014/main" id="{CF2D2EF5-2977-4CE7-B366-AEE416AFFDD7}"/>
                  </a:ext>
                </a:extLst>
              </p:cNvPr>
              <p:cNvCxnSpPr>
                <a:cxnSpLocks/>
                <a:stCxn id="37" idx="6"/>
              </p:cNvCxnSpPr>
              <p:nvPr/>
            </p:nvCxnSpPr>
            <p:spPr>
              <a:xfrm flipV="1">
                <a:off x="2084950" y="4417643"/>
                <a:ext cx="6086642" cy="2183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="" xmlns:a16="http://schemas.microsoft.com/office/drawing/2014/main" id="{88BACC61-B7AA-4239-9907-D91F9C42B406}"/>
                  </a:ext>
                </a:extLst>
              </p:cNvPr>
              <p:cNvSpPr txBox="1"/>
              <p:nvPr/>
            </p:nvSpPr>
            <p:spPr>
              <a:xfrm>
                <a:off x="4478475" y="4114028"/>
                <a:ext cx="3718120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ru-KZ" sz="2697" b="1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kk-KZ" sz="2697" b="1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ru-KZ" sz="2697" b="1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kk-KZ" sz="2697" b="1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маусым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47" name="Rectangle 9">
              <a:extLst>
                <a:ext uri="{FF2B5EF4-FFF2-40B4-BE49-F238E27FC236}">
                  <a16:creationId xmlns=""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126776" y="4278600"/>
              <a:ext cx="766007" cy="278087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-191704" y="7942392"/>
            <a:ext cx="6951452" cy="1157121"/>
            <a:chOff x="744019" y="3339025"/>
            <a:chExt cx="3138806" cy="600813"/>
          </a:xfrm>
        </p:grpSpPr>
        <p:sp>
          <p:nvSpPr>
            <p:cNvPr id="30" name="Donut 66">
              <a:extLst>
                <a:ext uri="{FF2B5EF4-FFF2-40B4-BE49-F238E27FC236}">
                  <a16:creationId xmlns=""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3339025"/>
              <a:ext cx="526545" cy="600813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="" xmlns:a16="http://schemas.microsoft.com/office/drawing/2014/main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 flipV="1">
              <a:off x="1426137" y="3621354"/>
              <a:ext cx="2447737" cy="18078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=""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744019" y="3368710"/>
              <a:ext cx="3138806" cy="263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760969"/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15</a:t>
              </a:r>
              <a:r>
                <a:rPr lang="ru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269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="" xmlns:a16="http://schemas.microsoft.com/office/drawing/2014/main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3361" y="3482831"/>
              <a:ext cx="241904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760969"/>
              <a:endParaRPr lang="ko-KR" altLang="en-US" sz="52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130620" y="2390640"/>
            <a:ext cx="6572479" cy="1173031"/>
            <a:chOff x="986447" y="2576177"/>
            <a:chExt cx="5832000" cy="609074"/>
          </a:xfrm>
        </p:grpSpPr>
        <p:sp>
          <p:nvSpPr>
            <p:cNvPr id="23" name="Donut 66">
              <a:extLst>
                <a:ext uri="{FF2B5EF4-FFF2-40B4-BE49-F238E27FC236}">
                  <a16:creationId xmlns=""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986447" y="2628564"/>
              <a:ext cx="868545" cy="556687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24" name="Straight Connector 44">
              <a:extLst>
                <a:ext uri="{FF2B5EF4-FFF2-40B4-BE49-F238E27FC236}">
                  <a16:creationId xmlns="" xmlns:a16="http://schemas.microsoft.com/office/drawing/2014/main" id="{5A49E6B3-E9E5-41F7-809C-91E70CD22EEB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>
              <a:off x="1854992" y="2906908"/>
              <a:ext cx="4963455" cy="9689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3606487" y="2576177"/>
              <a:ext cx="3210824" cy="263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760969"/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2  маусым</a:t>
              </a:r>
              <a:endParaRPr lang="ko-KR" altLang="en-US" sz="269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grpSp>
          <p:nvGrpSpPr>
            <p:cNvPr id="59" name="Group 14">
              <a:extLst>
                <a:ext uri="{FF2B5EF4-FFF2-40B4-BE49-F238E27FC236}">
                  <a16:creationId xmlns="" xmlns:a16="http://schemas.microsoft.com/office/drawing/2014/main" id="{20C2B74B-BECB-4535-B502-06DC80D74B06}"/>
                </a:ext>
              </a:extLst>
            </p:cNvPr>
            <p:cNvGrpSpPr/>
            <p:nvPr/>
          </p:nvGrpSpPr>
          <p:grpSpPr>
            <a:xfrm rot="1704632">
              <a:off x="1127001" y="2662088"/>
              <a:ext cx="177140" cy="395388"/>
              <a:chOff x="4058860" y="987781"/>
              <a:chExt cx="1052368" cy="3696329"/>
            </a:xfrm>
            <a:solidFill>
              <a:schemeClr val="tx2"/>
            </a:solidFill>
          </p:grpSpPr>
          <p:sp>
            <p:nvSpPr>
              <p:cNvPr id="60" name="Rectangle 8">
                <a:extLst>
                  <a:ext uri="{FF2B5EF4-FFF2-40B4-BE49-F238E27FC236}">
                    <a16:creationId xmlns="" xmlns:a16="http://schemas.microsoft.com/office/drawing/2014/main" id="{25302530-3AAA-4B18-B144-C49D138138CE}"/>
                  </a:ext>
                </a:extLst>
              </p:cNvPr>
              <p:cNvSpPr/>
              <p:nvPr/>
            </p:nvSpPr>
            <p:spPr>
              <a:xfrm rot="36931">
                <a:off x="4276045" y="3801165"/>
                <a:ext cx="592195" cy="86302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1" name="Rectangle 8">
                <a:extLst>
                  <a:ext uri="{FF2B5EF4-FFF2-40B4-BE49-F238E27FC236}">
                    <a16:creationId xmlns="" xmlns:a16="http://schemas.microsoft.com/office/drawing/2014/main" id="{91FA14DC-BAA1-4B27-93F4-512A9C64EF6C}"/>
                  </a:ext>
                </a:extLst>
              </p:cNvPr>
              <p:cNvSpPr/>
              <p:nvPr/>
            </p:nvSpPr>
            <p:spPr>
              <a:xfrm>
                <a:off x="4468857" y="3793500"/>
                <a:ext cx="200342" cy="872829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2" name="Rectangle 2">
                <a:extLst>
                  <a:ext uri="{FF2B5EF4-FFF2-40B4-BE49-F238E27FC236}">
                    <a16:creationId xmlns="" xmlns:a16="http://schemas.microsoft.com/office/drawing/2014/main" id="{C6C7785C-8982-46D8-BD2D-F0082959A035}"/>
                  </a:ext>
                </a:extLst>
              </p:cNvPr>
              <p:cNvSpPr/>
              <p:nvPr/>
            </p:nvSpPr>
            <p:spPr>
              <a:xfrm>
                <a:off x="4291066" y="1891296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0" y="0"/>
                    </a:moveTo>
                    <a:lnTo>
                      <a:pt x="99616" y="0"/>
                    </a:lnTo>
                    <a:lnTo>
                      <a:pt x="196906" y="63491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3" name="Rectangle 2">
                <a:extLst>
                  <a:ext uri="{FF2B5EF4-FFF2-40B4-BE49-F238E27FC236}">
                    <a16:creationId xmlns="" xmlns:a16="http://schemas.microsoft.com/office/drawing/2014/main" id="{0EA746AB-277A-4BA1-9F0A-B7C535C1FB4A}"/>
                  </a:ext>
                </a:extLst>
              </p:cNvPr>
              <p:cNvSpPr/>
              <p:nvPr/>
            </p:nvSpPr>
            <p:spPr>
              <a:xfrm>
                <a:off x="4447162" y="1885076"/>
                <a:ext cx="196905" cy="1950904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1950905">
                    <a:moveTo>
                      <a:pt x="0" y="0"/>
                    </a:moveTo>
                    <a:lnTo>
                      <a:pt x="101941" y="66527"/>
                    </a:lnTo>
                    <a:lnTo>
                      <a:pt x="196906" y="4552"/>
                    </a:lnTo>
                    <a:lnTo>
                      <a:pt x="196906" y="1950905"/>
                    </a:lnTo>
                    <a:lnTo>
                      <a:pt x="193201" y="1950905"/>
                    </a:lnTo>
                    <a:cubicBezTo>
                      <a:pt x="183184" y="1893988"/>
                      <a:pt x="144512" y="1851984"/>
                      <a:pt x="98453" y="1851984"/>
                    </a:cubicBezTo>
                    <a:cubicBezTo>
                      <a:pt x="52394" y="1851984"/>
                      <a:pt x="13723" y="1893988"/>
                      <a:pt x="3706" y="1950905"/>
                    </a:cubicBezTo>
                    <a:lnTo>
                      <a:pt x="0" y="195090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4" name="Rectangle 2">
                <a:extLst>
                  <a:ext uri="{FF2B5EF4-FFF2-40B4-BE49-F238E27FC236}">
                    <a16:creationId xmlns="" xmlns:a16="http://schemas.microsoft.com/office/drawing/2014/main" id="{8DD3C104-DCA5-4C07-AA7C-5F42944E40F4}"/>
                  </a:ext>
                </a:extLst>
              </p:cNvPr>
              <p:cNvSpPr/>
              <p:nvPr/>
            </p:nvSpPr>
            <p:spPr>
              <a:xfrm>
                <a:off x="4683483" y="1895514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96435" y="0"/>
                    </a:moveTo>
                    <a:lnTo>
                      <a:pt x="196906" y="0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lnTo>
                      <a:pt x="0" y="6293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5" name="Isosceles Triangle 10">
                <a:extLst>
                  <a:ext uri="{FF2B5EF4-FFF2-40B4-BE49-F238E27FC236}">
                    <a16:creationId xmlns="" xmlns:a16="http://schemas.microsoft.com/office/drawing/2014/main" id="{B6979A23-A285-45E9-95F0-43DC4293EA1E}"/>
                  </a:ext>
                </a:extLst>
              </p:cNvPr>
              <p:cNvSpPr/>
              <p:nvPr/>
            </p:nvSpPr>
            <p:spPr>
              <a:xfrm rot="10800000">
                <a:off x="4468813" y="4423239"/>
                <a:ext cx="196906" cy="2608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6" name="Parallelogram 15">
                <a:extLst>
                  <a:ext uri="{FF2B5EF4-FFF2-40B4-BE49-F238E27FC236}">
                    <a16:creationId xmlns="" xmlns:a16="http://schemas.microsoft.com/office/drawing/2014/main" id="{00FFC3E9-ACCE-438D-B2B5-5AA4625B76F2}"/>
                  </a:ext>
                </a:extLst>
              </p:cNvPr>
              <p:cNvSpPr/>
              <p:nvPr/>
            </p:nvSpPr>
            <p:spPr>
              <a:xfrm rot="16200000">
                <a:off x="4098945" y="947696"/>
                <a:ext cx="972197" cy="1052368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</p:grpSp>
      <p:grpSp>
        <p:nvGrpSpPr>
          <p:cNvPr id="93" name="Группа 92"/>
          <p:cNvGrpSpPr/>
          <p:nvPr/>
        </p:nvGrpSpPr>
        <p:grpSpPr>
          <a:xfrm>
            <a:off x="111888" y="5000333"/>
            <a:ext cx="6599456" cy="1109333"/>
            <a:chOff x="899592" y="1308128"/>
            <a:chExt cx="7274370" cy="576000"/>
          </a:xfrm>
        </p:grpSpPr>
        <p:grpSp>
          <p:nvGrpSpPr>
            <p:cNvPr id="17" name="그룹 6">
              <a:extLst>
                <a:ext uri="{FF2B5EF4-FFF2-40B4-BE49-F238E27FC236}">
                  <a16:creationId xmlns="" xmlns:a16="http://schemas.microsoft.com/office/drawing/2014/main" id="{783E384A-1F56-4C47-88EE-8DAE280C29A2}"/>
                </a:ext>
              </a:extLst>
            </p:cNvPr>
            <p:cNvGrpSpPr/>
            <p:nvPr/>
          </p:nvGrpSpPr>
          <p:grpSpPr>
            <a:xfrm>
              <a:off x="1475591" y="1319513"/>
              <a:ext cx="6698371" cy="466852"/>
              <a:chOff x="8228210" y="1909825"/>
              <a:chExt cx="4796045" cy="466852"/>
            </a:xfrm>
          </p:grpSpPr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65526170-35D0-484C-B780-84ABB98E8330}"/>
                  </a:ext>
                </a:extLst>
              </p:cNvPr>
              <p:cNvSpPr txBox="1"/>
              <p:nvPr/>
            </p:nvSpPr>
            <p:spPr>
              <a:xfrm>
                <a:off x="8228210" y="2167163"/>
                <a:ext cx="4794879" cy="2095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endParaRPr lang="ko-KR" altLang="en-US" sz="2022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06D51668-9F79-420B-8048-B425EDD788E2}"/>
                  </a:ext>
                </a:extLst>
              </p:cNvPr>
              <p:cNvSpPr txBox="1"/>
              <p:nvPr/>
            </p:nvSpPr>
            <p:spPr>
              <a:xfrm>
                <a:off x="9600478" y="1909825"/>
                <a:ext cx="3423777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9  маусым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73" name="Donut 60">
              <a:extLst>
                <a:ext uri="{FF2B5EF4-FFF2-40B4-BE49-F238E27FC236}">
                  <a16:creationId xmlns=""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1308128"/>
              <a:ext cx="1222781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=""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269910" y="1476244"/>
              <a:ext cx="546802" cy="209513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=""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2022393" y="1556408"/>
              <a:ext cx="6149263" cy="726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1527104" y="4302901"/>
            <a:ext cx="52128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/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алгебра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және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анализ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бастамалары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бойынша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жазбаша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емтихан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</a:t>
            </a:r>
            <a:endParaRPr lang="ko-KR" altLang="en-US" sz="2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982664" y="3067404"/>
            <a:ext cx="7722589" cy="41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/>
            <a:r>
              <a:rPr lang="kk-KZ" sz="2000" dirty="0"/>
              <a:t>Қазақстан тарихы бойынша ауызша емтихан </a:t>
            </a:r>
            <a:endParaRPr lang="ru-RU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05500" y="8588851"/>
            <a:ext cx="5357285" cy="1259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>
              <a:lnSpc>
                <a:spcPts val="2311"/>
              </a:lnSpc>
            </a:pPr>
            <a:r>
              <a:rPr lang="kk-KZ" sz="1600" dirty="0"/>
              <a:t>орыс тілдерінде оқытатын мектептерде/сыныптарда қазақ тілі мен әдебиетінен және қазақ тілінде оқытатын мектептерде/сыныптарда орыс тілі мен әдебиетінен жазбаша емтихан </a:t>
            </a:r>
            <a:endParaRPr lang="ru-RU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07647" y="7056673"/>
            <a:ext cx="6075421" cy="950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>
              <a:lnSpc>
                <a:spcPts val="2311"/>
              </a:lnSpc>
            </a:pPr>
            <a:r>
              <a:rPr lang="kk-KZ" sz="1400" dirty="0"/>
              <a:t>таңдау пәні бойынша жазбаша емтихан (физика, химия, биология, география, геометрия, дүниежүзілік тарих, құқық негіздері, әдебиет (оқыту тілі бойынша), шет тілі (ағылшын/француз/неміс), информатика)</a:t>
            </a: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6982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90500" y="3930976"/>
            <a:ext cx="641985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9, 11 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бітірушілерін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шетелге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тұрғылықты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шетелге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ауыстырған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растайтын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ұсынған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жіберіледі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аяқталуына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ай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емтихандары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емтихандары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kk-KZ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2" descr="Современный синий белый абстрактный фон презентации с корпоративной  концепцией | Премиум векторы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090" b="100000" l="58307" r="100000">
                        <a14:foregroundMark x1="65974" y1="98420" x2="63099" y2="99774"/>
                        <a14:foregroundMark x1="97923" y1="28668" x2="99681" y2="252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0670"/>
          <a:stretch/>
        </p:blipFill>
        <p:spPr bwMode="auto">
          <a:xfrm rot="5400000" flipH="1">
            <a:off x="383845" y="-383845"/>
            <a:ext cx="483326" cy="1251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00050" y="2777460"/>
            <a:ext cx="6267450" cy="115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467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Мерзімінен</a:t>
            </a:r>
            <a:r>
              <a:rPr lang="ru-RU" sz="346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467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бұрын</a:t>
            </a:r>
            <a:r>
              <a:rPr lang="ru-RU" sz="346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467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</a:t>
            </a:r>
            <a:r>
              <a:rPr lang="ru-RU" sz="346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467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аттестаттау</a:t>
            </a:r>
            <a:endParaRPr lang="ru-RU" sz="2889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8150" y="196019"/>
            <a:ext cx="64198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Орта, техникалық және кәсіптік, орта білімнен кейінгі білім беру ұйымдары үшін білім алушылардың үлгеріміне ағымдағы бақылауды, оларды аралық және қорытынды аттестаттауды өткізудің үлгілік қағидаларын бекіту туралы</a:t>
            </a:r>
          </a:p>
          <a:p>
            <a:pPr lvl="0" algn="ctr"/>
            <a:endParaRPr lang="kk-KZ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 algn="ctr"/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kk-KZ" sz="20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Қазақстан Республикасы Білім және ғылым министрінің 2008 жылғы 18 наурыздағы </a:t>
            </a:r>
          </a:p>
          <a:p>
            <a:pPr lvl="0" algn="ctr"/>
            <a:r>
              <a:rPr lang="kk-KZ" sz="20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№</a:t>
            </a:r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125 </a:t>
            </a:r>
            <a:r>
              <a:rPr lang="kk-KZ" sz="20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Бұйрығы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55524107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2947</TotalTime>
  <Words>352</Words>
  <Application>Microsoft Office PowerPoint</Application>
  <PresentationFormat>Лист A4 (210x297 мм)</PresentationFormat>
  <Paragraphs>74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맑은 고딕</vt:lpstr>
      <vt:lpstr>Arial</vt:lpstr>
      <vt:lpstr>Calibri</vt:lpstr>
      <vt:lpstr>Calibri Light</vt:lpstr>
      <vt:lpstr>Times New Roman</vt:lpstr>
      <vt:lpstr>Wingdings</vt:lpstr>
      <vt:lpstr>1_Тема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Гаухар К</dc:creator>
  <cp:lastModifiedBy>EM</cp:lastModifiedBy>
  <cp:revision>214</cp:revision>
  <cp:lastPrinted>2026-01-16T06:03:07Z</cp:lastPrinted>
  <dcterms:created xsi:type="dcterms:W3CDTF">2023-02-13T09:50:42Z</dcterms:created>
  <dcterms:modified xsi:type="dcterms:W3CDTF">2026-03-20T09:43:36Z</dcterms:modified>
</cp:coreProperties>
</file>