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12">
  <p:sldMasterIdLst>
    <p:sldMasterId id="2147483648" r:id="rId1"/>
  </p:sldMasterIdLst>
  <p:notesMasterIdLst>
    <p:notesMasterId r:id="rId6"/>
  </p:notesMasterIdLst>
  <p:sldIdLst>
    <p:sldId id="412" r:id="rId2"/>
    <p:sldId id="413" r:id="rId3"/>
    <p:sldId id="415" r:id="rId4"/>
    <p:sldId id="414" r:id="rId5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FF9900"/>
    <a:srgbClr val="CC3300"/>
    <a:srgbClr val="A22700"/>
    <a:srgbClr val="B88C00"/>
    <a:srgbClr val="FFCC66"/>
    <a:srgbClr val="C7220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8FB837D-C827-4EFA-A057-4D05807E0F7C}" styleName="Стиль из темы 1 - акцент 6">
    <a:tblBg>
      <a:fillRef idx="2">
        <a:schemeClr val="accent6"/>
      </a:fillRef>
      <a:effectRef idx="1">
        <a:schemeClr val="accent6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Ref idx="1">
              <a:schemeClr val="accent6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  <a:fill>
          <a:solidFill>
            <a:schemeClr val="accent6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6"/>
            </a:lnRef>
          </a:left>
          <a:right>
            <a:lnRef idx="2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Ref idx="1">
              <a:schemeClr val="accent6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2">
              <a:schemeClr val="accent6"/>
            </a:lnRef>
          </a:top>
          <a:bottom>
            <a:lnRef idx="2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6"/>
          </a:solidFill>
        </a:fill>
      </a:tcStyle>
    </a:firstRow>
  </a:tblStyle>
  <a:tblStyle styleId="{21E4AEA4-8DFA-4A89-87EB-49C32662AFE0}" styleName="Средний стиль 2 -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1E171933-4619-4E11-9A3F-F7608DF75F80}" styleName="Средний стиль 1 - акцент 4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4"/>
              </a:solidFill>
            </a:ln>
          </a:left>
          <a:right>
            <a:ln w="12700" cmpd="sng">
              <a:solidFill>
                <a:schemeClr val="accent4"/>
              </a:solidFill>
            </a:ln>
          </a:right>
          <a:top>
            <a:ln w="12700" cmpd="sng">
              <a:solidFill>
                <a:schemeClr val="accent4"/>
              </a:solidFill>
            </a:ln>
          </a:top>
          <a:bottom>
            <a:ln w="12700" cmpd="sng">
              <a:solidFill>
                <a:schemeClr val="accent4"/>
              </a:solidFill>
            </a:ln>
          </a:bottom>
          <a:insideH>
            <a:ln w="12700" cmpd="sng">
              <a:solidFill>
                <a:schemeClr val="accent4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4">
              <a:tint val="20000"/>
            </a:schemeClr>
          </a:solidFill>
        </a:fill>
      </a:tcStyle>
    </a:band1H>
    <a:band1V>
      <a:tcStyle>
        <a:tcBdr/>
        <a:fill>
          <a:solidFill>
            <a:schemeClr val="accent4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4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0283" autoAdjust="0"/>
    <p:restoredTop sz="97122" autoAdjust="0"/>
  </p:normalViewPr>
  <p:slideViewPr>
    <p:cSldViewPr>
      <p:cViewPr varScale="1">
        <p:scale>
          <a:sx n="145" d="100"/>
          <a:sy n="145" d="100"/>
        </p:scale>
        <p:origin x="930" y="102"/>
      </p:cViewPr>
      <p:guideLst>
        <p:guide orient="horz" pos="1620"/>
        <p:guide pos="2880"/>
      </p:guideLst>
    </p:cSldViewPr>
  </p:slideViewPr>
  <p:notesTextViewPr>
    <p:cViewPr>
      <p:scale>
        <a:sx n="125" d="100"/>
        <a:sy n="125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0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10CC8D8-3664-4A24-8995-62641B454020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A656E9C-DDDE-43D3-B59F-4AB9BD9D7CDD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7146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19"/>
            <a:ext cx="7772400" cy="1102519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2688387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58407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79"/>
            <a:ext cx="2057400" cy="4388644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79"/>
            <a:ext cx="6019800" cy="4388644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247320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59734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5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9618943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0198445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457200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6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4645026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6724357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6951820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6343246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1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3575050" y="204788"/>
            <a:ext cx="5111750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1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1404059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0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3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7098325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8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2B21C7-49A7-4C24-8584-C43467BE2CE2}" type="datetimeFigureOut">
              <a:rPr lang="ru-RU" smtClean="0"/>
              <a:pPr/>
              <a:t>24.03.2026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3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3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B4407D6-00D8-4884-B2A3-620AF4E12374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4384352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49831251"/>
              </p:ext>
            </p:extLst>
          </p:nvPr>
        </p:nvGraphicFramePr>
        <p:xfrm>
          <a:off x="0" y="1203598"/>
          <a:ext cx="9144000" cy="462076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70698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437013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84043"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Место проведения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П. 69. Экзамены проводятся в просторных классных помещениях (помещение в здании школы с большой вместимостью целого класса с рассадкой одна парта один обучающийся), где </a:t>
                      </a:r>
                      <a:r>
                        <a:rPr lang="ru-RU" sz="1600">
                          <a:latin typeface="Arial" pitchFamily="34" charset="0"/>
                          <a:cs typeface="Arial" pitchFamily="34" charset="0"/>
                        </a:rPr>
                        <a:t>обучающиеся 9,11</a:t>
                      </a:r>
                      <a:r>
                        <a:rPr lang="ru-RU" sz="1600" baseline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1600" dirty="0">
                          <a:latin typeface="Arial" pitchFamily="34" charset="0"/>
                          <a:cs typeface="Arial" pitchFamily="34" charset="0"/>
                        </a:rPr>
                        <a:t>класса садятся по одному.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r>
                        <a:rPr lang="ru-RU" sz="1600" b="1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Порядок проведения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Для выполнения письменных работ обучающимся выдается бумага со штампом школы. </a:t>
                      </a:r>
                    </a:p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Обучающиеся, выполнившие работу, сдают ее Комиссии вместе с черновиками.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Обучающиеся, не закончившие работу в отведенное для экзамена время, сдают ее незаконченной.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70.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Во время проведения письменного экзамена </a:t>
                      </a:r>
                      <a:r>
                        <a:rPr lang="ru-RU" sz="1800" kern="1200" baseline="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1800" kern="1200" dirty="0">
                          <a:solidFill>
                            <a:schemeClr val="dk1"/>
                          </a:solidFill>
                          <a:latin typeface="+mn-lt"/>
                          <a:ea typeface="+mn-ea"/>
                          <a:cs typeface="+mn-cs"/>
                        </a:rPr>
                        <a:t>обучающемуся разрешается выйти из классного помещения по уважительной причине. В этом случае он сдает работу члену Комиссии, который отмечает на экзаменационной работе или журнале регистрации продолжительность отсутствия обучающегося на экзамене.</a:t>
                      </a:r>
                    </a:p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ru-RU" sz="16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384043">
                <a:tc>
                  <a:txBody>
                    <a:bodyPr/>
                    <a:lstStyle/>
                    <a:p>
                      <a:endParaRPr lang="ru-RU" sz="16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6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 в 11 классе: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997014615"/>
              </p:ext>
            </p:extLst>
          </p:nvPr>
        </p:nvGraphicFramePr>
        <p:xfrm>
          <a:off x="0" y="1203598"/>
          <a:ext cx="9144000" cy="3667333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2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5408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Порядок проверки экзаменационных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     </a:t>
                      </a:r>
                      <a:r>
                        <a:rPr lang="ru-RU" sz="1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 </a:t>
                      </a:r>
                      <a:r>
                        <a:rPr lang="ru-RU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68. </a:t>
                      </a:r>
                      <a:r>
                        <a:rPr lang="ru-RU" sz="2800" b="1" kern="1200" dirty="0">
                          <a:solidFill>
                            <a:srgbClr val="FF0000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В 11  классе </a:t>
                      </a:r>
                      <a:r>
                        <a:rPr lang="ru-RU" sz="2800" b="1" kern="1200" dirty="0">
                          <a:solidFill>
                            <a:schemeClr val="lt1"/>
                          </a:solidFill>
                          <a:effectLst/>
                          <a:latin typeface="+mn-lt"/>
                          <a:ea typeface="+mn-ea"/>
                          <a:cs typeface="+mn-cs"/>
                        </a:rPr>
                        <a:t>на письменный экзамен по казахскому языку /русскому языку (язык обучения) отводится 3 астрономических часа, по алгебре и началам анализа – 5 астрономических часов.</a:t>
                      </a:r>
                      <a:endParaRPr lang="ru-KZ" sz="2800" b="1" kern="1200" dirty="0">
                        <a:solidFill>
                          <a:schemeClr val="lt1"/>
                        </a:solidFill>
                        <a:effectLst/>
                        <a:latin typeface="+mn-lt"/>
                        <a:ea typeface="+mn-ea"/>
                        <a:cs typeface="+mn-cs"/>
                      </a:endParaRPr>
                    </a:p>
                    <a:p>
                      <a:endParaRPr lang="kk-KZ" sz="24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58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733">
                <a:tc gridSpan="2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32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 в 9 классе: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39005312"/>
              </p:ext>
            </p:extLst>
          </p:nvPr>
        </p:nvGraphicFramePr>
        <p:xfrm>
          <a:off x="0" y="1203598"/>
          <a:ext cx="9144000" cy="330194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5172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709228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225408">
                <a:tc rowSpan="2">
                  <a:txBody>
                    <a:bodyPr/>
                    <a:lstStyle/>
                    <a:p>
                      <a:pPr algn="ctr"/>
                      <a:r>
                        <a:rPr lang="ru-RU" dirty="0"/>
                        <a:t>Порядок проверки экзаменационных работ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800" b="0" dirty="0">
                          <a:latin typeface="Arial" pitchFamily="34" charset="0"/>
                          <a:cs typeface="Arial" pitchFamily="34" charset="0"/>
                        </a:rPr>
                        <a:t>П 67. </a:t>
                      </a:r>
                      <a:r>
                        <a:rPr lang="ru-RU" sz="2800" b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В 9  классе </a:t>
                      </a:r>
                      <a:r>
                        <a:rPr lang="ru-RU" sz="2800" b="0" dirty="0">
                          <a:latin typeface="Arial" pitchFamily="34" charset="0"/>
                          <a:cs typeface="Arial" pitchFamily="34" charset="0"/>
                        </a:rPr>
                        <a:t>на выполнение письменных работ отводится 2 астрономических часа,</a:t>
                      </a:r>
                    </a:p>
                    <a:p>
                      <a:r>
                        <a:rPr lang="ru-RU" sz="2800" b="0" dirty="0">
                          <a:latin typeface="Arial" pitchFamily="34" charset="0"/>
                          <a:cs typeface="Arial" pitchFamily="34" charset="0"/>
                        </a:rPr>
                        <a:t> на математику (алгебру) (письменно) – 3 астрономических).</a:t>
                      </a:r>
                      <a:r>
                        <a:rPr lang="en-US" sz="2800" b="0" dirty="0">
                          <a:latin typeface="Arial" pitchFamily="34" charset="0"/>
                          <a:cs typeface="Arial" pitchFamily="34" charset="0"/>
                        </a:rPr>
                        <a:t>  </a:t>
                      </a:r>
                      <a:endParaRPr lang="kk-KZ" sz="2800" b="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6582">
                <a:tc vMerge="1">
                  <a:txBody>
                    <a:bodyPr/>
                    <a:lstStyle/>
                    <a:p>
                      <a:endParaRPr lang="ru-RU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40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71733">
                <a:tc gridSpan="2">
                  <a:txBody>
                    <a:bodyPr/>
                    <a:lstStyle/>
                    <a:p>
                      <a:pPr algn="ctr"/>
                      <a:endParaRPr lang="ru-RU" sz="14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 sz="1400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287945119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23528" y="205978"/>
            <a:ext cx="8363272" cy="421556"/>
          </a:xfrm>
        </p:spPr>
        <p:txBody>
          <a:bodyPr>
            <a:noAutofit/>
          </a:bodyPr>
          <a:lstStyle/>
          <a:p>
            <a:r>
              <a:rPr lang="ru-RU" sz="2000" b="1" dirty="0">
                <a:solidFill>
                  <a:srgbClr val="002060"/>
                </a:solidFill>
                <a:latin typeface="Arial" pitchFamily="34" charset="0"/>
                <a:cs typeface="Arial" pitchFamily="34" charset="0"/>
              </a:rPr>
              <a:t>Организационные требования для проведения экзаменов</a:t>
            </a: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409443949"/>
              </p:ext>
            </p:extLst>
          </p:nvPr>
        </p:nvGraphicFramePr>
        <p:xfrm>
          <a:off x="142844" y="642925"/>
          <a:ext cx="8786874" cy="4587345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939788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6847086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3363871">
                <a:tc>
                  <a:txBody>
                    <a:bodyPr/>
                    <a:lstStyle/>
                    <a:p>
                      <a:pPr algn="ctr"/>
                      <a:r>
                        <a:rPr lang="ru-RU" sz="1200" b="1" dirty="0">
                          <a:latin typeface="Arial" pitchFamily="34" charset="0"/>
                          <a:cs typeface="Arial" pitchFamily="34" charset="0"/>
                        </a:rPr>
                        <a:t>Организация начала</a:t>
                      </a:r>
                      <a:r>
                        <a:rPr lang="ru-RU" sz="1200" b="1" baseline="0" dirty="0">
                          <a:latin typeface="Arial" pitchFamily="34" charset="0"/>
                          <a:cs typeface="Arial" pitchFamily="34" charset="0"/>
                        </a:rPr>
                        <a:t> экзамена</a:t>
                      </a:r>
                      <a:endParaRPr lang="ru-RU" sz="1200" b="1" dirty="0"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2000" b="0" dirty="0">
                          <a:latin typeface="Arial" pitchFamily="34" charset="0"/>
                          <a:cs typeface="Arial" pitchFamily="34" charset="0"/>
                        </a:rPr>
                        <a:t>72. Письменные экзаменационные работы во всех классах школы начинаются </a:t>
                      </a:r>
                      <a:r>
                        <a:rPr lang="ru-RU" sz="2000" b="0" u="sng" dirty="0">
                          <a:latin typeface="Arial" pitchFamily="34" charset="0"/>
                          <a:cs typeface="Arial" pitchFamily="34" charset="0"/>
                        </a:rPr>
                        <a:t>в </a:t>
                      </a:r>
                      <a:r>
                        <a:rPr lang="ru-RU" sz="2000" b="0" u="sng" baseline="0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10</a:t>
                      </a:r>
                      <a:r>
                        <a:rPr lang="ru-RU" sz="2000" b="0" u="sng" dirty="0">
                          <a:solidFill>
                            <a:srgbClr val="FF0000"/>
                          </a:solidFill>
                          <a:latin typeface="Arial" pitchFamily="34" charset="0"/>
                          <a:cs typeface="Arial" pitchFamily="34" charset="0"/>
                        </a:rPr>
                        <a:t> часов 00 минут утра  </a:t>
                      </a:r>
                      <a:r>
                        <a:rPr lang="ru-RU" sz="2000" b="0" u="sng" dirty="0">
                          <a:latin typeface="Arial" pitchFamily="34" charset="0"/>
                          <a:cs typeface="Arial" pitchFamily="34" charset="0"/>
                        </a:rPr>
                        <a:t>по местному времени. </a:t>
                      </a:r>
                      <a:endParaRPr lang="ru-RU" sz="2000" b="0" dirty="0">
                        <a:latin typeface="Arial" pitchFamily="34" charset="0"/>
                        <a:cs typeface="Arial" pitchFamily="34" charset="0"/>
                      </a:endParaRPr>
                    </a:p>
                    <a:p>
                      <a:r>
                        <a:rPr lang="ru-RU" sz="2000" b="0" dirty="0">
                          <a:latin typeface="Arial" pitchFamily="34" charset="0"/>
                          <a:cs typeface="Arial" pitchFamily="34" charset="0"/>
                        </a:rPr>
                        <a:t>Пакеты с темами эссе вскрываются за 15 минут до начала экзамена в присутствии обучающихся и членов Комиссии школы.</a:t>
                      </a:r>
                    </a:p>
                    <a:p>
                      <a:r>
                        <a:rPr lang="en-US" sz="2000" b="0" dirty="0">
                          <a:latin typeface="Arial" pitchFamily="34" charset="0"/>
                          <a:cs typeface="Arial" pitchFamily="34" charset="0"/>
                        </a:rPr>
                        <a:t> </a:t>
                      </a:r>
                      <a:r>
                        <a:rPr lang="ru-RU" sz="2000" b="0" dirty="0">
                          <a:latin typeface="Arial" pitchFamily="34" charset="0"/>
                          <a:cs typeface="Arial" pitchFamily="34" charset="0"/>
                        </a:rPr>
                        <a:t>Пакеты с материалами по математике в 9,11  классе</a:t>
                      </a:r>
                      <a:r>
                        <a:rPr lang="ru-RU" sz="2000" b="0" baseline="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r>
                        <a:rPr lang="ru-RU" sz="2000" b="0" dirty="0">
                          <a:latin typeface="Arial" pitchFamily="34" charset="0"/>
                          <a:cs typeface="Arial" pitchFamily="34" charset="0"/>
                        </a:rPr>
                        <a:t> вскрываются за 1 час до начала экзаменов в присутствии только членов Комиссии школы для проверки правильности условий предложенных заданий</a:t>
                      </a:r>
                      <a:r>
                        <a:rPr lang="ru-RU" sz="1600" b="0" dirty="0">
                          <a:latin typeface="Arial" pitchFamily="34" charset="0"/>
                          <a:cs typeface="Arial" pitchFamily="34" charset="0"/>
                        </a:rPr>
                        <a:t>.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8785">
                <a:tc>
                  <a:txBody>
                    <a:bodyPr/>
                    <a:lstStyle/>
                    <a:p>
                      <a:pPr algn="ctr"/>
                      <a:endParaRPr lang="ru-RU" sz="1200" b="1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ru-RU" sz="1800" b="0" dirty="0">
                          <a:solidFill>
                            <a:srgbClr val="002060"/>
                          </a:solidFill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600" b="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67919">
                <a:tc>
                  <a:txBody>
                    <a:bodyPr/>
                    <a:lstStyle/>
                    <a:p>
                      <a:pPr algn="ctr"/>
                      <a:r>
                        <a:rPr lang="ru-RU" sz="1200" dirty="0">
                          <a:latin typeface="Arial" pitchFamily="34" charset="0"/>
                          <a:cs typeface="Arial" pitchFamily="34" charset="0"/>
                        </a:rPr>
                        <a:t> </a:t>
                      </a:r>
                      <a:endParaRPr lang="ru-RU" sz="1200" b="1" dirty="0">
                        <a:solidFill>
                          <a:srgbClr val="FF000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ru-RU" sz="1200" dirty="0">
                        <a:solidFill>
                          <a:srgbClr val="002060"/>
                        </a:solidFill>
                        <a:latin typeface="Arial" pitchFamily="34" charset="0"/>
                        <a:cs typeface="Arial" pitchFamily="34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8074</TotalTime>
  <Words>299</Words>
  <Application>Microsoft Office PowerPoint</Application>
  <PresentationFormat>Экран (16:9)</PresentationFormat>
  <Paragraphs>25</Paragraphs>
  <Slides>4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4</vt:i4>
      </vt:variant>
    </vt:vector>
  </HeadingPairs>
  <TitlesOfParts>
    <vt:vector size="7" baseType="lpstr">
      <vt:lpstr>Arial</vt:lpstr>
      <vt:lpstr>Calibri</vt:lpstr>
      <vt:lpstr>Тема Office</vt:lpstr>
      <vt:lpstr>Организационные требования для проведения экзаменов</vt:lpstr>
      <vt:lpstr>Организационные требования для проведения экзаменов в 11 классе:</vt:lpstr>
      <vt:lpstr>Организационные требования для проведения экзаменов в 9 классе:</vt:lpstr>
      <vt:lpstr>Организационные требования для проведения экзаменов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қкұоөүуғпңаівәы</dc:title>
  <dc:creator>ГОО</dc:creator>
  <cp:lastModifiedBy>user</cp:lastModifiedBy>
  <cp:revision>489</cp:revision>
  <cp:lastPrinted>2020-08-13T03:30:23Z</cp:lastPrinted>
  <dcterms:created xsi:type="dcterms:W3CDTF">2020-07-30T01:46:28Z</dcterms:created>
  <dcterms:modified xsi:type="dcterms:W3CDTF">2026-03-24T08:11:53Z</dcterms:modified>
</cp:coreProperties>
</file>