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316" r:id="rId2"/>
    <p:sldId id="270" r:id="rId3"/>
    <p:sldId id="271" r:id="rId4"/>
    <p:sldId id="272" r:id="rId5"/>
    <p:sldId id="273" r:id="rId6"/>
    <p:sldId id="280" r:id="rId7"/>
    <p:sldId id="281" r:id="rId8"/>
    <p:sldId id="282" r:id="rId9"/>
    <p:sldId id="283" r:id="rId10"/>
    <p:sldId id="290" r:id="rId11"/>
    <p:sldId id="292" r:id="rId12"/>
    <p:sldId id="301" r:id="rId13"/>
    <p:sldId id="302" r:id="rId14"/>
    <p:sldId id="312" r:id="rId15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714" y="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8D1D18-A98F-4C30-9ED9-EB7248C146B2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D1CD5C-75B5-400F-B0F8-79825831A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608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D1CD5C-75B5-400F-B0F8-79825831AB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02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206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206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206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01866" y="2194036"/>
            <a:ext cx="3573145" cy="2790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00206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206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0972" y="65061"/>
            <a:ext cx="8185784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206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824" y="1197406"/>
            <a:ext cx="8072120" cy="3239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5824" y="1428750"/>
            <a:ext cx="8072120" cy="2954655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жылында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алушыларды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аттестаттаудан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өткізу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итоговой аттестации обучающихся в 2025–2026 учебном году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38441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2005" y="119871"/>
            <a:ext cx="705485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98245" marR="5080" indent="-118618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Организационные</a:t>
            </a:r>
            <a:r>
              <a:rPr sz="3200" spc="-180" dirty="0"/>
              <a:t> </a:t>
            </a:r>
            <a:r>
              <a:rPr sz="3200" dirty="0"/>
              <a:t>требования</a:t>
            </a:r>
            <a:r>
              <a:rPr sz="3200" spc="-185" dirty="0"/>
              <a:t> </a:t>
            </a:r>
            <a:r>
              <a:rPr sz="3200" spc="-25" dirty="0"/>
              <a:t>для </a:t>
            </a:r>
            <a:r>
              <a:rPr sz="3200" dirty="0"/>
              <a:t>проведения</a:t>
            </a:r>
            <a:r>
              <a:rPr sz="3200" spc="-120" dirty="0"/>
              <a:t> </a:t>
            </a:r>
            <a:r>
              <a:rPr sz="3200" spc="-10" dirty="0"/>
              <a:t>экзаменов</a:t>
            </a:r>
            <a:endParaRPr sz="3200"/>
          </a:p>
        </p:txBody>
      </p:sp>
      <p:grpSp>
        <p:nvGrpSpPr>
          <p:cNvPr id="3" name="object 3"/>
          <p:cNvGrpSpPr/>
          <p:nvPr/>
        </p:nvGrpSpPr>
        <p:grpSpPr>
          <a:xfrm>
            <a:off x="0" y="1196339"/>
            <a:ext cx="9144000" cy="1373505"/>
            <a:chOff x="0" y="1196339"/>
            <a:chExt cx="9144000" cy="1373505"/>
          </a:xfrm>
        </p:grpSpPr>
        <p:sp>
          <p:nvSpPr>
            <p:cNvPr id="4" name="object 4"/>
            <p:cNvSpPr/>
            <p:nvPr/>
          </p:nvSpPr>
          <p:spPr>
            <a:xfrm>
              <a:off x="0" y="1202435"/>
              <a:ext cx="9144000" cy="1367155"/>
            </a:xfrm>
            <a:custGeom>
              <a:avLst/>
              <a:gdLst/>
              <a:ahLst/>
              <a:cxnLst/>
              <a:rect l="l" t="t" r="r" b="b"/>
              <a:pathLst>
                <a:path w="9144000" h="1367155">
                  <a:moveTo>
                    <a:pt x="9144000" y="0"/>
                  </a:moveTo>
                  <a:lnTo>
                    <a:pt x="2052828" y="0"/>
                  </a:lnTo>
                  <a:lnTo>
                    <a:pt x="0" y="0"/>
                  </a:lnTo>
                  <a:lnTo>
                    <a:pt x="0" y="1367028"/>
                  </a:lnTo>
                  <a:lnTo>
                    <a:pt x="2052828" y="1367028"/>
                  </a:lnTo>
                  <a:lnTo>
                    <a:pt x="9144000" y="1367028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196339"/>
              <a:ext cx="9144000" cy="1373505"/>
            </a:xfrm>
            <a:custGeom>
              <a:avLst/>
              <a:gdLst/>
              <a:ahLst/>
              <a:cxnLst/>
              <a:rect l="l" t="t" r="r" b="b"/>
              <a:pathLst>
                <a:path w="9144000" h="1373505">
                  <a:moveTo>
                    <a:pt x="9144000" y="0"/>
                  </a:moveTo>
                  <a:lnTo>
                    <a:pt x="2058924" y="0"/>
                  </a:lnTo>
                  <a:lnTo>
                    <a:pt x="2046732" y="0"/>
                  </a:lnTo>
                  <a:lnTo>
                    <a:pt x="0" y="0"/>
                  </a:lnTo>
                  <a:lnTo>
                    <a:pt x="0" y="12192"/>
                  </a:lnTo>
                  <a:lnTo>
                    <a:pt x="2046732" y="12192"/>
                  </a:lnTo>
                  <a:lnTo>
                    <a:pt x="2046732" y="1373124"/>
                  </a:lnTo>
                  <a:lnTo>
                    <a:pt x="2058924" y="1373124"/>
                  </a:lnTo>
                  <a:lnTo>
                    <a:pt x="2058924" y="12192"/>
                  </a:lnTo>
                  <a:lnTo>
                    <a:pt x="9144000" y="1219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4056" y="1220177"/>
            <a:ext cx="186245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Порядок</a:t>
            </a:r>
            <a:r>
              <a:rPr sz="1800" b="1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проверки экзаменационных работ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30027" y="1229390"/>
            <a:ext cx="6556375" cy="13061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П.67.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400" spc="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9</a:t>
            </a:r>
            <a:r>
              <a:rPr sz="14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(10)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классе</a:t>
            </a:r>
            <a:endParaRPr sz="1400">
              <a:latin typeface="Microsoft Sans Serif"/>
              <a:cs typeface="Microsoft Sans Serif"/>
            </a:endParaRPr>
          </a:p>
          <a:p>
            <a:pPr marL="59690" marR="706755" indent="-47625" algn="just">
              <a:lnSpc>
                <a:spcPct val="100000"/>
              </a:lnSpc>
            </a:pP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выполнение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письменных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работ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отводится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2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астрономических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часа,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математику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(алгебру)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(письменно)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365" dirty="0">
                <a:solidFill>
                  <a:srgbClr val="FFFFFF"/>
                </a:solidFill>
                <a:latin typeface="Microsoft Sans Serif"/>
                <a:cs typeface="Microsoft Sans Serif"/>
              </a:rPr>
              <a:t>–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3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астрономических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часа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(в</a:t>
            </a:r>
            <a:endParaRPr sz="1400">
              <a:latin typeface="Microsoft Sans Serif"/>
              <a:cs typeface="Microsoft Sans Serif"/>
            </a:endParaRPr>
          </a:p>
          <a:p>
            <a:pPr marL="12700" marR="5080" algn="just">
              <a:lnSpc>
                <a:spcPct val="100000"/>
              </a:lnSpc>
            </a:pP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специализированных школах</a:t>
            </a:r>
            <a:r>
              <a:rPr sz="14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физико-математического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направления</a:t>
            </a:r>
            <a:r>
              <a:rPr sz="14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365" dirty="0">
                <a:solidFill>
                  <a:srgbClr val="FFFFFF"/>
                </a:solidFill>
                <a:latin typeface="Microsoft Sans Serif"/>
                <a:cs typeface="Microsoft Sans Serif"/>
              </a:rPr>
              <a:t>–</a:t>
            </a:r>
            <a:r>
              <a:rPr sz="14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4</a:t>
            </a:r>
            <a:r>
              <a:rPr sz="14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часа).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П.68.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В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11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(12)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классе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эссе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отводится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3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астрономических</a:t>
            </a:r>
            <a:r>
              <a:rPr sz="14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часа,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алгебру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и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начала</a:t>
            </a:r>
            <a:r>
              <a:rPr sz="14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анализа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365" dirty="0">
                <a:solidFill>
                  <a:srgbClr val="FFFFFF"/>
                </a:solidFill>
                <a:latin typeface="Microsoft Sans Serif"/>
                <a:cs typeface="Microsoft Sans Serif"/>
              </a:rPr>
              <a:t>–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5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астрономических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часа.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2569463"/>
            <a:ext cx="9144000" cy="2571115"/>
            <a:chOff x="0" y="2569463"/>
            <a:chExt cx="9144000" cy="2571115"/>
          </a:xfrm>
        </p:grpSpPr>
        <p:sp>
          <p:nvSpPr>
            <p:cNvPr id="9" name="object 9"/>
            <p:cNvSpPr/>
            <p:nvPr/>
          </p:nvSpPr>
          <p:spPr>
            <a:xfrm>
              <a:off x="0" y="2569463"/>
              <a:ext cx="9144000" cy="1783080"/>
            </a:xfrm>
            <a:custGeom>
              <a:avLst/>
              <a:gdLst/>
              <a:ahLst/>
              <a:cxnLst/>
              <a:rect l="l" t="t" r="r" b="b"/>
              <a:pathLst>
                <a:path w="9144000" h="1783079">
                  <a:moveTo>
                    <a:pt x="9144000" y="0"/>
                  </a:moveTo>
                  <a:lnTo>
                    <a:pt x="2052828" y="0"/>
                  </a:lnTo>
                  <a:lnTo>
                    <a:pt x="0" y="0"/>
                  </a:lnTo>
                  <a:lnTo>
                    <a:pt x="0" y="1783080"/>
                  </a:lnTo>
                  <a:lnTo>
                    <a:pt x="2052828" y="1783080"/>
                  </a:lnTo>
                  <a:lnTo>
                    <a:pt x="2052828" y="522732"/>
                  </a:lnTo>
                  <a:lnTo>
                    <a:pt x="9144000" y="52273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071116" y="3130295"/>
              <a:ext cx="7073265" cy="1240790"/>
            </a:xfrm>
            <a:custGeom>
              <a:avLst/>
              <a:gdLst/>
              <a:ahLst/>
              <a:cxnLst/>
              <a:rect l="l" t="t" r="r" b="b"/>
              <a:pathLst>
                <a:path w="7073265" h="1240789">
                  <a:moveTo>
                    <a:pt x="0" y="1240535"/>
                  </a:moveTo>
                  <a:lnTo>
                    <a:pt x="7072883" y="1240535"/>
                  </a:lnTo>
                  <a:lnTo>
                    <a:pt x="7072883" y="0"/>
                  </a:lnTo>
                  <a:lnTo>
                    <a:pt x="0" y="0"/>
                  </a:lnTo>
                  <a:lnTo>
                    <a:pt x="0" y="1240535"/>
                  </a:lnTo>
                  <a:close/>
                </a:path>
              </a:pathLst>
            </a:custGeom>
            <a:solidFill>
              <a:srgbClr val="D0D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4370831"/>
              <a:ext cx="9144000" cy="769620"/>
            </a:xfrm>
            <a:custGeom>
              <a:avLst/>
              <a:gdLst/>
              <a:ahLst/>
              <a:cxnLst/>
              <a:rect l="l" t="t" r="r" b="b"/>
              <a:pathLst>
                <a:path w="9144000" h="769620">
                  <a:moveTo>
                    <a:pt x="9144000" y="0"/>
                  </a:moveTo>
                  <a:lnTo>
                    <a:pt x="0" y="0"/>
                  </a:lnTo>
                  <a:lnTo>
                    <a:pt x="0" y="769620"/>
                  </a:lnTo>
                  <a:lnTo>
                    <a:pt x="9144000" y="76962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E9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2569463"/>
              <a:ext cx="9144000" cy="2571115"/>
            </a:xfrm>
            <a:custGeom>
              <a:avLst/>
              <a:gdLst/>
              <a:ahLst/>
              <a:cxnLst/>
              <a:rect l="l" t="t" r="r" b="b"/>
              <a:pathLst>
                <a:path w="9144000" h="2571115">
                  <a:moveTo>
                    <a:pt x="9144000" y="0"/>
                  </a:moveTo>
                  <a:lnTo>
                    <a:pt x="9137904" y="0"/>
                  </a:lnTo>
                  <a:lnTo>
                    <a:pt x="9137904" y="522732"/>
                  </a:lnTo>
                  <a:lnTo>
                    <a:pt x="9137904" y="560832"/>
                  </a:lnTo>
                  <a:lnTo>
                    <a:pt x="9137904" y="1795272"/>
                  </a:lnTo>
                  <a:lnTo>
                    <a:pt x="9137904" y="1807464"/>
                  </a:lnTo>
                  <a:lnTo>
                    <a:pt x="9137904" y="2566416"/>
                  </a:lnTo>
                  <a:lnTo>
                    <a:pt x="7620" y="2566416"/>
                  </a:lnTo>
                  <a:lnTo>
                    <a:pt x="7620" y="1821180"/>
                  </a:lnTo>
                  <a:lnTo>
                    <a:pt x="2033016" y="1821180"/>
                  </a:lnTo>
                  <a:lnTo>
                    <a:pt x="2071116" y="1821180"/>
                  </a:lnTo>
                  <a:lnTo>
                    <a:pt x="2071116" y="1807464"/>
                  </a:lnTo>
                  <a:lnTo>
                    <a:pt x="9137904" y="1807464"/>
                  </a:lnTo>
                  <a:lnTo>
                    <a:pt x="9137904" y="1795272"/>
                  </a:lnTo>
                  <a:lnTo>
                    <a:pt x="2071116" y="1795272"/>
                  </a:lnTo>
                  <a:lnTo>
                    <a:pt x="2071116" y="1783080"/>
                  </a:lnTo>
                  <a:lnTo>
                    <a:pt x="2071116" y="560832"/>
                  </a:lnTo>
                  <a:lnTo>
                    <a:pt x="9137904" y="560832"/>
                  </a:lnTo>
                  <a:lnTo>
                    <a:pt x="9137904" y="522732"/>
                  </a:lnTo>
                  <a:lnTo>
                    <a:pt x="2071116" y="522732"/>
                  </a:lnTo>
                  <a:lnTo>
                    <a:pt x="2058924" y="522732"/>
                  </a:lnTo>
                  <a:lnTo>
                    <a:pt x="2058924" y="0"/>
                  </a:lnTo>
                  <a:lnTo>
                    <a:pt x="2046732" y="0"/>
                  </a:lnTo>
                  <a:lnTo>
                    <a:pt x="2046732" y="522732"/>
                  </a:lnTo>
                  <a:lnTo>
                    <a:pt x="2033016" y="522732"/>
                  </a:lnTo>
                  <a:lnTo>
                    <a:pt x="2033016" y="560832"/>
                  </a:lnTo>
                  <a:lnTo>
                    <a:pt x="2033016" y="1783080"/>
                  </a:lnTo>
                  <a:lnTo>
                    <a:pt x="7620" y="1783080"/>
                  </a:lnTo>
                  <a:lnTo>
                    <a:pt x="7620" y="0"/>
                  </a:lnTo>
                  <a:lnTo>
                    <a:pt x="0" y="0"/>
                  </a:lnTo>
                  <a:lnTo>
                    <a:pt x="0" y="1783080"/>
                  </a:lnTo>
                  <a:lnTo>
                    <a:pt x="0" y="1821180"/>
                  </a:lnTo>
                  <a:lnTo>
                    <a:pt x="0" y="2566416"/>
                  </a:lnTo>
                  <a:lnTo>
                    <a:pt x="0" y="2570988"/>
                  </a:lnTo>
                  <a:lnTo>
                    <a:pt x="7620" y="2571000"/>
                  </a:lnTo>
                  <a:lnTo>
                    <a:pt x="9137904" y="2570988"/>
                  </a:lnTo>
                  <a:lnTo>
                    <a:pt x="9144000" y="2570988"/>
                  </a:lnTo>
                  <a:lnTo>
                    <a:pt x="9144000" y="52273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2130027" y="3132828"/>
            <a:ext cx="6786880" cy="8845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38100">
              <a:lnSpc>
                <a:spcPct val="100699"/>
              </a:lnSpc>
              <a:spcBef>
                <a:spcPts val="90"/>
              </a:spcBef>
            </a:pPr>
            <a:r>
              <a:rPr sz="1400" dirty="0">
                <a:latin typeface="Calibri"/>
                <a:cs typeface="Calibri"/>
              </a:rPr>
              <a:t>п.68.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Для</a:t>
            </a:r>
            <a:r>
              <a:rPr sz="14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детей</a:t>
            </a:r>
            <a:r>
              <a:rPr sz="1400" spc="-3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с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особыми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 образовательными</a:t>
            </a:r>
            <a:r>
              <a:rPr sz="1400" spc="-6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потребностями,</a:t>
            </a:r>
            <a:r>
              <a:rPr sz="1400" spc="-4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которые</a:t>
            </a:r>
            <a:r>
              <a:rPr sz="1400" spc="-3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проходят итоговую</a:t>
            </a:r>
            <a:r>
              <a:rPr sz="1400" spc="1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аттестацию,</a:t>
            </a:r>
            <a:r>
              <a:rPr sz="1400" spc="-4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предоставляется</a:t>
            </a:r>
            <a:r>
              <a:rPr sz="1400" spc="-3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дополнительное</a:t>
            </a:r>
            <a:r>
              <a:rPr sz="14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время</a:t>
            </a:r>
            <a:r>
              <a:rPr sz="1400" spc="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при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сдаче 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экзамена,</a:t>
            </a:r>
            <a:r>
              <a:rPr sz="1400" spc="-7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согласно</a:t>
            </a:r>
            <a:r>
              <a:rPr sz="1400" spc="-6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решения</a:t>
            </a:r>
            <a:r>
              <a:rPr sz="1400" spc="-3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Экзаменационной</a:t>
            </a:r>
            <a:r>
              <a:rPr sz="1400" spc="-6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комиссии</a:t>
            </a:r>
            <a:r>
              <a:rPr sz="1400" spc="-3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по</a:t>
            </a:r>
            <a:r>
              <a:rPr sz="1400" spc="-3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итоговой</a:t>
            </a:r>
            <a:r>
              <a:rPr sz="1400" spc="-4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аттестации обучающихся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(далее</a:t>
            </a:r>
            <a:r>
              <a:rPr sz="1400" spc="-3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365" dirty="0">
                <a:solidFill>
                  <a:srgbClr val="002060"/>
                </a:solidFill>
                <a:latin typeface="Microsoft Sans Serif"/>
                <a:cs typeface="Microsoft Sans Serif"/>
              </a:rPr>
              <a:t>–</a:t>
            </a:r>
            <a:r>
              <a:rPr sz="1400" spc="-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Комиссия)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 в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соответствии</a:t>
            </a:r>
            <a:r>
              <a:rPr sz="1400" spc="-3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с</a:t>
            </a:r>
            <a:r>
              <a:rPr sz="1400" spc="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рекомендациями</a:t>
            </a:r>
            <a:r>
              <a:rPr sz="14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школы.</a:t>
            </a:r>
            <a:endParaRPr sz="1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88454" y="363608"/>
            <a:ext cx="35648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FF0000"/>
                </a:solidFill>
              </a:rPr>
              <a:t>Особые</a:t>
            </a:r>
            <a:r>
              <a:rPr sz="3200" spc="-75" dirty="0">
                <a:solidFill>
                  <a:srgbClr val="FF0000"/>
                </a:solidFill>
              </a:rPr>
              <a:t> </a:t>
            </a:r>
            <a:r>
              <a:rPr sz="3200" spc="-10" dirty="0">
                <a:solidFill>
                  <a:srgbClr val="FF0000"/>
                </a:solidFill>
              </a:rPr>
              <a:t>указания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891539" y="1793747"/>
            <a:ext cx="7702550" cy="32384"/>
          </a:xfrm>
          <a:custGeom>
            <a:avLst/>
            <a:gdLst/>
            <a:ahLst/>
            <a:cxnLst/>
            <a:rect l="l" t="t" r="r" b="b"/>
            <a:pathLst>
              <a:path w="7702550" h="32385">
                <a:moveTo>
                  <a:pt x="7702295" y="0"/>
                </a:moveTo>
                <a:lnTo>
                  <a:pt x="0" y="0"/>
                </a:lnTo>
                <a:lnTo>
                  <a:pt x="0" y="32004"/>
                </a:lnTo>
                <a:lnTo>
                  <a:pt x="7702295" y="32004"/>
                </a:lnTo>
                <a:lnTo>
                  <a:pt x="7702295" y="0"/>
                </a:lnTo>
                <a:close/>
              </a:path>
            </a:pathLst>
          </a:custGeom>
          <a:solidFill>
            <a:srgbClr val="00206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2569463"/>
            <a:ext cx="9144000" cy="2571115"/>
            <a:chOff x="0" y="2569463"/>
            <a:chExt cx="9144000" cy="2571115"/>
          </a:xfrm>
        </p:grpSpPr>
        <p:sp>
          <p:nvSpPr>
            <p:cNvPr id="5" name="object 5"/>
            <p:cNvSpPr/>
            <p:nvPr/>
          </p:nvSpPr>
          <p:spPr>
            <a:xfrm>
              <a:off x="0" y="2569463"/>
              <a:ext cx="9144000" cy="2571115"/>
            </a:xfrm>
            <a:custGeom>
              <a:avLst/>
              <a:gdLst/>
              <a:ahLst/>
              <a:cxnLst/>
              <a:rect l="l" t="t" r="r" b="b"/>
              <a:pathLst>
                <a:path w="9144000" h="2571115">
                  <a:moveTo>
                    <a:pt x="9144000" y="0"/>
                  </a:moveTo>
                  <a:lnTo>
                    <a:pt x="0" y="0"/>
                  </a:lnTo>
                  <a:lnTo>
                    <a:pt x="0" y="2570988"/>
                  </a:lnTo>
                  <a:lnTo>
                    <a:pt x="9144000" y="2570988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86967" y="3329939"/>
              <a:ext cx="7706995" cy="32384"/>
            </a:xfrm>
            <a:custGeom>
              <a:avLst/>
              <a:gdLst/>
              <a:ahLst/>
              <a:cxnLst/>
              <a:rect l="l" t="t" r="r" b="b"/>
              <a:pathLst>
                <a:path w="7706995" h="32385">
                  <a:moveTo>
                    <a:pt x="7706867" y="0"/>
                  </a:moveTo>
                  <a:lnTo>
                    <a:pt x="0" y="0"/>
                  </a:lnTo>
                  <a:lnTo>
                    <a:pt x="0" y="32003"/>
                  </a:lnTo>
                  <a:lnTo>
                    <a:pt x="7706867" y="32003"/>
                  </a:lnTo>
                  <a:lnTo>
                    <a:pt x="7706867" y="0"/>
                  </a:lnTo>
                  <a:close/>
                </a:path>
              </a:pathLst>
            </a:custGeom>
            <a:solidFill>
              <a:srgbClr val="00206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74267" y="1151673"/>
            <a:ext cx="7733665" cy="309816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7145" marR="5080" indent="-5080" algn="just">
              <a:lnSpc>
                <a:spcPct val="80000"/>
              </a:lnSpc>
              <a:spcBef>
                <a:spcPts val="675"/>
              </a:spcBef>
              <a:buAutoNum type="arabicPeriod" startAt="75"/>
              <a:tabLst>
                <a:tab pos="17145" algn="l"/>
                <a:tab pos="546735" algn="l"/>
              </a:tabLst>
            </a:pPr>
            <a:r>
              <a:rPr sz="2400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При</a:t>
            </a:r>
            <a:r>
              <a:rPr sz="2400" spc="6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002060"/>
                </a:solidFill>
                <a:latin typeface="Microsoft Sans Serif"/>
                <a:cs typeface="Microsoft Sans Serif"/>
              </a:rPr>
              <a:t>выставлении</a:t>
            </a:r>
            <a:r>
              <a:rPr sz="2400" spc="8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002060"/>
                </a:solidFill>
                <a:latin typeface="Microsoft Sans Serif"/>
                <a:cs typeface="Microsoft Sans Serif"/>
              </a:rPr>
              <a:t>итоговой</a:t>
            </a:r>
            <a:r>
              <a:rPr sz="2400" spc="8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002060"/>
                </a:solidFill>
                <a:latin typeface="Microsoft Sans Serif"/>
                <a:cs typeface="Microsoft Sans Serif"/>
              </a:rPr>
              <a:t>оценки</a:t>
            </a:r>
            <a:r>
              <a:rPr sz="2400" spc="9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обучающимся, </a:t>
            </a:r>
            <a:r>
              <a:rPr sz="2400" b="1" dirty="0">
                <a:solidFill>
                  <a:srgbClr val="002060"/>
                </a:solidFill>
                <a:latin typeface="Arial"/>
                <a:cs typeface="Arial"/>
              </a:rPr>
              <a:t>находившимся</a:t>
            </a:r>
            <a:r>
              <a:rPr sz="2400" b="1" spc="365" dirty="0">
                <a:solidFill>
                  <a:srgbClr val="002060"/>
                </a:solidFill>
                <a:latin typeface="Arial"/>
                <a:cs typeface="Arial"/>
              </a:rPr>
              <a:t>    </a:t>
            </a:r>
            <a:r>
              <a:rPr sz="2400" b="1" dirty="0">
                <a:solidFill>
                  <a:srgbClr val="002060"/>
                </a:solidFill>
                <a:latin typeface="Arial"/>
                <a:cs typeface="Arial"/>
              </a:rPr>
              <a:t>на</a:t>
            </a:r>
            <a:r>
              <a:rPr sz="2400" b="1" spc="360" dirty="0">
                <a:solidFill>
                  <a:srgbClr val="002060"/>
                </a:solidFill>
                <a:latin typeface="Arial"/>
                <a:cs typeface="Arial"/>
              </a:rPr>
              <a:t>    </a:t>
            </a:r>
            <a:r>
              <a:rPr sz="2400" b="1" dirty="0">
                <a:solidFill>
                  <a:srgbClr val="002060"/>
                </a:solidFill>
                <a:latin typeface="Arial"/>
                <a:cs typeface="Arial"/>
              </a:rPr>
              <a:t>лечении</a:t>
            </a:r>
            <a:r>
              <a:rPr sz="2400" b="1" spc="365" dirty="0">
                <a:solidFill>
                  <a:srgbClr val="002060"/>
                </a:solidFill>
                <a:latin typeface="Arial"/>
                <a:cs typeface="Arial"/>
              </a:rPr>
              <a:t>    </a:t>
            </a:r>
            <a:r>
              <a:rPr sz="2400" b="1" dirty="0">
                <a:solidFill>
                  <a:srgbClr val="002060"/>
                </a:solidFill>
                <a:latin typeface="Arial"/>
                <a:cs typeface="Arial"/>
              </a:rPr>
              <a:t>в</a:t>
            </a:r>
            <a:r>
              <a:rPr sz="2400" b="1" spc="360" dirty="0">
                <a:solidFill>
                  <a:srgbClr val="002060"/>
                </a:solidFill>
                <a:latin typeface="Arial"/>
                <a:cs typeface="Arial"/>
              </a:rPr>
              <a:t>    </a:t>
            </a:r>
            <a:r>
              <a:rPr sz="2400" b="1" spc="-10" dirty="0">
                <a:solidFill>
                  <a:srgbClr val="002060"/>
                </a:solidFill>
                <a:latin typeface="Arial"/>
                <a:cs typeface="Arial"/>
              </a:rPr>
              <a:t>лечебном </a:t>
            </a:r>
            <a:r>
              <a:rPr sz="2400" b="1" u="heavy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Arial"/>
                <a:cs typeface="Arial"/>
              </a:rPr>
              <a:t>учреждении,</a:t>
            </a:r>
            <a:r>
              <a:rPr sz="2400" b="1" u="heavy" spc="245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Arial"/>
                <a:cs typeface="Arial"/>
              </a:rPr>
              <a:t>  </a:t>
            </a:r>
            <a:r>
              <a:rPr sz="2400" b="1" u="heavy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Arial"/>
                <a:cs typeface="Arial"/>
              </a:rPr>
              <a:t>где</a:t>
            </a:r>
            <a:r>
              <a:rPr sz="2400" b="1" u="heavy" spc="24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Arial"/>
                <a:cs typeface="Arial"/>
              </a:rPr>
              <a:t>  </a:t>
            </a:r>
            <a:r>
              <a:rPr sz="2400" b="1" u="heavy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Arial"/>
                <a:cs typeface="Arial"/>
              </a:rPr>
              <a:t>были</a:t>
            </a:r>
            <a:r>
              <a:rPr sz="2400" b="1" u="heavy" spc="24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Arial"/>
                <a:cs typeface="Arial"/>
              </a:rPr>
              <a:t>  </a:t>
            </a:r>
            <a:r>
              <a:rPr sz="2400" b="1" u="heavy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Arial"/>
                <a:cs typeface="Arial"/>
              </a:rPr>
              <a:t>организованы</a:t>
            </a:r>
            <a:r>
              <a:rPr sz="2400" b="1" u="heavy" spc="25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Arial"/>
                <a:cs typeface="Arial"/>
              </a:rPr>
              <a:t>  </a:t>
            </a:r>
            <a:r>
              <a:rPr sz="2400" b="1" u="heavy" spc="-1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Arial"/>
                <a:cs typeface="Arial"/>
              </a:rPr>
              <a:t>учебные</a:t>
            </a:r>
            <a:r>
              <a:rPr sz="2400" b="1" spc="-1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2400" b="1" u="heavy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Arial"/>
                <a:cs typeface="Arial"/>
              </a:rPr>
              <a:t>занятия</a:t>
            </a:r>
            <a:r>
              <a:rPr sz="2400" dirty="0">
                <a:solidFill>
                  <a:srgbClr val="002060"/>
                </a:solidFill>
                <a:latin typeface="Microsoft Sans Serif"/>
                <a:cs typeface="Microsoft Sans Serif"/>
              </a:rPr>
              <a:t>,</a:t>
            </a:r>
            <a:r>
              <a:rPr sz="2400" spc="54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002060"/>
                </a:solidFill>
                <a:latin typeface="Microsoft Sans Serif"/>
                <a:cs typeface="Microsoft Sans Serif"/>
              </a:rPr>
              <a:t>учитываются</a:t>
            </a:r>
            <a:r>
              <a:rPr sz="2400" spc="54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002060"/>
                </a:solidFill>
                <a:latin typeface="Microsoft Sans Serif"/>
                <a:cs typeface="Microsoft Sans Serif"/>
              </a:rPr>
              <a:t>четвертные</a:t>
            </a:r>
            <a:r>
              <a:rPr sz="2400" spc="55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002060"/>
                </a:solidFill>
                <a:latin typeface="Microsoft Sans Serif"/>
                <a:cs typeface="Microsoft Sans Serif"/>
              </a:rPr>
              <a:t>(полугодовые)</a:t>
            </a:r>
            <a:r>
              <a:rPr sz="2400" spc="55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2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и </a:t>
            </a:r>
            <a:r>
              <a:rPr sz="2400" dirty="0">
                <a:solidFill>
                  <a:srgbClr val="002060"/>
                </a:solidFill>
                <a:latin typeface="Microsoft Sans Serif"/>
                <a:cs typeface="Microsoft Sans Serif"/>
              </a:rPr>
              <a:t>годовые</a:t>
            </a:r>
            <a:r>
              <a:rPr sz="24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  </a:t>
            </a:r>
            <a:r>
              <a:rPr sz="2400" dirty="0">
                <a:solidFill>
                  <a:srgbClr val="002060"/>
                </a:solidFill>
                <a:latin typeface="Microsoft Sans Serif"/>
                <a:cs typeface="Microsoft Sans Serif"/>
              </a:rPr>
              <a:t>оценки,</a:t>
            </a:r>
            <a:r>
              <a:rPr sz="2400" spc="-5" dirty="0">
                <a:solidFill>
                  <a:srgbClr val="002060"/>
                </a:solidFill>
                <a:latin typeface="Microsoft Sans Serif"/>
                <a:cs typeface="Microsoft Sans Serif"/>
              </a:rPr>
              <a:t>  </a:t>
            </a:r>
            <a:r>
              <a:rPr sz="2400" dirty="0">
                <a:solidFill>
                  <a:srgbClr val="002060"/>
                </a:solidFill>
                <a:latin typeface="Microsoft Sans Serif"/>
                <a:cs typeface="Microsoft Sans Serif"/>
              </a:rPr>
              <a:t>полученные</a:t>
            </a:r>
            <a:r>
              <a:rPr sz="2400" spc="-5" dirty="0">
                <a:solidFill>
                  <a:srgbClr val="002060"/>
                </a:solidFill>
                <a:latin typeface="Microsoft Sans Serif"/>
                <a:cs typeface="Microsoft Sans Serif"/>
              </a:rPr>
              <a:t>  </a:t>
            </a:r>
            <a:r>
              <a:rPr sz="2400" dirty="0">
                <a:solidFill>
                  <a:srgbClr val="002060"/>
                </a:solidFill>
                <a:latin typeface="Microsoft Sans Serif"/>
                <a:cs typeface="Microsoft Sans Serif"/>
              </a:rPr>
              <a:t>ими</a:t>
            </a:r>
            <a:r>
              <a:rPr sz="2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  </a:t>
            </a:r>
            <a:r>
              <a:rPr sz="2400" dirty="0">
                <a:solidFill>
                  <a:srgbClr val="002060"/>
                </a:solidFill>
                <a:latin typeface="Microsoft Sans Serif"/>
                <a:cs typeface="Microsoft Sans Serif"/>
              </a:rPr>
              <a:t>в</a:t>
            </a:r>
            <a:r>
              <a:rPr sz="2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  </a:t>
            </a:r>
            <a:r>
              <a:rPr sz="2400" dirty="0">
                <a:solidFill>
                  <a:srgbClr val="002060"/>
                </a:solidFill>
                <a:latin typeface="Microsoft Sans Serif"/>
                <a:cs typeface="Microsoft Sans Serif"/>
              </a:rPr>
              <a:t>школе</a:t>
            </a:r>
            <a:r>
              <a:rPr sz="2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  (классе </a:t>
            </a:r>
            <a:r>
              <a:rPr sz="2400" dirty="0">
                <a:solidFill>
                  <a:srgbClr val="002060"/>
                </a:solidFill>
                <a:latin typeface="Microsoft Sans Serif"/>
                <a:cs typeface="Microsoft Sans Serif"/>
              </a:rPr>
              <a:t>или</a:t>
            </a:r>
            <a:r>
              <a:rPr sz="2400" spc="-8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группе)</a:t>
            </a:r>
            <a:r>
              <a:rPr sz="2400" spc="-4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при</a:t>
            </a:r>
            <a:r>
              <a:rPr sz="2400" spc="-5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2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лечебном</a:t>
            </a:r>
            <a:r>
              <a:rPr sz="2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учреждении.</a:t>
            </a:r>
            <a:endParaRPr sz="2400">
              <a:latin typeface="Microsoft Sans Serif"/>
              <a:cs typeface="Microsoft Sans Serif"/>
            </a:endParaRPr>
          </a:p>
          <a:p>
            <a:pPr marL="17145" marR="6350" indent="-11430" algn="just">
              <a:lnSpc>
                <a:spcPts val="2300"/>
              </a:lnSpc>
              <a:spcBef>
                <a:spcPts val="560"/>
              </a:spcBef>
              <a:buSzPct val="93750"/>
              <a:buAutoNum type="arabicPeriod" startAt="75"/>
              <a:tabLst>
                <a:tab pos="17145" algn="l"/>
                <a:tab pos="434340" algn="l"/>
              </a:tabLst>
            </a:pPr>
            <a:r>
              <a:rPr sz="2400" b="1" dirty="0">
                <a:solidFill>
                  <a:srgbClr val="002060"/>
                </a:solidFill>
                <a:latin typeface="Arial"/>
                <a:cs typeface="Arial"/>
              </a:rPr>
              <a:t>На</a:t>
            </a:r>
            <a:r>
              <a:rPr sz="2400" b="1" spc="405" dirty="0">
                <a:solidFill>
                  <a:srgbClr val="002060"/>
                </a:solidFill>
                <a:latin typeface="Arial"/>
                <a:cs typeface="Arial"/>
              </a:rPr>
              <a:t>    </a:t>
            </a:r>
            <a:r>
              <a:rPr sz="2400" b="1" dirty="0">
                <a:solidFill>
                  <a:srgbClr val="002060"/>
                </a:solidFill>
                <a:latin typeface="Arial"/>
                <a:cs typeface="Arial"/>
              </a:rPr>
              <a:t>основании</a:t>
            </a:r>
            <a:r>
              <a:rPr sz="2400" b="1" spc="405" dirty="0">
                <a:solidFill>
                  <a:srgbClr val="002060"/>
                </a:solidFill>
                <a:latin typeface="Arial"/>
                <a:cs typeface="Arial"/>
              </a:rPr>
              <a:t>    </a:t>
            </a:r>
            <a:r>
              <a:rPr sz="2400" b="1" dirty="0">
                <a:solidFill>
                  <a:srgbClr val="002060"/>
                </a:solidFill>
                <a:latin typeface="Arial"/>
                <a:cs typeface="Arial"/>
              </a:rPr>
              <a:t>письменного</a:t>
            </a:r>
            <a:r>
              <a:rPr sz="2400" b="1" spc="405" dirty="0">
                <a:solidFill>
                  <a:srgbClr val="002060"/>
                </a:solidFill>
                <a:latin typeface="Arial"/>
                <a:cs typeface="Arial"/>
              </a:rPr>
              <a:t>    </a:t>
            </a:r>
            <a:r>
              <a:rPr sz="2400" b="1" spc="-10" dirty="0">
                <a:solidFill>
                  <a:srgbClr val="002060"/>
                </a:solidFill>
                <a:latin typeface="Arial"/>
                <a:cs typeface="Arial"/>
              </a:rPr>
              <a:t>заявления </a:t>
            </a:r>
            <a:r>
              <a:rPr sz="2400" dirty="0">
                <a:solidFill>
                  <a:srgbClr val="002060"/>
                </a:solidFill>
                <a:latin typeface="Microsoft Sans Serif"/>
                <a:cs typeface="Microsoft Sans Serif"/>
              </a:rPr>
              <a:t>обучающийся</a:t>
            </a:r>
            <a:r>
              <a:rPr sz="2400" spc="17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002060"/>
                </a:solidFill>
                <a:latin typeface="Microsoft Sans Serif"/>
                <a:cs typeface="Microsoft Sans Serif"/>
              </a:rPr>
              <a:t>в</a:t>
            </a:r>
            <a:r>
              <a:rPr sz="2400" spc="18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присутствии</a:t>
            </a:r>
            <a:r>
              <a:rPr sz="2400" spc="18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2400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председателя</a:t>
            </a:r>
            <a:r>
              <a:rPr sz="2400" spc="17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Комиссии </a:t>
            </a:r>
            <a:r>
              <a:rPr sz="2400" dirty="0">
                <a:solidFill>
                  <a:srgbClr val="002060"/>
                </a:solidFill>
                <a:latin typeface="Microsoft Sans Serif"/>
                <a:cs typeface="Microsoft Sans Serif"/>
              </a:rPr>
              <a:t>школы</a:t>
            </a:r>
            <a:r>
              <a:rPr sz="2400" spc="105" dirty="0">
                <a:solidFill>
                  <a:srgbClr val="002060"/>
                </a:solidFill>
                <a:latin typeface="Microsoft Sans Serif"/>
                <a:cs typeface="Microsoft Sans Serif"/>
              </a:rPr>
              <a:t>  </a:t>
            </a:r>
            <a:r>
              <a:rPr sz="2400" dirty="0">
                <a:solidFill>
                  <a:srgbClr val="002060"/>
                </a:solidFill>
                <a:latin typeface="Microsoft Sans Serif"/>
                <a:cs typeface="Microsoft Sans Serif"/>
              </a:rPr>
              <a:t>ознакамливается</a:t>
            </a:r>
            <a:r>
              <a:rPr sz="2400" spc="105" dirty="0">
                <a:solidFill>
                  <a:srgbClr val="002060"/>
                </a:solidFill>
                <a:latin typeface="Microsoft Sans Serif"/>
                <a:cs typeface="Microsoft Sans Serif"/>
              </a:rPr>
              <a:t>  </a:t>
            </a:r>
            <a:r>
              <a:rPr sz="2400" dirty="0">
                <a:solidFill>
                  <a:srgbClr val="002060"/>
                </a:solidFill>
                <a:latin typeface="Microsoft Sans Serif"/>
                <a:cs typeface="Microsoft Sans Serif"/>
              </a:rPr>
              <a:t>с</a:t>
            </a:r>
            <a:r>
              <a:rPr sz="2400" spc="105" dirty="0">
                <a:solidFill>
                  <a:srgbClr val="002060"/>
                </a:solidFill>
                <a:latin typeface="Microsoft Sans Serif"/>
                <a:cs typeface="Microsoft Sans Serif"/>
              </a:rPr>
              <a:t>  </a:t>
            </a:r>
            <a:r>
              <a:rPr sz="2400" dirty="0">
                <a:solidFill>
                  <a:srgbClr val="002060"/>
                </a:solidFill>
                <a:latin typeface="Microsoft Sans Serif"/>
                <a:cs typeface="Microsoft Sans Serif"/>
              </a:rPr>
              <a:t>результатами</a:t>
            </a:r>
            <a:r>
              <a:rPr sz="2400" spc="110" dirty="0">
                <a:solidFill>
                  <a:srgbClr val="002060"/>
                </a:solidFill>
                <a:latin typeface="Microsoft Sans Serif"/>
                <a:cs typeface="Microsoft Sans Serif"/>
              </a:rPr>
              <a:t>  </a:t>
            </a:r>
            <a:r>
              <a:rPr sz="2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проверки </a:t>
            </a:r>
            <a:r>
              <a:rPr sz="2400" dirty="0">
                <a:solidFill>
                  <a:srgbClr val="002060"/>
                </a:solidFill>
                <a:latin typeface="Microsoft Sans Serif"/>
                <a:cs typeface="Microsoft Sans Serif"/>
              </a:rPr>
              <a:t>своей</a:t>
            </a:r>
            <a:r>
              <a:rPr sz="2400" spc="-11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письменной</a:t>
            </a:r>
            <a:r>
              <a:rPr sz="2400" spc="-9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2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работы.</a:t>
            </a:r>
            <a:endParaRPr sz="2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2315" y="419099"/>
            <a:ext cx="8676640" cy="12700"/>
          </a:xfrm>
          <a:custGeom>
            <a:avLst/>
            <a:gdLst/>
            <a:ahLst/>
            <a:cxnLst/>
            <a:rect l="l" t="t" r="r" b="b"/>
            <a:pathLst>
              <a:path w="8676640" h="12700">
                <a:moveTo>
                  <a:pt x="8676132" y="0"/>
                </a:moveTo>
                <a:lnTo>
                  <a:pt x="0" y="0"/>
                </a:lnTo>
                <a:lnTo>
                  <a:pt x="0" y="12191"/>
                </a:lnTo>
                <a:lnTo>
                  <a:pt x="8676132" y="12191"/>
                </a:lnTo>
                <a:lnTo>
                  <a:pt x="8676132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61971" y="110781"/>
            <a:ext cx="63322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/>
              <a:t>С</a:t>
            </a:r>
            <a:r>
              <a:rPr sz="1800" spc="-75" dirty="0"/>
              <a:t> </a:t>
            </a:r>
            <a:r>
              <a:rPr sz="1800" spc="-10" dirty="0"/>
              <a:t>2023-</a:t>
            </a:r>
            <a:r>
              <a:rPr sz="1800" dirty="0"/>
              <a:t>2024</a:t>
            </a:r>
            <a:r>
              <a:rPr sz="1800" spc="-30" dirty="0"/>
              <a:t> </a:t>
            </a:r>
            <a:r>
              <a:rPr sz="1800" dirty="0"/>
              <a:t>года</a:t>
            </a:r>
            <a:r>
              <a:rPr sz="1800" spc="-55" dirty="0"/>
              <a:t> </a:t>
            </a:r>
            <a:r>
              <a:rPr sz="1800" dirty="0"/>
              <a:t>внедрен</a:t>
            </a:r>
            <a:r>
              <a:rPr sz="1800" spc="-45" dirty="0"/>
              <a:t> </a:t>
            </a:r>
            <a:r>
              <a:rPr sz="1800" dirty="0"/>
              <a:t>экзамен</a:t>
            </a:r>
            <a:r>
              <a:rPr sz="1800" spc="-25" dirty="0"/>
              <a:t> </a:t>
            </a:r>
            <a:r>
              <a:rPr sz="1800" dirty="0"/>
              <a:t>по</a:t>
            </a:r>
            <a:r>
              <a:rPr sz="1800" spc="-45" dirty="0"/>
              <a:t> </a:t>
            </a:r>
            <a:r>
              <a:rPr sz="1800" spc="-10" dirty="0"/>
              <a:t>казахскому</a:t>
            </a:r>
            <a:r>
              <a:rPr sz="1800" spc="-25" dirty="0"/>
              <a:t> </a:t>
            </a:r>
            <a:r>
              <a:rPr sz="1800" spc="-10" dirty="0"/>
              <a:t>языку</a:t>
            </a:r>
            <a:endParaRPr sz="1800" dirty="0"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5061585" cy="4703445"/>
            <a:chOff x="0" y="0"/>
            <a:chExt cx="5061585" cy="470344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601468" cy="100583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052059" y="754379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09">
                  <a:moveTo>
                    <a:pt x="0" y="0"/>
                  </a:moveTo>
                  <a:lnTo>
                    <a:pt x="0" y="486155"/>
                  </a:lnTo>
                </a:path>
              </a:pathLst>
            </a:custGeom>
            <a:ln w="9144">
              <a:solidFill>
                <a:srgbClr val="254375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047488" y="1249679"/>
              <a:ext cx="10795" cy="981710"/>
            </a:xfrm>
            <a:custGeom>
              <a:avLst/>
              <a:gdLst/>
              <a:ahLst/>
              <a:cxnLst/>
              <a:rect l="l" t="t" r="r" b="b"/>
              <a:pathLst>
                <a:path w="10795" h="981710">
                  <a:moveTo>
                    <a:pt x="9144" y="304800"/>
                  </a:moveTo>
                  <a:lnTo>
                    <a:pt x="0" y="304800"/>
                  </a:lnTo>
                  <a:lnTo>
                    <a:pt x="0" y="333756"/>
                  </a:lnTo>
                  <a:lnTo>
                    <a:pt x="9144" y="333756"/>
                  </a:lnTo>
                  <a:lnTo>
                    <a:pt x="9144" y="304800"/>
                  </a:lnTo>
                  <a:close/>
                </a:path>
                <a:path w="10795" h="981710">
                  <a:moveTo>
                    <a:pt x="9144" y="266700"/>
                  </a:moveTo>
                  <a:lnTo>
                    <a:pt x="0" y="266700"/>
                  </a:lnTo>
                  <a:lnTo>
                    <a:pt x="0" y="295656"/>
                  </a:lnTo>
                  <a:lnTo>
                    <a:pt x="9144" y="295656"/>
                  </a:lnTo>
                  <a:lnTo>
                    <a:pt x="9144" y="266700"/>
                  </a:lnTo>
                  <a:close/>
                </a:path>
                <a:path w="10795" h="981710">
                  <a:moveTo>
                    <a:pt x="9144" y="228600"/>
                  </a:moveTo>
                  <a:lnTo>
                    <a:pt x="0" y="228600"/>
                  </a:lnTo>
                  <a:lnTo>
                    <a:pt x="0" y="257556"/>
                  </a:lnTo>
                  <a:lnTo>
                    <a:pt x="9144" y="257556"/>
                  </a:lnTo>
                  <a:lnTo>
                    <a:pt x="9144" y="228600"/>
                  </a:lnTo>
                  <a:close/>
                </a:path>
                <a:path w="10795" h="981710">
                  <a:moveTo>
                    <a:pt x="9144" y="190500"/>
                  </a:moveTo>
                  <a:lnTo>
                    <a:pt x="0" y="190500"/>
                  </a:lnTo>
                  <a:lnTo>
                    <a:pt x="0" y="219456"/>
                  </a:lnTo>
                  <a:lnTo>
                    <a:pt x="9144" y="219456"/>
                  </a:lnTo>
                  <a:lnTo>
                    <a:pt x="9144" y="190500"/>
                  </a:lnTo>
                  <a:close/>
                </a:path>
                <a:path w="10795" h="981710">
                  <a:moveTo>
                    <a:pt x="9144" y="152400"/>
                  </a:moveTo>
                  <a:lnTo>
                    <a:pt x="0" y="152400"/>
                  </a:lnTo>
                  <a:lnTo>
                    <a:pt x="0" y="181356"/>
                  </a:lnTo>
                  <a:lnTo>
                    <a:pt x="9144" y="181356"/>
                  </a:lnTo>
                  <a:lnTo>
                    <a:pt x="9144" y="152400"/>
                  </a:lnTo>
                  <a:close/>
                </a:path>
                <a:path w="10795" h="981710">
                  <a:moveTo>
                    <a:pt x="9144" y="114300"/>
                  </a:moveTo>
                  <a:lnTo>
                    <a:pt x="0" y="114300"/>
                  </a:lnTo>
                  <a:lnTo>
                    <a:pt x="0" y="143256"/>
                  </a:lnTo>
                  <a:lnTo>
                    <a:pt x="9144" y="143256"/>
                  </a:lnTo>
                  <a:lnTo>
                    <a:pt x="9144" y="114300"/>
                  </a:lnTo>
                  <a:close/>
                </a:path>
                <a:path w="10795" h="981710">
                  <a:moveTo>
                    <a:pt x="9144" y="76200"/>
                  </a:moveTo>
                  <a:lnTo>
                    <a:pt x="0" y="76200"/>
                  </a:lnTo>
                  <a:lnTo>
                    <a:pt x="0" y="105156"/>
                  </a:lnTo>
                  <a:lnTo>
                    <a:pt x="9144" y="105156"/>
                  </a:lnTo>
                  <a:lnTo>
                    <a:pt x="9144" y="76200"/>
                  </a:lnTo>
                  <a:close/>
                </a:path>
                <a:path w="10795" h="981710">
                  <a:moveTo>
                    <a:pt x="9144" y="38100"/>
                  </a:moveTo>
                  <a:lnTo>
                    <a:pt x="0" y="38100"/>
                  </a:lnTo>
                  <a:lnTo>
                    <a:pt x="0" y="67056"/>
                  </a:lnTo>
                  <a:lnTo>
                    <a:pt x="9144" y="67056"/>
                  </a:lnTo>
                  <a:lnTo>
                    <a:pt x="9144" y="38100"/>
                  </a:lnTo>
                  <a:close/>
                </a:path>
                <a:path w="10795" h="981710">
                  <a:moveTo>
                    <a:pt x="9144" y="0"/>
                  </a:moveTo>
                  <a:lnTo>
                    <a:pt x="0" y="0"/>
                  </a:lnTo>
                  <a:lnTo>
                    <a:pt x="0" y="28956"/>
                  </a:lnTo>
                  <a:lnTo>
                    <a:pt x="9144" y="28956"/>
                  </a:lnTo>
                  <a:lnTo>
                    <a:pt x="9144" y="0"/>
                  </a:lnTo>
                  <a:close/>
                </a:path>
                <a:path w="10795" h="981710">
                  <a:moveTo>
                    <a:pt x="10668" y="952500"/>
                  </a:moveTo>
                  <a:lnTo>
                    <a:pt x="1524" y="952500"/>
                  </a:lnTo>
                  <a:lnTo>
                    <a:pt x="1524" y="981456"/>
                  </a:lnTo>
                  <a:lnTo>
                    <a:pt x="10668" y="981456"/>
                  </a:lnTo>
                  <a:lnTo>
                    <a:pt x="10668" y="952500"/>
                  </a:lnTo>
                  <a:close/>
                </a:path>
                <a:path w="10795" h="981710">
                  <a:moveTo>
                    <a:pt x="10668" y="914400"/>
                  </a:moveTo>
                  <a:lnTo>
                    <a:pt x="1524" y="914400"/>
                  </a:lnTo>
                  <a:lnTo>
                    <a:pt x="1524" y="943356"/>
                  </a:lnTo>
                  <a:lnTo>
                    <a:pt x="10668" y="943356"/>
                  </a:lnTo>
                  <a:lnTo>
                    <a:pt x="10668" y="914400"/>
                  </a:lnTo>
                  <a:close/>
                </a:path>
                <a:path w="10795" h="981710">
                  <a:moveTo>
                    <a:pt x="10668" y="876300"/>
                  </a:moveTo>
                  <a:lnTo>
                    <a:pt x="1524" y="876300"/>
                  </a:lnTo>
                  <a:lnTo>
                    <a:pt x="1524" y="905256"/>
                  </a:lnTo>
                  <a:lnTo>
                    <a:pt x="10668" y="905256"/>
                  </a:lnTo>
                  <a:lnTo>
                    <a:pt x="10668" y="876300"/>
                  </a:lnTo>
                  <a:close/>
                </a:path>
                <a:path w="10795" h="981710">
                  <a:moveTo>
                    <a:pt x="10668" y="838200"/>
                  </a:moveTo>
                  <a:lnTo>
                    <a:pt x="1524" y="838200"/>
                  </a:lnTo>
                  <a:lnTo>
                    <a:pt x="1524" y="867156"/>
                  </a:lnTo>
                  <a:lnTo>
                    <a:pt x="10668" y="867156"/>
                  </a:lnTo>
                  <a:lnTo>
                    <a:pt x="10668" y="838200"/>
                  </a:lnTo>
                  <a:close/>
                </a:path>
                <a:path w="10795" h="981710">
                  <a:moveTo>
                    <a:pt x="10668" y="800100"/>
                  </a:moveTo>
                  <a:lnTo>
                    <a:pt x="1524" y="800100"/>
                  </a:lnTo>
                  <a:lnTo>
                    <a:pt x="1524" y="829056"/>
                  </a:lnTo>
                  <a:lnTo>
                    <a:pt x="10668" y="829056"/>
                  </a:lnTo>
                  <a:lnTo>
                    <a:pt x="10668" y="800100"/>
                  </a:lnTo>
                  <a:close/>
                </a:path>
                <a:path w="10795" h="981710">
                  <a:moveTo>
                    <a:pt x="10668" y="762000"/>
                  </a:moveTo>
                  <a:lnTo>
                    <a:pt x="1524" y="762000"/>
                  </a:lnTo>
                  <a:lnTo>
                    <a:pt x="1524" y="790956"/>
                  </a:lnTo>
                  <a:lnTo>
                    <a:pt x="10668" y="790956"/>
                  </a:lnTo>
                  <a:lnTo>
                    <a:pt x="10668" y="762000"/>
                  </a:lnTo>
                  <a:close/>
                </a:path>
                <a:path w="10795" h="981710">
                  <a:moveTo>
                    <a:pt x="10668" y="723900"/>
                  </a:moveTo>
                  <a:lnTo>
                    <a:pt x="1524" y="723900"/>
                  </a:lnTo>
                  <a:lnTo>
                    <a:pt x="1524" y="752856"/>
                  </a:lnTo>
                  <a:lnTo>
                    <a:pt x="10668" y="752856"/>
                  </a:lnTo>
                  <a:lnTo>
                    <a:pt x="10668" y="723900"/>
                  </a:lnTo>
                  <a:close/>
                </a:path>
                <a:path w="10795" h="981710">
                  <a:moveTo>
                    <a:pt x="10668" y="685800"/>
                  </a:moveTo>
                  <a:lnTo>
                    <a:pt x="1524" y="685800"/>
                  </a:lnTo>
                  <a:lnTo>
                    <a:pt x="1524" y="714756"/>
                  </a:lnTo>
                  <a:lnTo>
                    <a:pt x="10668" y="714756"/>
                  </a:lnTo>
                  <a:lnTo>
                    <a:pt x="10668" y="685800"/>
                  </a:lnTo>
                  <a:close/>
                </a:path>
                <a:path w="10795" h="981710">
                  <a:moveTo>
                    <a:pt x="10668" y="647700"/>
                  </a:moveTo>
                  <a:lnTo>
                    <a:pt x="0" y="647700"/>
                  </a:lnTo>
                  <a:lnTo>
                    <a:pt x="1524" y="676656"/>
                  </a:lnTo>
                  <a:lnTo>
                    <a:pt x="10668" y="676656"/>
                  </a:lnTo>
                  <a:lnTo>
                    <a:pt x="10668" y="647700"/>
                  </a:lnTo>
                  <a:close/>
                </a:path>
                <a:path w="10795" h="981710">
                  <a:moveTo>
                    <a:pt x="10668" y="609600"/>
                  </a:moveTo>
                  <a:lnTo>
                    <a:pt x="0" y="609600"/>
                  </a:lnTo>
                  <a:lnTo>
                    <a:pt x="0" y="638556"/>
                  </a:lnTo>
                  <a:lnTo>
                    <a:pt x="10668" y="638556"/>
                  </a:lnTo>
                  <a:lnTo>
                    <a:pt x="10668" y="609600"/>
                  </a:lnTo>
                  <a:close/>
                </a:path>
                <a:path w="10795" h="981710">
                  <a:moveTo>
                    <a:pt x="10668" y="571500"/>
                  </a:moveTo>
                  <a:lnTo>
                    <a:pt x="0" y="571500"/>
                  </a:lnTo>
                  <a:lnTo>
                    <a:pt x="0" y="600456"/>
                  </a:lnTo>
                  <a:lnTo>
                    <a:pt x="10668" y="600456"/>
                  </a:lnTo>
                  <a:lnTo>
                    <a:pt x="10668" y="571500"/>
                  </a:lnTo>
                  <a:close/>
                </a:path>
                <a:path w="10795" h="981710">
                  <a:moveTo>
                    <a:pt x="10668" y="533400"/>
                  </a:moveTo>
                  <a:lnTo>
                    <a:pt x="0" y="533400"/>
                  </a:lnTo>
                  <a:lnTo>
                    <a:pt x="0" y="562356"/>
                  </a:lnTo>
                  <a:lnTo>
                    <a:pt x="10668" y="562356"/>
                  </a:lnTo>
                  <a:lnTo>
                    <a:pt x="10668" y="533400"/>
                  </a:lnTo>
                  <a:close/>
                </a:path>
                <a:path w="10795" h="981710">
                  <a:moveTo>
                    <a:pt x="10668" y="495300"/>
                  </a:moveTo>
                  <a:lnTo>
                    <a:pt x="0" y="495300"/>
                  </a:lnTo>
                  <a:lnTo>
                    <a:pt x="0" y="524256"/>
                  </a:lnTo>
                  <a:lnTo>
                    <a:pt x="10668" y="524256"/>
                  </a:lnTo>
                  <a:lnTo>
                    <a:pt x="10668" y="495300"/>
                  </a:lnTo>
                  <a:close/>
                </a:path>
                <a:path w="10795" h="981710">
                  <a:moveTo>
                    <a:pt x="10668" y="457200"/>
                  </a:moveTo>
                  <a:lnTo>
                    <a:pt x="0" y="457200"/>
                  </a:lnTo>
                  <a:lnTo>
                    <a:pt x="0" y="486156"/>
                  </a:lnTo>
                  <a:lnTo>
                    <a:pt x="10668" y="486156"/>
                  </a:lnTo>
                  <a:lnTo>
                    <a:pt x="10668" y="457200"/>
                  </a:lnTo>
                  <a:close/>
                </a:path>
                <a:path w="10795" h="981710">
                  <a:moveTo>
                    <a:pt x="10668" y="419100"/>
                  </a:moveTo>
                  <a:lnTo>
                    <a:pt x="0" y="419100"/>
                  </a:lnTo>
                  <a:lnTo>
                    <a:pt x="0" y="448056"/>
                  </a:lnTo>
                  <a:lnTo>
                    <a:pt x="10668" y="448056"/>
                  </a:lnTo>
                  <a:lnTo>
                    <a:pt x="10668" y="419100"/>
                  </a:lnTo>
                  <a:close/>
                </a:path>
                <a:path w="10795" h="981710">
                  <a:moveTo>
                    <a:pt x="10668" y="381000"/>
                  </a:moveTo>
                  <a:lnTo>
                    <a:pt x="0" y="381000"/>
                  </a:lnTo>
                  <a:lnTo>
                    <a:pt x="0" y="409956"/>
                  </a:lnTo>
                  <a:lnTo>
                    <a:pt x="10668" y="409956"/>
                  </a:lnTo>
                  <a:lnTo>
                    <a:pt x="10668" y="381000"/>
                  </a:lnTo>
                  <a:close/>
                </a:path>
                <a:path w="10795" h="981710">
                  <a:moveTo>
                    <a:pt x="10668" y="371856"/>
                  </a:moveTo>
                  <a:lnTo>
                    <a:pt x="9144" y="342900"/>
                  </a:lnTo>
                  <a:lnTo>
                    <a:pt x="0" y="342900"/>
                  </a:lnTo>
                  <a:lnTo>
                    <a:pt x="0" y="371856"/>
                  </a:lnTo>
                  <a:lnTo>
                    <a:pt x="10668" y="371856"/>
                  </a:lnTo>
                  <a:close/>
                </a:path>
              </a:pathLst>
            </a:custGeom>
            <a:solidFill>
              <a:srgbClr val="2543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053584" y="2240279"/>
              <a:ext cx="0" cy="329565"/>
            </a:xfrm>
            <a:custGeom>
              <a:avLst/>
              <a:gdLst/>
              <a:ahLst/>
              <a:cxnLst/>
              <a:rect l="l" t="t" r="r" b="b"/>
              <a:pathLst>
                <a:path h="329564">
                  <a:moveTo>
                    <a:pt x="0" y="0"/>
                  </a:moveTo>
                  <a:lnTo>
                    <a:pt x="0" y="329183"/>
                  </a:lnTo>
                </a:path>
              </a:pathLst>
            </a:custGeom>
            <a:ln w="9143">
              <a:solidFill>
                <a:srgbClr val="254375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049012" y="2569463"/>
              <a:ext cx="12700" cy="2133600"/>
            </a:xfrm>
            <a:custGeom>
              <a:avLst/>
              <a:gdLst/>
              <a:ahLst/>
              <a:cxnLst/>
              <a:rect l="l" t="t" r="r" b="b"/>
              <a:pathLst>
                <a:path w="12700" h="2133600">
                  <a:moveTo>
                    <a:pt x="9144" y="242316"/>
                  </a:moveTo>
                  <a:lnTo>
                    <a:pt x="0" y="242316"/>
                  </a:lnTo>
                  <a:lnTo>
                    <a:pt x="0" y="271272"/>
                  </a:lnTo>
                  <a:lnTo>
                    <a:pt x="9144" y="271272"/>
                  </a:lnTo>
                  <a:lnTo>
                    <a:pt x="9144" y="242316"/>
                  </a:lnTo>
                  <a:close/>
                </a:path>
                <a:path w="12700" h="2133600">
                  <a:moveTo>
                    <a:pt x="9144" y="204216"/>
                  </a:moveTo>
                  <a:lnTo>
                    <a:pt x="0" y="204216"/>
                  </a:lnTo>
                  <a:lnTo>
                    <a:pt x="0" y="233172"/>
                  </a:lnTo>
                  <a:lnTo>
                    <a:pt x="9144" y="233172"/>
                  </a:lnTo>
                  <a:lnTo>
                    <a:pt x="9144" y="204216"/>
                  </a:lnTo>
                  <a:close/>
                </a:path>
                <a:path w="12700" h="2133600">
                  <a:moveTo>
                    <a:pt x="9144" y="166116"/>
                  </a:moveTo>
                  <a:lnTo>
                    <a:pt x="0" y="166116"/>
                  </a:lnTo>
                  <a:lnTo>
                    <a:pt x="0" y="195072"/>
                  </a:lnTo>
                  <a:lnTo>
                    <a:pt x="9144" y="195072"/>
                  </a:lnTo>
                  <a:lnTo>
                    <a:pt x="9144" y="166116"/>
                  </a:lnTo>
                  <a:close/>
                </a:path>
                <a:path w="12700" h="2133600">
                  <a:moveTo>
                    <a:pt x="9144" y="128016"/>
                  </a:moveTo>
                  <a:lnTo>
                    <a:pt x="0" y="128016"/>
                  </a:lnTo>
                  <a:lnTo>
                    <a:pt x="0" y="156972"/>
                  </a:lnTo>
                  <a:lnTo>
                    <a:pt x="9144" y="156972"/>
                  </a:lnTo>
                  <a:lnTo>
                    <a:pt x="9144" y="128016"/>
                  </a:lnTo>
                  <a:close/>
                </a:path>
                <a:path w="12700" h="2133600">
                  <a:moveTo>
                    <a:pt x="9144" y="89916"/>
                  </a:moveTo>
                  <a:lnTo>
                    <a:pt x="0" y="89916"/>
                  </a:lnTo>
                  <a:lnTo>
                    <a:pt x="0" y="118872"/>
                  </a:lnTo>
                  <a:lnTo>
                    <a:pt x="9144" y="118872"/>
                  </a:lnTo>
                  <a:lnTo>
                    <a:pt x="9144" y="89916"/>
                  </a:lnTo>
                  <a:close/>
                </a:path>
                <a:path w="12700" h="2133600">
                  <a:moveTo>
                    <a:pt x="9144" y="51816"/>
                  </a:moveTo>
                  <a:lnTo>
                    <a:pt x="0" y="51816"/>
                  </a:lnTo>
                  <a:lnTo>
                    <a:pt x="0" y="80772"/>
                  </a:lnTo>
                  <a:lnTo>
                    <a:pt x="9144" y="80772"/>
                  </a:lnTo>
                  <a:lnTo>
                    <a:pt x="9144" y="51816"/>
                  </a:lnTo>
                  <a:close/>
                </a:path>
                <a:path w="12700" h="2133600">
                  <a:moveTo>
                    <a:pt x="9144" y="13716"/>
                  </a:moveTo>
                  <a:lnTo>
                    <a:pt x="0" y="13716"/>
                  </a:lnTo>
                  <a:lnTo>
                    <a:pt x="0" y="42672"/>
                  </a:lnTo>
                  <a:lnTo>
                    <a:pt x="9144" y="42672"/>
                  </a:lnTo>
                  <a:lnTo>
                    <a:pt x="9144" y="13716"/>
                  </a:lnTo>
                  <a:close/>
                </a:path>
                <a:path w="12700" h="2133600">
                  <a:moveTo>
                    <a:pt x="9144" y="0"/>
                  </a:moveTo>
                  <a:lnTo>
                    <a:pt x="0" y="0"/>
                  </a:lnTo>
                  <a:lnTo>
                    <a:pt x="0" y="4572"/>
                  </a:lnTo>
                  <a:lnTo>
                    <a:pt x="9144" y="4572"/>
                  </a:lnTo>
                  <a:lnTo>
                    <a:pt x="9144" y="0"/>
                  </a:lnTo>
                  <a:close/>
                </a:path>
                <a:path w="12700" h="2133600">
                  <a:moveTo>
                    <a:pt x="10668" y="1423416"/>
                  </a:moveTo>
                  <a:lnTo>
                    <a:pt x="1524" y="1423416"/>
                  </a:lnTo>
                  <a:lnTo>
                    <a:pt x="1524" y="1452372"/>
                  </a:lnTo>
                  <a:lnTo>
                    <a:pt x="10668" y="1452372"/>
                  </a:lnTo>
                  <a:lnTo>
                    <a:pt x="10668" y="1423416"/>
                  </a:lnTo>
                  <a:close/>
                </a:path>
                <a:path w="12700" h="2133600">
                  <a:moveTo>
                    <a:pt x="10668" y="1385316"/>
                  </a:moveTo>
                  <a:lnTo>
                    <a:pt x="1524" y="1385316"/>
                  </a:lnTo>
                  <a:lnTo>
                    <a:pt x="1524" y="1414272"/>
                  </a:lnTo>
                  <a:lnTo>
                    <a:pt x="10668" y="1414272"/>
                  </a:lnTo>
                  <a:lnTo>
                    <a:pt x="10668" y="1385316"/>
                  </a:lnTo>
                  <a:close/>
                </a:path>
                <a:path w="12700" h="2133600">
                  <a:moveTo>
                    <a:pt x="10668" y="1347216"/>
                  </a:moveTo>
                  <a:lnTo>
                    <a:pt x="1524" y="1347216"/>
                  </a:lnTo>
                  <a:lnTo>
                    <a:pt x="1524" y="1376172"/>
                  </a:lnTo>
                  <a:lnTo>
                    <a:pt x="10668" y="1376172"/>
                  </a:lnTo>
                  <a:lnTo>
                    <a:pt x="10668" y="1347216"/>
                  </a:lnTo>
                  <a:close/>
                </a:path>
                <a:path w="12700" h="2133600">
                  <a:moveTo>
                    <a:pt x="10668" y="1309116"/>
                  </a:moveTo>
                  <a:lnTo>
                    <a:pt x="1524" y="1309116"/>
                  </a:lnTo>
                  <a:lnTo>
                    <a:pt x="1524" y="1338072"/>
                  </a:lnTo>
                  <a:lnTo>
                    <a:pt x="10668" y="1338072"/>
                  </a:lnTo>
                  <a:lnTo>
                    <a:pt x="10668" y="1309116"/>
                  </a:lnTo>
                  <a:close/>
                </a:path>
                <a:path w="12700" h="2133600">
                  <a:moveTo>
                    <a:pt x="10668" y="1271016"/>
                  </a:moveTo>
                  <a:lnTo>
                    <a:pt x="1524" y="1271016"/>
                  </a:lnTo>
                  <a:lnTo>
                    <a:pt x="1524" y="1299972"/>
                  </a:lnTo>
                  <a:lnTo>
                    <a:pt x="10668" y="1299972"/>
                  </a:lnTo>
                  <a:lnTo>
                    <a:pt x="10668" y="1271016"/>
                  </a:lnTo>
                  <a:close/>
                </a:path>
                <a:path w="12700" h="2133600">
                  <a:moveTo>
                    <a:pt x="10668" y="1232916"/>
                  </a:moveTo>
                  <a:lnTo>
                    <a:pt x="1524" y="1232916"/>
                  </a:lnTo>
                  <a:lnTo>
                    <a:pt x="1524" y="1261872"/>
                  </a:lnTo>
                  <a:lnTo>
                    <a:pt x="10668" y="1261872"/>
                  </a:lnTo>
                  <a:lnTo>
                    <a:pt x="10668" y="1232916"/>
                  </a:lnTo>
                  <a:close/>
                </a:path>
                <a:path w="12700" h="2133600">
                  <a:moveTo>
                    <a:pt x="10668" y="1194816"/>
                  </a:moveTo>
                  <a:lnTo>
                    <a:pt x="1524" y="1194816"/>
                  </a:lnTo>
                  <a:lnTo>
                    <a:pt x="1524" y="1223772"/>
                  </a:lnTo>
                  <a:lnTo>
                    <a:pt x="10668" y="1223772"/>
                  </a:lnTo>
                  <a:lnTo>
                    <a:pt x="10668" y="1194816"/>
                  </a:lnTo>
                  <a:close/>
                </a:path>
                <a:path w="12700" h="2133600">
                  <a:moveTo>
                    <a:pt x="10668" y="1156716"/>
                  </a:moveTo>
                  <a:lnTo>
                    <a:pt x="1524" y="1156716"/>
                  </a:lnTo>
                  <a:lnTo>
                    <a:pt x="1524" y="1185672"/>
                  </a:lnTo>
                  <a:lnTo>
                    <a:pt x="10668" y="1185672"/>
                  </a:lnTo>
                  <a:lnTo>
                    <a:pt x="10668" y="1156716"/>
                  </a:lnTo>
                  <a:close/>
                </a:path>
                <a:path w="12700" h="2133600">
                  <a:moveTo>
                    <a:pt x="10668" y="1118616"/>
                  </a:moveTo>
                  <a:lnTo>
                    <a:pt x="1524" y="1118616"/>
                  </a:lnTo>
                  <a:lnTo>
                    <a:pt x="1524" y="1147572"/>
                  </a:lnTo>
                  <a:lnTo>
                    <a:pt x="10668" y="1147572"/>
                  </a:lnTo>
                  <a:lnTo>
                    <a:pt x="10668" y="1118616"/>
                  </a:lnTo>
                  <a:close/>
                </a:path>
                <a:path w="12700" h="2133600">
                  <a:moveTo>
                    <a:pt x="10668" y="1080516"/>
                  </a:moveTo>
                  <a:lnTo>
                    <a:pt x="1524" y="1080516"/>
                  </a:lnTo>
                  <a:lnTo>
                    <a:pt x="1524" y="1109472"/>
                  </a:lnTo>
                  <a:lnTo>
                    <a:pt x="10668" y="1109472"/>
                  </a:lnTo>
                  <a:lnTo>
                    <a:pt x="10668" y="1080516"/>
                  </a:lnTo>
                  <a:close/>
                </a:path>
                <a:path w="12700" h="2133600">
                  <a:moveTo>
                    <a:pt x="10668" y="1042416"/>
                  </a:moveTo>
                  <a:lnTo>
                    <a:pt x="1524" y="1042416"/>
                  </a:lnTo>
                  <a:lnTo>
                    <a:pt x="1524" y="1071372"/>
                  </a:lnTo>
                  <a:lnTo>
                    <a:pt x="10668" y="1071372"/>
                  </a:lnTo>
                  <a:lnTo>
                    <a:pt x="10668" y="1042416"/>
                  </a:lnTo>
                  <a:close/>
                </a:path>
                <a:path w="12700" h="2133600">
                  <a:moveTo>
                    <a:pt x="10668" y="1004316"/>
                  </a:moveTo>
                  <a:lnTo>
                    <a:pt x="1524" y="1004316"/>
                  </a:lnTo>
                  <a:lnTo>
                    <a:pt x="1524" y="1033272"/>
                  </a:lnTo>
                  <a:lnTo>
                    <a:pt x="10668" y="1033272"/>
                  </a:lnTo>
                  <a:lnTo>
                    <a:pt x="10668" y="1004316"/>
                  </a:lnTo>
                  <a:close/>
                </a:path>
                <a:path w="12700" h="2133600">
                  <a:moveTo>
                    <a:pt x="10668" y="966216"/>
                  </a:moveTo>
                  <a:lnTo>
                    <a:pt x="1524" y="966216"/>
                  </a:lnTo>
                  <a:lnTo>
                    <a:pt x="1524" y="995172"/>
                  </a:lnTo>
                  <a:lnTo>
                    <a:pt x="10668" y="995172"/>
                  </a:lnTo>
                  <a:lnTo>
                    <a:pt x="10668" y="966216"/>
                  </a:lnTo>
                  <a:close/>
                </a:path>
                <a:path w="12700" h="2133600">
                  <a:moveTo>
                    <a:pt x="10668" y="928116"/>
                  </a:moveTo>
                  <a:lnTo>
                    <a:pt x="1524" y="928116"/>
                  </a:lnTo>
                  <a:lnTo>
                    <a:pt x="1524" y="957072"/>
                  </a:lnTo>
                  <a:lnTo>
                    <a:pt x="10668" y="957072"/>
                  </a:lnTo>
                  <a:lnTo>
                    <a:pt x="10668" y="928116"/>
                  </a:lnTo>
                  <a:close/>
                </a:path>
                <a:path w="12700" h="2133600">
                  <a:moveTo>
                    <a:pt x="10668" y="890016"/>
                  </a:moveTo>
                  <a:lnTo>
                    <a:pt x="1524" y="890016"/>
                  </a:lnTo>
                  <a:lnTo>
                    <a:pt x="1524" y="918972"/>
                  </a:lnTo>
                  <a:lnTo>
                    <a:pt x="10668" y="918972"/>
                  </a:lnTo>
                  <a:lnTo>
                    <a:pt x="10668" y="890016"/>
                  </a:lnTo>
                  <a:close/>
                </a:path>
                <a:path w="12700" h="2133600">
                  <a:moveTo>
                    <a:pt x="10668" y="851916"/>
                  </a:moveTo>
                  <a:lnTo>
                    <a:pt x="1524" y="851916"/>
                  </a:lnTo>
                  <a:lnTo>
                    <a:pt x="1524" y="880872"/>
                  </a:lnTo>
                  <a:lnTo>
                    <a:pt x="10668" y="880872"/>
                  </a:lnTo>
                  <a:lnTo>
                    <a:pt x="10668" y="851916"/>
                  </a:lnTo>
                  <a:close/>
                </a:path>
                <a:path w="12700" h="2133600">
                  <a:moveTo>
                    <a:pt x="10668" y="813816"/>
                  </a:moveTo>
                  <a:lnTo>
                    <a:pt x="1524" y="813816"/>
                  </a:lnTo>
                  <a:lnTo>
                    <a:pt x="1524" y="842772"/>
                  </a:lnTo>
                  <a:lnTo>
                    <a:pt x="10668" y="842772"/>
                  </a:lnTo>
                  <a:lnTo>
                    <a:pt x="10668" y="813816"/>
                  </a:lnTo>
                  <a:close/>
                </a:path>
                <a:path w="12700" h="2133600">
                  <a:moveTo>
                    <a:pt x="10668" y="775716"/>
                  </a:moveTo>
                  <a:lnTo>
                    <a:pt x="1524" y="775716"/>
                  </a:lnTo>
                  <a:lnTo>
                    <a:pt x="1524" y="804672"/>
                  </a:lnTo>
                  <a:lnTo>
                    <a:pt x="10668" y="804672"/>
                  </a:lnTo>
                  <a:lnTo>
                    <a:pt x="10668" y="775716"/>
                  </a:lnTo>
                  <a:close/>
                </a:path>
                <a:path w="12700" h="2133600">
                  <a:moveTo>
                    <a:pt x="10668" y="737616"/>
                  </a:moveTo>
                  <a:lnTo>
                    <a:pt x="1524" y="737616"/>
                  </a:lnTo>
                  <a:lnTo>
                    <a:pt x="1524" y="766572"/>
                  </a:lnTo>
                  <a:lnTo>
                    <a:pt x="10668" y="766572"/>
                  </a:lnTo>
                  <a:lnTo>
                    <a:pt x="10668" y="737616"/>
                  </a:lnTo>
                  <a:close/>
                </a:path>
                <a:path w="12700" h="2133600">
                  <a:moveTo>
                    <a:pt x="10668" y="699516"/>
                  </a:moveTo>
                  <a:lnTo>
                    <a:pt x="1524" y="699516"/>
                  </a:lnTo>
                  <a:lnTo>
                    <a:pt x="1524" y="728472"/>
                  </a:lnTo>
                  <a:lnTo>
                    <a:pt x="10668" y="728472"/>
                  </a:lnTo>
                  <a:lnTo>
                    <a:pt x="10668" y="699516"/>
                  </a:lnTo>
                  <a:close/>
                </a:path>
                <a:path w="12700" h="2133600">
                  <a:moveTo>
                    <a:pt x="10668" y="661416"/>
                  </a:moveTo>
                  <a:lnTo>
                    <a:pt x="1524" y="661416"/>
                  </a:lnTo>
                  <a:lnTo>
                    <a:pt x="1524" y="690372"/>
                  </a:lnTo>
                  <a:lnTo>
                    <a:pt x="10668" y="690372"/>
                  </a:lnTo>
                  <a:lnTo>
                    <a:pt x="10668" y="661416"/>
                  </a:lnTo>
                  <a:close/>
                </a:path>
                <a:path w="12700" h="2133600">
                  <a:moveTo>
                    <a:pt x="10668" y="623316"/>
                  </a:moveTo>
                  <a:lnTo>
                    <a:pt x="1524" y="623316"/>
                  </a:lnTo>
                  <a:lnTo>
                    <a:pt x="1524" y="652272"/>
                  </a:lnTo>
                  <a:lnTo>
                    <a:pt x="10668" y="652272"/>
                  </a:lnTo>
                  <a:lnTo>
                    <a:pt x="10668" y="623316"/>
                  </a:lnTo>
                  <a:close/>
                </a:path>
                <a:path w="12700" h="2133600">
                  <a:moveTo>
                    <a:pt x="10668" y="585216"/>
                  </a:moveTo>
                  <a:lnTo>
                    <a:pt x="1524" y="585216"/>
                  </a:lnTo>
                  <a:lnTo>
                    <a:pt x="1524" y="614172"/>
                  </a:lnTo>
                  <a:lnTo>
                    <a:pt x="10668" y="614172"/>
                  </a:lnTo>
                  <a:lnTo>
                    <a:pt x="10668" y="585216"/>
                  </a:lnTo>
                  <a:close/>
                </a:path>
                <a:path w="12700" h="2133600">
                  <a:moveTo>
                    <a:pt x="10668" y="547116"/>
                  </a:moveTo>
                  <a:lnTo>
                    <a:pt x="0" y="547116"/>
                  </a:lnTo>
                  <a:lnTo>
                    <a:pt x="0" y="576072"/>
                  </a:lnTo>
                  <a:lnTo>
                    <a:pt x="10668" y="576072"/>
                  </a:lnTo>
                  <a:lnTo>
                    <a:pt x="10668" y="547116"/>
                  </a:lnTo>
                  <a:close/>
                </a:path>
                <a:path w="12700" h="2133600">
                  <a:moveTo>
                    <a:pt x="10668" y="509016"/>
                  </a:moveTo>
                  <a:lnTo>
                    <a:pt x="0" y="509016"/>
                  </a:lnTo>
                  <a:lnTo>
                    <a:pt x="0" y="537972"/>
                  </a:lnTo>
                  <a:lnTo>
                    <a:pt x="10668" y="537972"/>
                  </a:lnTo>
                  <a:lnTo>
                    <a:pt x="10668" y="509016"/>
                  </a:lnTo>
                  <a:close/>
                </a:path>
                <a:path w="12700" h="2133600">
                  <a:moveTo>
                    <a:pt x="10668" y="470916"/>
                  </a:moveTo>
                  <a:lnTo>
                    <a:pt x="0" y="470916"/>
                  </a:lnTo>
                  <a:lnTo>
                    <a:pt x="0" y="499872"/>
                  </a:lnTo>
                  <a:lnTo>
                    <a:pt x="10668" y="499872"/>
                  </a:lnTo>
                  <a:lnTo>
                    <a:pt x="10668" y="470916"/>
                  </a:lnTo>
                  <a:close/>
                </a:path>
                <a:path w="12700" h="2133600">
                  <a:moveTo>
                    <a:pt x="10668" y="432816"/>
                  </a:moveTo>
                  <a:lnTo>
                    <a:pt x="0" y="432816"/>
                  </a:lnTo>
                  <a:lnTo>
                    <a:pt x="0" y="461772"/>
                  </a:lnTo>
                  <a:lnTo>
                    <a:pt x="10668" y="461772"/>
                  </a:lnTo>
                  <a:lnTo>
                    <a:pt x="10668" y="432816"/>
                  </a:lnTo>
                  <a:close/>
                </a:path>
                <a:path w="12700" h="2133600">
                  <a:moveTo>
                    <a:pt x="10668" y="394716"/>
                  </a:moveTo>
                  <a:lnTo>
                    <a:pt x="0" y="394716"/>
                  </a:lnTo>
                  <a:lnTo>
                    <a:pt x="0" y="423672"/>
                  </a:lnTo>
                  <a:lnTo>
                    <a:pt x="10668" y="423672"/>
                  </a:lnTo>
                  <a:lnTo>
                    <a:pt x="10668" y="394716"/>
                  </a:lnTo>
                  <a:close/>
                </a:path>
                <a:path w="12700" h="2133600">
                  <a:moveTo>
                    <a:pt x="10668" y="356616"/>
                  </a:moveTo>
                  <a:lnTo>
                    <a:pt x="0" y="356616"/>
                  </a:lnTo>
                  <a:lnTo>
                    <a:pt x="0" y="385572"/>
                  </a:lnTo>
                  <a:lnTo>
                    <a:pt x="10668" y="385572"/>
                  </a:lnTo>
                  <a:lnTo>
                    <a:pt x="10668" y="356616"/>
                  </a:lnTo>
                  <a:close/>
                </a:path>
                <a:path w="12700" h="2133600">
                  <a:moveTo>
                    <a:pt x="10668" y="318516"/>
                  </a:moveTo>
                  <a:lnTo>
                    <a:pt x="0" y="318516"/>
                  </a:lnTo>
                  <a:lnTo>
                    <a:pt x="0" y="347472"/>
                  </a:lnTo>
                  <a:lnTo>
                    <a:pt x="10668" y="347472"/>
                  </a:lnTo>
                  <a:lnTo>
                    <a:pt x="10668" y="318516"/>
                  </a:lnTo>
                  <a:close/>
                </a:path>
                <a:path w="12700" h="2133600">
                  <a:moveTo>
                    <a:pt x="10668" y="280416"/>
                  </a:moveTo>
                  <a:lnTo>
                    <a:pt x="0" y="280416"/>
                  </a:lnTo>
                  <a:lnTo>
                    <a:pt x="0" y="309372"/>
                  </a:lnTo>
                  <a:lnTo>
                    <a:pt x="10668" y="309372"/>
                  </a:lnTo>
                  <a:lnTo>
                    <a:pt x="10668" y="280416"/>
                  </a:lnTo>
                  <a:close/>
                </a:path>
                <a:path w="12700" h="2133600">
                  <a:moveTo>
                    <a:pt x="12192" y="2109216"/>
                  </a:moveTo>
                  <a:lnTo>
                    <a:pt x="3048" y="2109216"/>
                  </a:lnTo>
                  <a:lnTo>
                    <a:pt x="3048" y="2133600"/>
                  </a:lnTo>
                  <a:lnTo>
                    <a:pt x="12192" y="2133600"/>
                  </a:lnTo>
                  <a:lnTo>
                    <a:pt x="12192" y="2109216"/>
                  </a:lnTo>
                  <a:close/>
                </a:path>
                <a:path w="12700" h="2133600">
                  <a:moveTo>
                    <a:pt x="12192" y="2071116"/>
                  </a:moveTo>
                  <a:lnTo>
                    <a:pt x="3048" y="2071116"/>
                  </a:lnTo>
                  <a:lnTo>
                    <a:pt x="3048" y="2100072"/>
                  </a:lnTo>
                  <a:lnTo>
                    <a:pt x="12192" y="2100072"/>
                  </a:lnTo>
                  <a:lnTo>
                    <a:pt x="12192" y="2071116"/>
                  </a:lnTo>
                  <a:close/>
                </a:path>
                <a:path w="12700" h="2133600">
                  <a:moveTo>
                    <a:pt x="12192" y="2033016"/>
                  </a:moveTo>
                  <a:lnTo>
                    <a:pt x="3048" y="2033016"/>
                  </a:lnTo>
                  <a:lnTo>
                    <a:pt x="3048" y="2061972"/>
                  </a:lnTo>
                  <a:lnTo>
                    <a:pt x="12192" y="2061972"/>
                  </a:lnTo>
                  <a:lnTo>
                    <a:pt x="12192" y="2033016"/>
                  </a:lnTo>
                  <a:close/>
                </a:path>
                <a:path w="12700" h="2133600">
                  <a:moveTo>
                    <a:pt x="12192" y="1994916"/>
                  </a:moveTo>
                  <a:lnTo>
                    <a:pt x="3048" y="1994916"/>
                  </a:lnTo>
                  <a:lnTo>
                    <a:pt x="3048" y="2023872"/>
                  </a:lnTo>
                  <a:lnTo>
                    <a:pt x="12192" y="2023872"/>
                  </a:lnTo>
                  <a:lnTo>
                    <a:pt x="12192" y="1994916"/>
                  </a:lnTo>
                  <a:close/>
                </a:path>
                <a:path w="12700" h="2133600">
                  <a:moveTo>
                    <a:pt x="12192" y="1956816"/>
                  </a:moveTo>
                  <a:lnTo>
                    <a:pt x="3048" y="1956816"/>
                  </a:lnTo>
                  <a:lnTo>
                    <a:pt x="3048" y="1985772"/>
                  </a:lnTo>
                  <a:lnTo>
                    <a:pt x="12192" y="1985772"/>
                  </a:lnTo>
                  <a:lnTo>
                    <a:pt x="12192" y="1956816"/>
                  </a:lnTo>
                  <a:close/>
                </a:path>
                <a:path w="12700" h="2133600">
                  <a:moveTo>
                    <a:pt x="12192" y="1918716"/>
                  </a:moveTo>
                  <a:lnTo>
                    <a:pt x="3048" y="1918716"/>
                  </a:lnTo>
                  <a:lnTo>
                    <a:pt x="3048" y="1947672"/>
                  </a:lnTo>
                  <a:lnTo>
                    <a:pt x="12192" y="1947672"/>
                  </a:lnTo>
                  <a:lnTo>
                    <a:pt x="12192" y="1918716"/>
                  </a:lnTo>
                  <a:close/>
                </a:path>
                <a:path w="12700" h="2133600">
                  <a:moveTo>
                    <a:pt x="12192" y="1880616"/>
                  </a:moveTo>
                  <a:lnTo>
                    <a:pt x="3048" y="1880616"/>
                  </a:lnTo>
                  <a:lnTo>
                    <a:pt x="3048" y="1909572"/>
                  </a:lnTo>
                  <a:lnTo>
                    <a:pt x="12192" y="1909572"/>
                  </a:lnTo>
                  <a:lnTo>
                    <a:pt x="12192" y="1880616"/>
                  </a:lnTo>
                  <a:close/>
                </a:path>
                <a:path w="12700" h="2133600">
                  <a:moveTo>
                    <a:pt x="12192" y="1842516"/>
                  </a:moveTo>
                  <a:lnTo>
                    <a:pt x="3048" y="1842516"/>
                  </a:lnTo>
                  <a:lnTo>
                    <a:pt x="3048" y="1871472"/>
                  </a:lnTo>
                  <a:lnTo>
                    <a:pt x="12192" y="1871472"/>
                  </a:lnTo>
                  <a:lnTo>
                    <a:pt x="12192" y="1842516"/>
                  </a:lnTo>
                  <a:close/>
                </a:path>
                <a:path w="12700" h="2133600">
                  <a:moveTo>
                    <a:pt x="12192" y="1804416"/>
                  </a:moveTo>
                  <a:lnTo>
                    <a:pt x="3048" y="1804416"/>
                  </a:lnTo>
                  <a:lnTo>
                    <a:pt x="3048" y="1833372"/>
                  </a:lnTo>
                  <a:lnTo>
                    <a:pt x="12192" y="1833372"/>
                  </a:lnTo>
                  <a:lnTo>
                    <a:pt x="12192" y="1804416"/>
                  </a:lnTo>
                  <a:close/>
                </a:path>
                <a:path w="12700" h="2133600">
                  <a:moveTo>
                    <a:pt x="12192" y="1766316"/>
                  </a:moveTo>
                  <a:lnTo>
                    <a:pt x="1524" y="1766316"/>
                  </a:lnTo>
                  <a:lnTo>
                    <a:pt x="3048" y="1795272"/>
                  </a:lnTo>
                  <a:lnTo>
                    <a:pt x="12192" y="1795272"/>
                  </a:lnTo>
                  <a:lnTo>
                    <a:pt x="12192" y="1766316"/>
                  </a:lnTo>
                  <a:close/>
                </a:path>
                <a:path w="12700" h="2133600">
                  <a:moveTo>
                    <a:pt x="12192" y="1728216"/>
                  </a:moveTo>
                  <a:lnTo>
                    <a:pt x="1524" y="1728216"/>
                  </a:lnTo>
                  <a:lnTo>
                    <a:pt x="1524" y="1757172"/>
                  </a:lnTo>
                  <a:lnTo>
                    <a:pt x="12192" y="1757172"/>
                  </a:lnTo>
                  <a:lnTo>
                    <a:pt x="12192" y="1728216"/>
                  </a:lnTo>
                  <a:close/>
                </a:path>
                <a:path w="12700" h="2133600">
                  <a:moveTo>
                    <a:pt x="12192" y="1690116"/>
                  </a:moveTo>
                  <a:lnTo>
                    <a:pt x="1524" y="1690116"/>
                  </a:lnTo>
                  <a:lnTo>
                    <a:pt x="1524" y="1719072"/>
                  </a:lnTo>
                  <a:lnTo>
                    <a:pt x="12192" y="1719072"/>
                  </a:lnTo>
                  <a:lnTo>
                    <a:pt x="12192" y="1690116"/>
                  </a:lnTo>
                  <a:close/>
                </a:path>
                <a:path w="12700" h="2133600">
                  <a:moveTo>
                    <a:pt x="12192" y="1652016"/>
                  </a:moveTo>
                  <a:lnTo>
                    <a:pt x="1524" y="1652016"/>
                  </a:lnTo>
                  <a:lnTo>
                    <a:pt x="1524" y="1680972"/>
                  </a:lnTo>
                  <a:lnTo>
                    <a:pt x="12192" y="1680972"/>
                  </a:lnTo>
                  <a:lnTo>
                    <a:pt x="12192" y="1652016"/>
                  </a:lnTo>
                  <a:close/>
                </a:path>
                <a:path w="12700" h="2133600">
                  <a:moveTo>
                    <a:pt x="12192" y="1613916"/>
                  </a:moveTo>
                  <a:lnTo>
                    <a:pt x="1524" y="1613916"/>
                  </a:lnTo>
                  <a:lnTo>
                    <a:pt x="1524" y="1642872"/>
                  </a:lnTo>
                  <a:lnTo>
                    <a:pt x="12192" y="1642872"/>
                  </a:lnTo>
                  <a:lnTo>
                    <a:pt x="12192" y="1613916"/>
                  </a:lnTo>
                  <a:close/>
                </a:path>
                <a:path w="12700" h="2133600">
                  <a:moveTo>
                    <a:pt x="12192" y="1575816"/>
                  </a:moveTo>
                  <a:lnTo>
                    <a:pt x="1524" y="1575816"/>
                  </a:lnTo>
                  <a:lnTo>
                    <a:pt x="1524" y="1604772"/>
                  </a:lnTo>
                  <a:lnTo>
                    <a:pt x="12192" y="1604772"/>
                  </a:lnTo>
                  <a:lnTo>
                    <a:pt x="12192" y="1575816"/>
                  </a:lnTo>
                  <a:close/>
                </a:path>
                <a:path w="12700" h="2133600">
                  <a:moveTo>
                    <a:pt x="12192" y="1537716"/>
                  </a:moveTo>
                  <a:lnTo>
                    <a:pt x="1524" y="1537716"/>
                  </a:lnTo>
                  <a:lnTo>
                    <a:pt x="1524" y="1566672"/>
                  </a:lnTo>
                  <a:lnTo>
                    <a:pt x="12192" y="1566672"/>
                  </a:lnTo>
                  <a:lnTo>
                    <a:pt x="12192" y="1537716"/>
                  </a:lnTo>
                  <a:close/>
                </a:path>
                <a:path w="12700" h="2133600">
                  <a:moveTo>
                    <a:pt x="12192" y="1499616"/>
                  </a:moveTo>
                  <a:lnTo>
                    <a:pt x="1524" y="1499616"/>
                  </a:lnTo>
                  <a:lnTo>
                    <a:pt x="1524" y="1528572"/>
                  </a:lnTo>
                  <a:lnTo>
                    <a:pt x="12192" y="1528572"/>
                  </a:lnTo>
                  <a:lnTo>
                    <a:pt x="12192" y="1499616"/>
                  </a:lnTo>
                  <a:close/>
                </a:path>
                <a:path w="12700" h="2133600">
                  <a:moveTo>
                    <a:pt x="12192" y="1490472"/>
                  </a:moveTo>
                  <a:lnTo>
                    <a:pt x="10668" y="1461516"/>
                  </a:lnTo>
                  <a:lnTo>
                    <a:pt x="1524" y="1461516"/>
                  </a:lnTo>
                  <a:lnTo>
                    <a:pt x="1524" y="1490472"/>
                  </a:lnTo>
                  <a:lnTo>
                    <a:pt x="12192" y="1490472"/>
                  </a:lnTo>
                  <a:close/>
                </a:path>
              </a:pathLst>
            </a:custGeom>
            <a:solidFill>
              <a:srgbClr val="2543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677999" y="775239"/>
            <a:ext cx="208216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42669" algn="l"/>
                <a:tab pos="1873250" algn="l"/>
              </a:tabLst>
            </a:pPr>
            <a:r>
              <a:rPr sz="14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Итоговая</a:t>
            </a:r>
            <a:r>
              <a:rPr sz="14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	</a:t>
            </a:r>
            <a:r>
              <a:rPr sz="14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оценка</a:t>
            </a:r>
            <a:r>
              <a:rPr sz="14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	</a:t>
            </a:r>
            <a:r>
              <a:rPr sz="14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по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53209" y="775239"/>
            <a:ext cx="93154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предметам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26880" y="988496"/>
            <a:ext cx="3659504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«Казахский</a:t>
            </a:r>
            <a:r>
              <a:rPr sz="1400" spc="235" dirty="0">
                <a:solidFill>
                  <a:srgbClr val="002060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язык»,</a:t>
            </a:r>
            <a:r>
              <a:rPr sz="1400" spc="240" dirty="0">
                <a:solidFill>
                  <a:srgbClr val="002060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«Казахский</a:t>
            </a:r>
            <a:r>
              <a:rPr sz="1400" spc="240" dirty="0">
                <a:solidFill>
                  <a:srgbClr val="002060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язык</a:t>
            </a:r>
            <a:r>
              <a:rPr sz="1400" spc="245" dirty="0">
                <a:solidFill>
                  <a:srgbClr val="002060"/>
                </a:solidFill>
                <a:latin typeface="Microsoft Sans Serif"/>
                <a:cs typeface="Microsoft Sans Serif"/>
              </a:rPr>
              <a:t>  </a:t>
            </a:r>
            <a:r>
              <a:rPr sz="1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и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литература»</a:t>
            </a:r>
            <a:r>
              <a:rPr sz="1400" spc="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выставляется</a:t>
            </a:r>
            <a:r>
              <a:rPr sz="1400" b="1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на</a:t>
            </a:r>
            <a:r>
              <a:rPr sz="1400" b="1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основании результатов</a:t>
            </a:r>
            <a:r>
              <a:rPr sz="1400" b="1" spc="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экзамена</a:t>
            </a:r>
            <a:r>
              <a:rPr sz="1400" b="1" spc="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(по</a:t>
            </a:r>
            <a:r>
              <a:rPr sz="1400" b="1" spc="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пятибалльной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226880" y="1628622"/>
            <a:ext cx="365823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  <a:tabLst>
                <a:tab pos="927735" algn="l"/>
                <a:tab pos="1363345" algn="l"/>
                <a:tab pos="2410460" algn="l"/>
                <a:tab pos="3357245" algn="l"/>
              </a:tabLst>
            </a:pP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шкале)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1400" b="1" spc="-50" dirty="0">
                <a:solidFill>
                  <a:srgbClr val="FF0000"/>
                </a:solidFill>
                <a:latin typeface="Arial"/>
                <a:cs typeface="Arial"/>
              </a:rPr>
              <a:t>и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годовой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оценки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1400" b="1" spc="-25" dirty="0">
                <a:solidFill>
                  <a:srgbClr val="FF0000"/>
                </a:solidFill>
                <a:latin typeface="Arial"/>
                <a:cs typeface="Arial"/>
              </a:rPr>
              <a:t>(по</a:t>
            </a:r>
            <a:endParaRPr sz="1400">
              <a:latin typeface="Arial"/>
              <a:cs typeface="Arial"/>
            </a:endParaRPr>
          </a:p>
          <a:p>
            <a:pPr marR="5715" algn="r">
              <a:lnSpc>
                <a:spcPct val="100000"/>
              </a:lnSpc>
              <a:tabLst>
                <a:tab pos="793750" algn="l"/>
                <a:tab pos="1094105" algn="l"/>
              </a:tabLst>
            </a:pP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шкале)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1400" b="1" spc="-50" dirty="0">
                <a:solidFill>
                  <a:srgbClr val="FF0000"/>
                </a:solidFill>
                <a:latin typeface="Arial"/>
                <a:cs typeface="Arial"/>
              </a:rPr>
              <a:t>в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процентном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226880" y="1842056"/>
            <a:ext cx="130365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пятибалльной соотношении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622853" y="2055313"/>
            <a:ext cx="22618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9100" algn="l"/>
                <a:tab pos="833755" algn="l"/>
                <a:tab pos="1287780" algn="l"/>
              </a:tabLst>
            </a:pPr>
            <a:r>
              <a:rPr sz="1400" b="1" spc="-25" dirty="0">
                <a:solidFill>
                  <a:srgbClr val="FF0000"/>
                </a:solidFill>
                <a:latin typeface="Arial"/>
                <a:cs typeface="Arial"/>
              </a:rPr>
              <a:t>30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1400" b="1" spc="-25" dirty="0">
                <a:solidFill>
                  <a:srgbClr val="FF0000"/>
                </a:solidFill>
                <a:latin typeface="Arial"/>
                <a:cs typeface="Arial"/>
              </a:rPr>
              <a:t>на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1400" b="1" spc="-25" dirty="0">
                <a:solidFill>
                  <a:srgbClr val="FF0000"/>
                </a:solidFill>
                <a:latin typeface="Arial"/>
                <a:cs typeface="Arial"/>
              </a:rPr>
              <a:t>70.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Округление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30186" y="807157"/>
            <a:ext cx="4667250" cy="31476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50850" algn="just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35.Экзамен</a:t>
            </a:r>
            <a:r>
              <a:rPr sz="1400" spc="4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по</a:t>
            </a:r>
            <a:r>
              <a:rPr sz="1400" spc="40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казахскому</a:t>
            </a:r>
            <a:r>
              <a:rPr sz="1400" spc="4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языку</a:t>
            </a:r>
            <a:r>
              <a:rPr sz="1400" spc="40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проводится</a:t>
            </a:r>
            <a:r>
              <a:rPr sz="1400" spc="4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50" dirty="0">
                <a:solidFill>
                  <a:srgbClr val="FF0000"/>
                </a:solidFill>
                <a:latin typeface="Microsoft Sans Serif"/>
                <a:cs typeface="Microsoft Sans Serif"/>
              </a:rPr>
              <a:t>с </a:t>
            </a:r>
            <a:r>
              <a:rPr sz="1400" dirty="0">
                <a:solidFill>
                  <a:srgbClr val="FF0000"/>
                </a:solidFill>
                <a:latin typeface="Microsoft Sans Serif"/>
                <a:cs typeface="Microsoft Sans Serif"/>
              </a:rPr>
              <a:t>целью</a:t>
            </a:r>
            <a:r>
              <a:rPr sz="1400" spc="330" dirty="0">
                <a:solidFill>
                  <a:srgbClr val="FF0000"/>
                </a:solidFill>
                <a:latin typeface="Microsoft Sans Serif"/>
                <a:cs typeface="Microsoft Sans Serif"/>
              </a:rPr>
              <a:t>    </a:t>
            </a:r>
            <a:r>
              <a:rPr sz="1400" dirty="0">
                <a:solidFill>
                  <a:srgbClr val="FF0000"/>
                </a:solidFill>
                <a:latin typeface="Microsoft Sans Serif"/>
                <a:cs typeface="Microsoft Sans Serif"/>
              </a:rPr>
              <a:t>оценивания</a:t>
            </a:r>
            <a:r>
              <a:rPr sz="1400" spc="340" dirty="0">
                <a:solidFill>
                  <a:srgbClr val="FF0000"/>
                </a:solidFill>
                <a:latin typeface="Microsoft Sans Serif"/>
                <a:cs typeface="Microsoft Sans Serif"/>
              </a:rPr>
              <a:t>    </a:t>
            </a:r>
            <a:r>
              <a:rPr sz="1400" dirty="0">
                <a:solidFill>
                  <a:srgbClr val="FF0000"/>
                </a:solidFill>
                <a:latin typeface="Microsoft Sans Serif"/>
                <a:cs typeface="Microsoft Sans Serif"/>
              </a:rPr>
              <a:t>освоения</a:t>
            </a:r>
            <a:r>
              <a:rPr sz="1400" spc="340" dirty="0">
                <a:solidFill>
                  <a:srgbClr val="FF0000"/>
                </a:solidFill>
                <a:latin typeface="Microsoft Sans Serif"/>
                <a:cs typeface="Microsoft Sans Serif"/>
              </a:rPr>
              <a:t>    </a:t>
            </a:r>
            <a:r>
              <a:rPr sz="14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обучающимися </a:t>
            </a:r>
            <a:r>
              <a:rPr sz="1400" dirty="0">
                <a:solidFill>
                  <a:srgbClr val="FF0000"/>
                </a:solidFill>
                <a:latin typeface="Microsoft Sans Serif"/>
                <a:cs typeface="Microsoft Sans Serif"/>
              </a:rPr>
              <a:t>содержания</a:t>
            </a:r>
            <a:r>
              <a:rPr sz="1400" spc="-2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0000"/>
                </a:solidFill>
                <a:latin typeface="Microsoft Sans Serif"/>
                <a:cs typeface="Microsoft Sans Serif"/>
              </a:rPr>
              <a:t>программ</a:t>
            </a:r>
            <a:r>
              <a:rPr sz="1400" spc="-1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0000"/>
                </a:solidFill>
                <a:latin typeface="Microsoft Sans Serif"/>
                <a:cs typeface="Microsoft Sans Serif"/>
              </a:rPr>
              <a:t>по</a:t>
            </a:r>
            <a:r>
              <a:rPr sz="1400" spc="-1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предмету</a:t>
            </a:r>
            <a:r>
              <a:rPr sz="1400" spc="-3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FF0000"/>
                </a:solidFill>
                <a:latin typeface="Microsoft Sans Serif"/>
                <a:cs typeface="Microsoft Sans Serif"/>
              </a:rPr>
              <a:t>«Казахский</a:t>
            </a:r>
            <a:r>
              <a:rPr sz="1400" spc="-1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0000"/>
                </a:solidFill>
                <a:latin typeface="Microsoft Sans Serif"/>
                <a:cs typeface="Microsoft Sans Serif"/>
              </a:rPr>
              <a:t>язык»</a:t>
            </a:r>
            <a:r>
              <a:rPr sz="1400" spc="-2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400" spc="-50" dirty="0">
                <a:solidFill>
                  <a:srgbClr val="FF0000"/>
                </a:solidFill>
                <a:latin typeface="Microsoft Sans Serif"/>
                <a:cs typeface="Microsoft Sans Serif"/>
              </a:rPr>
              <a:t>в </a:t>
            </a:r>
            <a:r>
              <a:rPr sz="1400" dirty="0">
                <a:solidFill>
                  <a:srgbClr val="FF0000"/>
                </a:solidFill>
                <a:latin typeface="Microsoft Sans Serif"/>
                <a:cs typeface="Microsoft Sans Serif"/>
              </a:rPr>
              <a:t>школах</a:t>
            </a:r>
            <a:r>
              <a:rPr sz="1400" spc="254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0000"/>
                </a:solidFill>
                <a:latin typeface="Microsoft Sans Serif"/>
                <a:cs typeface="Microsoft Sans Serif"/>
              </a:rPr>
              <a:t>с</a:t>
            </a:r>
            <a:r>
              <a:rPr sz="1400" spc="28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казахским</a:t>
            </a:r>
            <a:r>
              <a:rPr sz="1400" spc="26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0000"/>
                </a:solidFill>
                <a:latin typeface="Microsoft Sans Serif"/>
                <a:cs typeface="Microsoft Sans Serif"/>
              </a:rPr>
              <a:t>языком</a:t>
            </a:r>
            <a:r>
              <a:rPr sz="1400" spc="27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0000"/>
                </a:solidFill>
                <a:latin typeface="Microsoft Sans Serif"/>
                <a:cs typeface="Microsoft Sans Serif"/>
              </a:rPr>
              <a:t>обучения</a:t>
            </a:r>
            <a:r>
              <a:rPr sz="1400" spc="27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0000"/>
                </a:solidFill>
                <a:latin typeface="Microsoft Sans Serif"/>
                <a:cs typeface="Microsoft Sans Serif"/>
              </a:rPr>
              <a:t>и</a:t>
            </a:r>
            <a:r>
              <a:rPr sz="1400" spc="27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0000"/>
                </a:solidFill>
                <a:latin typeface="Microsoft Sans Serif"/>
                <a:cs typeface="Microsoft Sans Serif"/>
              </a:rPr>
              <a:t>по</a:t>
            </a:r>
            <a:r>
              <a:rPr sz="1400" spc="27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предмету</a:t>
            </a:r>
            <a:endParaRPr sz="1400">
              <a:latin typeface="Microsoft Sans Serif"/>
              <a:cs typeface="Microsoft Sans Serif"/>
            </a:endParaRPr>
          </a:p>
          <a:p>
            <a:pPr marL="12700" marR="5080" algn="just">
              <a:lnSpc>
                <a:spcPct val="100000"/>
              </a:lnSpc>
            </a:pPr>
            <a:r>
              <a:rPr sz="1400" spc="-30" dirty="0">
                <a:solidFill>
                  <a:srgbClr val="FF0000"/>
                </a:solidFill>
                <a:latin typeface="Microsoft Sans Serif"/>
                <a:cs typeface="Microsoft Sans Serif"/>
              </a:rPr>
              <a:t>«Казахский</a:t>
            </a:r>
            <a:r>
              <a:rPr sz="1400" spc="-2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язык</a:t>
            </a:r>
            <a:r>
              <a:rPr sz="1400" spc="-1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0000"/>
                </a:solidFill>
                <a:latin typeface="Microsoft Sans Serif"/>
                <a:cs typeface="Microsoft Sans Serif"/>
              </a:rPr>
              <a:t>и</a:t>
            </a:r>
            <a:r>
              <a:rPr sz="1400" spc="-1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0000"/>
                </a:solidFill>
                <a:latin typeface="Microsoft Sans Serif"/>
                <a:cs typeface="Microsoft Sans Serif"/>
              </a:rPr>
              <a:t>литература»</a:t>
            </a:r>
            <a:r>
              <a:rPr sz="1400" spc="-2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0000"/>
                </a:solidFill>
                <a:latin typeface="Microsoft Sans Serif"/>
                <a:cs typeface="Microsoft Sans Serif"/>
              </a:rPr>
              <a:t>в</a:t>
            </a:r>
            <a:r>
              <a:rPr sz="1400" spc="-2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0000"/>
                </a:solidFill>
                <a:latin typeface="Microsoft Sans Serif"/>
                <a:cs typeface="Microsoft Sans Serif"/>
              </a:rPr>
              <a:t>школах</a:t>
            </a:r>
            <a:r>
              <a:rPr sz="1400" spc="-3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0000"/>
                </a:solidFill>
                <a:latin typeface="Microsoft Sans Serif"/>
                <a:cs typeface="Microsoft Sans Serif"/>
              </a:rPr>
              <a:t>с</a:t>
            </a:r>
            <a:r>
              <a:rPr sz="1400" spc="-20" dirty="0">
                <a:solidFill>
                  <a:srgbClr val="FF0000"/>
                </a:solidFill>
                <a:latin typeface="Microsoft Sans Serif"/>
                <a:cs typeface="Microsoft Sans Serif"/>
              </a:rPr>
              <a:t> неказахским </a:t>
            </a:r>
            <a:r>
              <a:rPr sz="14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языком</a:t>
            </a:r>
            <a:r>
              <a:rPr sz="1400" spc="-1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0000"/>
                </a:solidFill>
                <a:latin typeface="Microsoft Sans Serif"/>
                <a:cs typeface="Microsoft Sans Serif"/>
              </a:rPr>
              <a:t>обучения</a:t>
            </a:r>
            <a:r>
              <a:rPr sz="1400" spc="-3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0000"/>
                </a:solidFill>
                <a:latin typeface="Microsoft Sans Serif"/>
                <a:cs typeface="Microsoft Sans Serif"/>
              </a:rPr>
              <a:t>при</a:t>
            </a:r>
            <a:r>
              <a:rPr sz="1400" spc="-15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0000"/>
                </a:solidFill>
                <a:latin typeface="Microsoft Sans Serif"/>
                <a:cs typeface="Microsoft Sans Serif"/>
              </a:rPr>
              <a:t>завершении</a:t>
            </a:r>
            <a:r>
              <a:rPr sz="1400" spc="-3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FF0000"/>
                </a:solidFill>
                <a:latin typeface="Microsoft Sans Serif"/>
                <a:cs typeface="Microsoft Sans Serif"/>
              </a:rPr>
              <a:t>академического года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на</a:t>
            </a:r>
            <a:r>
              <a:rPr sz="1400" spc="459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уровне</a:t>
            </a:r>
            <a:r>
              <a:rPr sz="1400" spc="459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основного</a:t>
            </a:r>
            <a:r>
              <a:rPr sz="1400" spc="44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среднего</a:t>
            </a:r>
            <a:r>
              <a:rPr sz="1400" spc="45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(5-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8</a:t>
            </a:r>
            <a:r>
              <a:rPr sz="1400" spc="47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классы),</a:t>
            </a:r>
            <a:r>
              <a:rPr sz="1400" spc="46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общего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среднего</a:t>
            </a:r>
            <a:r>
              <a:rPr sz="1400" spc="160" dirty="0">
                <a:solidFill>
                  <a:srgbClr val="002060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(10</a:t>
            </a:r>
            <a:r>
              <a:rPr sz="1400" spc="160" dirty="0">
                <a:solidFill>
                  <a:srgbClr val="002060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класс)</a:t>
            </a:r>
            <a:r>
              <a:rPr sz="1400" spc="165" dirty="0">
                <a:solidFill>
                  <a:srgbClr val="002060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образования</a:t>
            </a:r>
            <a:r>
              <a:rPr sz="1400" spc="165" dirty="0">
                <a:solidFill>
                  <a:srgbClr val="002060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в</a:t>
            </a:r>
            <a:r>
              <a:rPr sz="1400" spc="160" dirty="0">
                <a:solidFill>
                  <a:srgbClr val="002060"/>
                </a:solidFill>
                <a:latin typeface="Microsoft Sans Serif"/>
                <a:cs typeface="Microsoft Sans Serif"/>
              </a:rPr>
              <a:t> 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письменной</a:t>
            </a:r>
            <a:r>
              <a:rPr sz="1400" spc="155" dirty="0">
                <a:solidFill>
                  <a:srgbClr val="002060"/>
                </a:solidFill>
                <a:latin typeface="Microsoft Sans Serif"/>
                <a:cs typeface="Microsoft Sans Serif"/>
              </a:rPr>
              <a:t>  </a:t>
            </a:r>
            <a:r>
              <a:rPr sz="1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и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устной</a:t>
            </a:r>
            <a:r>
              <a:rPr sz="1400" spc="39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форме</a:t>
            </a:r>
            <a:r>
              <a:rPr sz="1400" spc="39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в</a:t>
            </a:r>
            <a:r>
              <a:rPr sz="1400" spc="38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соответствии</a:t>
            </a:r>
            <a:r>
              <a:rPr sz="1400" spc="39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с</a:t>
            </a:r>
            <a:r>
              <a:rPr sz="1400" spc="40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ГОСО</a:t>
            </a:r>
            <a:r>
              <a:rPr sz="1400" spc="39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(аудирование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(слушание),</a:t>
            </a:r>
            <a:r>
              <a:rPr sz="1400" spc="-6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говорение,</a:t>
            </a:r>
            <a:r>
              <a:rPr sz="1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чтение,</a:t>
            </a:r>
            <a:r>
              <a:rPr sz="1400" spc="-6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письмо).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150"/>
              </a:spcBef>
            </a:pPr>
            <a:endParaRPr sz="1400">
              <a:latin typeface="Microsoft Sans Serif"/>
              <a:cs typeface="Microsoft Sans Serif"/>
            </a:endParaRPr>
          </a:p>
          <a:p>
            <a:pPr marL="12700" marR="400050" indent="450850" algn="just">
              <a:lnSpc>
                <a:spcPct val="100000"/>
              </a:lnSpc>
              <a:tabLst>
                <a:tab pos="1957070" algn="l"/>
                <a:tab pos="3221990" algn="l"/>
              </a:tabLst>
            </a:pPr>
            <a:r>
              <a:rPr sz="1400" dirty="0">
                <a:solidFill>
                  <a:srgbClr val="FF0000"/>
                </a:solidFill>
                <a:latin typeface="Microsoft Sans Serif"/>
                <a:cs typeface="Microsoft Sans Serif"/>
              </a:rPr>
              <a:t>Время</a:t>
            </a:r>
            <a:r>
              <a:rPr sz="1400" spc="48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0000"/>
                </a:solidFill>
                <a:latin typeface="Microsoft Sans Serif"/>
                <a:cs typeface="Microsoft Sans Serif"/>
              </a:rPr>
              <a:t>проведения</a:t>
            </a:r>
            <a:r>
              <a:rPr sz="1400" spc="48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0000"/>
                </a:solidFill>
                <a:latin typeface="Microsoft Sans Serif"/>
                <a:cs typeface="Microsoft Sans Serif"/>
              </a:rPr>
              <a:t>экзамена</a:t>
            </a:r>
            <a:r>
              <a:rPr sz="1400" spc="470" dirty="0">
                <a:solidFill>
                  <a:srgbClr val="FF000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0000"/>
                </a:solidFill>
                <a:latin typeface="Microsoft Sans Serif"/>
                <a:cs typeface="Microsoft Sans Serif"/>
              </a:rPr>
              <a:t>определяется </a:t>
            </a:r>
            <a:r>
              <a:rPr sz="14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педагогическим</a:t>
            </a:r>
            <a:r>
              <a:rPr sz="14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	</a:t>
            </a:r>
            <a:r>
              <a:rPr sz="14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советом</a:t>
            </a:r>
            <a:r>
              <a:rPr sz="14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	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организации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образования,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задания</a:t>
            </a:r>
            <a:r>
              <a:rPr sz="1400" b="1" u="heavy" spc="-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составляются</a:t>
            </a:r>
            <a:r>
              <a:rPr sz="1400" b="1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педагогами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012388" y="4982955"/>
            <a:ext cx="7493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50" dirty="0">
                <a:latin typeface="Microsoft Sans Serif"/>
                <a:cs typeface="Microsoft Sans Serif"/>
              </a:rPr>
              <a:t>3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30186" y="3928438"/>
            <a:ext cx="27190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3065" algn="l"/>
                <a:tab pos="1821180" algn="l"/>
              </a:tabLst>
            </a:pPr>
            <a:r>
              <a:rPr sz="1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с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соблюдением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принципов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30186" y="3928438"/>
            <a:ext cx="427291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985135">
              <a:lnSpc>
                <a:spcPct val="100000"/>
              </a:lnSpc>
              <a:spcBef>
                <a:spcPts val="100"/>
              </a:spcBef>
              <a:tabLst>
                <a:tab pos="1104900" algn="l"/>
                <a:tab pos="1467485" algn="l"/>
                <a:tab pos="2870200" algn="l"/>
              </a:tabLst>
            </a:pPr>
            <a:r>
              <a:rPr sz="14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академической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честности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и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утверждается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администрацией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30186" y="4355129"/>
            <a:ext cx="22225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организации</a:t>
            </a:r>
            <a:r>
              <a:rPr sz="1400" spc="-3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образования.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226880" y="2268747"/>
            <a:ext cx="365760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итоговой</a:t>
            </a:r>
            <a:r>
              <a:rPr sz="1400" spc="-3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оценки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проводится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к</a:t>
            </a:r>
            <a:r>
              <a:rPr sz="14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ближайшему целому.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226880" y="2908873"/>
            <a:ext cx="22377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итогам</a:t>
            </a:r>
            <a:r>
              <a:rPr sz="1400" spc="45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учебного</a:t>
            </a:r>
            <a:r>
              <a:rPr sz="1400" spc="45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года</a:t>
            </a:r>
            <a:r>
              <a:rPr sz="1400" spc="45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не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226880" y="3122129"/>
            <a:ext cx="22796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36675" algn="l"/>
              </a:tabLst>
            </a:pP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исключением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предметов,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560040" y="2908873"/>
            <a:ext cx="102552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4780" marR="5080" indent="-132715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проводится, 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указанных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728282" y="2695438"/>
            <a:ext cx="315785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  <a:tabLst>
                <a:tab pos="1664970" algn="l"/>
                <a:tab pos="2936240" algn="l"/>
              </a:tabLst>
            </a:pP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Промежуточная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аттестация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по</a:t>
            </a:r>
            <a:endParaRPr sz="1400">
              <a:latin typeface="Microsoft Sans Serif"/>
              <a:cs typeface="Microsoft Sans Serif"/>
            </a:endParaRPr>
          </a:p>
          <a:p>
            <a:pPr marL="3046730" marR="5080" indent="-82550" algn="r">
              <a:lnSpc>
                <a:spcPct val="100000"/>
              </a:lnSpc>
              <a:spcBef>
                <a:spcPts val="5"/>
              </a:spcBef>
            </a:pPr>
            <a:r>
              <a:rPr sz="1400" spc="-55" dirty="0">
                <a:solidFill>
                  <a:srgbClr val="002060"/>
                </a:solidFill>
                <a:latin typeface="Microsoft Sans Serif"/>
                <a:cs typeface="Microsoft Sans Serif"/>
              </a:rPr>
              <a:t>за </a:t>
            </a:r>
            <a:r>
              <a:rPr sz="1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в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226880" y="3335564"/>
            <a:ext cx="22625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настоящем</a:t>
            </a:r>
            <a:r>
              <a:rPr sz="1400" spc="-6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пункте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Правил.</a:t>
            </a:r>
            <a:endParaRPr sz="1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2315" y="419099"/>
            <a:ext cx="8676640" cy="12700"/>
          </a:xfrm>
          <a:custGeom>
            <a:avLst/>
            <a:gdLst/>
            <a:ahLst/>
            <a:cxnLst/>
            <a:rect l="l" t="t" r="r" b="b"/>
            <a:pathLst>
              <a:path w="8676640" h="12700">
                <a:moveTo>
                  <a:pt x="8676132" y="0"/>
                </a:moveTo>
                <a:lnTo>
                  <a:pt x="0" y="0"/>
                </a:lnTo>
                <a:lnTo>
                  <a:pt x="0" y="12191"/>
                </a:lnTo>
                <a:lnTo>
                  <a:pt x="8676132" y="12191"/>
                </a:lnTo>
                <a:lnTo>
                  <a:pt x="8676132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01748" y="110781"/>
            <a:ext cx="62522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/>
              <a:t>ОСВОБОЖДЕНИЕ</a:t>
            </a:r>
            <a:r>
              <a:rPr sz="1800" spc="-25" dirty="0"/>
              <a:t> </a:t>
            </a:r>
            <a:r>
              <a:rPr sz="1800" dirty="0"/>
              <a:t>ОТ</a:t>
            </a:r>
            <a:r>
              <a:rPr sz="1800" spc="-10" dirty="0"/>
              <a:t> ПРОМЕЖУТОЧНОЙ АТТЕСТАЦИИ</a:t>
            </a:r>
            <a:endParaRPr sz="1800"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5058410" cy="2574290"/>
            <a:chOff x="0" y="0"/>
            <a:chExt cx="5058410" cy="257429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601468" cy="100583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052059" y="754379"/>
              <a:ext cx="0" cy="486409"/>
            </a:xfrm>
            <a:custGeom>
              <a:avLst/>
              <a:gdLst/>
              <a:ahLst/>
              <a:cxnLst/>
              <a:rect l="l" t="t" r="r" b="b"/>
              <a:pathLst>
                <a:path h="486409">
                  <a:moveTo>
                    <a:pt x="0" y="0"/>
                  </a:moveTo>
                  <a:lnTo>
                    <a:pt x="0" y="486155"/>
                  </a:lnTo>
                </a:path>
              </a:pathLst>
            </a:custGeom>
            <a:ln w="9144">
              <a:solidFill>
                <a:srgbClr val="254375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047488" y="1249679"/>
              <a:ext cx="10795" cy="981710"/>
            </a:xfrm>
            <a:custGeom>
              <a:avLst/>
              <a:gdLst/>
              <a:ahLst/>
              <a:cxnLst/>
              <a:rect l="l" t="t" r="r" b="b"/>
              <a:pathLst>
                <a:path w="10795" h="981710">
                  <a:moveTo>
                    <a:pt x="9144" y="304800"/>
                  </a:moveTo>
                  <a:lnTo>
                    <a:pt x="0" y="304800"/>
                  </a:lnTo>
                  <a:lnTo>
                    <a:pt x="0" y="333756"/>
                  </a:lnTo>
                  <a:lnTo>
                    <a:pt x="9144" y="333756"/>
                  </a:lnTo>
                  <a:lnTo>
                    <a:pt x="9144" y="304800"/>
                  </a:lnTo>
                  <a:close/>
                </a:path>
                <a:path w="10795" h="981710">
                  <a:moveTo>
                    <a:pt x="9144" y="266700"/>
                  </a:moveTo>
                  <a:lnTo>
                    <a:pt x="0" y="266700"/>
                  </a:lnTo>
                  <a:lnTo>
                    <a:pt x="0" y="295656"/>
                  </a:lnTo>
                  <a:lnTo>
                    <a:pt x="9144" y="295656"/>
                  </a:lnTo>
                  <a:lnTo>
                    <a:pt x="9144" y="266700"/>
                  </a:lnTo>
                  <a:close/>
                </a:path>
                <a:path w="10795" h="981710">
                  <a:moveTo>
                    <a:pt x="9144" y="228600"/>
                  </a:moveTo>
                  <a:lnTo>
                    <a:pt x="0" y="228600"/>
                  </a:lnTo>
                  <a:lnTo>
                    <a:pt x="0" y="257556"/>
                  </a:lnTo>
                  <a:lnTo>
                    <a:pt x="9144" y="257556"/>
                  </a:lnTo>
                  <a:lnTo>
                    <a:pt x="9144" y="228600"/>
                  </a:lnTo>
                  <a:close/>
                </a:path>
                <a:path w="10795" h="981710">
                  <a:moveTo>
                    <a:pt x="9144" y="190500"/>
                  </a:moveTo>
                  <a:lnTo>
                    <a:pt x="0" y="190500"/>
                  </a:lnTo>
                  <a:lnTo>
                    <a:pt x="0" y="219456"/>
                  </a:lnTo>
                  <a:lnTo>
                    <a:pt x="9144" y="219456"/>
                  </a:lnTo>
                  <a:lnTo>
                    <a:pt x="9144" y="190500"/>
                  </a:lnTo>
                  <a:close/>
                </a:path>
                <a:path w="10795" h="981710">
                  <a:moveTo>
                    <a:pt x="9144" y="152400"/>
                  </a:moveTo>
                  <a:lnTo>
                    <a:pt x="0" y="152400"/>
                  </a:lnTo>
                  <a:lnTo>
                    <a:pt x="0" y="181356"/>
                  </a:lnTo>
                  <a:lnTo>
                    <a:pt x="9144" y="181356"/>
                  </a:lnTo>
                  <a:lnTo>
                    <a:pt x="9144" y="152400"/>
                  </a:lnTo>
                  <a:close/>
                </a:path>
                <a:path w="10795" h="981710">
                  <a:moveTo>
                    <a:pt x="9144" y="114300"/>
                  </a:moveTo>
                  <a:lnTo>
                    <a:pt x="0" y="114300"/>
                  </a:lnTo>
                  <a:lnTo>
                    <a:pt x="0" y="143256"/>
                  </a:lnTo>
                  <a:lnTo>
                    <a:pt x="9144" y="143256"/>
                  </a:lnTo>
                  <a:lnTo>
                    <a:pt x="9144" y="114300"/>
                  </a:lnTo>
                  <a:close/>
                </a:path>
                <a:path w="10795" h="981710">
                  <a:moveTo>
                    <a:pt x="9144" y="76200"/>
                  </a:moveTo>
                  <a:lnTo>
                    <a:pt x="0" y="76200"/>
                  </a:lnTo>
                  <a:lnTo>
                    <a:pt x="0" y="105156"/>
                  </a:lnTo>
                  <a:lnTo>
                    <a:pt x="9144" y="105156"/>
                  </a:lnTo>
                  <a:lnTo>
                    <a:pt x="9144" y="76200"/>
                  </a:lnTo>
                  <a:close/>
                </a:path>
                <a:path w="10795" h="981710">
                  <a:moveTo>
                    <a:pt x="9144" y="38100"/>
                  </a:moveTo>
                  <a:lnTo>
                    <a:pt x="0" y="38100"/>
                  </a:lnTo>
                  <a:lnTo>
                    <a:pt x="0" y="67056"/>
                  </a:lnTo>
                  <a:lnTo>
                    <a:pt x="9144" y="67056"/>
                  </a:lnTo>
                  <a:lnTo>
                    <a:pt x="9144" y="38100"/>
                  </a:lnTo>
                  <a:close/>
                </a:path>
                <a:path w="10795" h="981710">
                  <a:moveTo>
                    <a:pt x="9144" y="0"/>
                  </a:moveTo>
                  <a:lnTo>
                    <a:pt x="0" y="0"/>
                  </a:lnTo>
                  <a:lnTo>
                    <a:pt x="0" y="28956"/>
                  </a:lnTo>
                  <a:lnTo>
                    <a:pt x="9144" y="28956"/>
                  </a:lnTo>
                  <a:lnTo>
                    <a:pt x="9144" y="0"/>
                  </a:lnTo>
                  <a:close/>
                </a:path>
                <a:path w="10795" h="981710">
                  <a:moveTo>
                    <a:pt x="10668" y="952500"/>
                  </a:moveTo>
                  <a:lnTo>
                    <a:pt x="1524" y="952500"/>
                  </a:lnTo>
                  <a:lnTo>
                    <a:pt x="1524" y="981456"/>
                  </a:lnTo>
                  <a:lnTo>
                    <a:pt x="10668" y="981456"/>
                  </a:lnTo>
                  <a:lnTo>
                    <a:pt x="10668" y="952500"/>
                  </a:lnTo>
                  <a:close/>
                </a:path>
                <a:path w="10795" h="981710">
                  <a:moveTo>
                    <a:pt x="10668" y="914400"/>
                  </a:moveTo>
                  <a:lnTo>
                    <a:pt x="1524" y="914400"/>
                  </a:lnTo>
                  <a:lnTo>
                    <a:pt x="1524" y="943356"/>
                  </a:lnTo>
                  <a:lnTo>
                    <a:pt x="10668" y="943356"/>
                  </a:lnTo>
                  <a:lnTo>
                    <a:pt x="10668" y="914400"/>
                  </a:lnTo>
                  <a:close/>
                </a:path>
                <a:path w="10795" h="981710">
                  <a:moveTo>
                    <a:pt x="10668" y="876300"/>
                  </a:moveTo>
                  <a:lnTo>
                    <a:pt x="1524" y="876300"/>
                  </a:lnTo>
                  <a:lnTo>
                    <a:pt x="1524" y="905256"/>
                  </a:lnTo>
                  <a:lnTo>
                    <a:pt x="10668" y="905256"/>
                  </a:lnTo>
                  <a:lnTo>
                    <a:pt x="10668" y="876300"/>
                  </a:lnTo>
                  <a:close/>
                </a:path>
                <a:path w="10795" h="981710">
                  <a:moveTo>
                    <a:pt x="10668" y="838200"/>
                  </a:moveTo>
                  <a:lnTo>
                    <a:pt x="1524" y="838200"/>
                  </a:lnTo>
                  <a:lnTo>
                    <a:pt x="1524" y="867156"/>
                  </a:lnTo>
                  <a:lnTo>
                    <a:pt x="10668" y="867156"/>
                  </a:lnTo>
                  <a:lnTo>
                    <a:pt x="10668" y="838200"/>
                  </a:lnTo>
                  <a:close/>
                </a:path>
                <a:path w="10795" h="981710">
                  <a:moveTo>
                    <a:pt x="10668" y="800100"/>
                  </a:moveTo>
                  <a:lnTo>
                    <a:pt x="1524" y="800100"/>
                  </a:lnTo>
                  <a:lnTo>
                    <a:pt x="1524" y="829056"/>
                  </a:lnTo>
                  <a:lnTo>
                    <a:pt x="10668" y="829056"/>
                  </a:lnTo>
                  <a:lnTo>
                    <a:pt x="10668" y="800100"/>
                  </a:lnTo>
                  <a:close/>
                </a:path>
                <a:path w="10795" h="981710">
                  <a:moveTo>
                    <a:pt x="10668" y="762000"/>
                  </a:moveTo>
                  <a:lnTo>
                    <a:pt x="1524" y="762000"/>
                  </a:lnTo>
                  <a:lnTo>
                    <a:pt x="1524" y="790956"/>
                  </a:lnTo>
                  <a:lnTo>
                    <a:pt x="10668" y="790956"/>
                  </a:lnTo>
                  <a:lnTo>
                    <a:pt x="10668" y="762000"/>
                  </a:lnTo>
                  <a:close/>
                </a:path>
                <a:path w="10795" h="981710">
                  <a:moveTo>
                    <a:pt x="10668" y="723900"/>
                  </a:moveTo>
                  <a:lnTo>
                    <a:pt x="1524" y="723900"/>
                  </a:lnTo>
                  <a:lnTo>
                    <a:pt x="1524" y="752856"/>
                  </a:lnTo>
                  <a:lnTo>
                    <a:pt x="10668" y="752856"/>
                  </a:lnTo>
                  <a:lnTo>
                    <a:pt x="10668" y="723900"/>
                  </a:lnTo>
                  <a:close/>
                </a:path>
                <a:path w="10795" h="981710">
                  <a:moveTo>
                    <a:pt x="10668" y="685800"/>
                  </a:moveTo>
                  <a:lnTo>
                    <a:pt x="1524" y="685800"/>
                  </a:lnTo>
                  <a:lnTo>
                    <a:pt x="1524" y="714756"/>
                  </a:lnTo>
                  <a:lnTo>
                    <a:pt x="10668" y="714756"/>
                  </a:lnTo>
                  <a:lnTo>
                    <a:pt x="10668" y="685800"/>
                  </a:lnTo>
                  <a:close/>
                </a:path>
                <a:path w="10795" h="981710">
                  <a:moveTo>
                    <a:pt x="10668" y="647700"/>
                  </a:moveTo>
                  <a:lnTo>
                    <a:pt x="0" y="647700"/>
                  </a:lnTo>
                  <a:lnTo>
                    <a:pt x="1524" y="676656"/>
                  </a:lnTo>
                  <a:lnTo>
                    <a:pt x="10668" y="676656"/>
                  </a:lnTo>
                  <a:lnTo>
                    <a:pt x="10668" y="647700"/>
                  </a:lnTo>
                  <a:close/>
                </a:path>
                <a:path w="10795" h="981710">
                  <a:moveTo>
                    <a:pt x="10668" y="609600"/>
                  </a:moveTo>
                  <a:lnTo>
                    <a:pt x="0" y="609600"/>
                  </a:lnTo>
                  <a:lnTo>
                    <a:pt x="0" y="638556"/>
                  </a:lnTo>
                  <a:lnTo>
                    <a:pt x="10668" y="638556"/>
                  </a:lnTo>
                  <a:lnTo>
                    <a:pt x="10668" y="609600"/>
                  </a:lnTo>
                  <a:close/>
                </a:path>
                <a:path w="10795" h="981710">
                  <a:moveTo>
                    <a:pt x="10668" y="571500"/>
                  </a:moveTo>
                  <a:lnTo>
                    <a:pt x="0" y="571500"/>
                  </a:lnTo>
                  <a:lnTo>
                    <a:pt x="0" y="600456"/>
                  </a:lnTo>
                  <a:lnTo>
                    <a:pt x="10668" y="600456"/>
                  </a:lnTo>
                  <a:lnTo>
                    <a:pt x="10668" y="571500"/>
                  </a:lnTo>
                  <a:close/>
                </a:path>
                <a:path w="10795" h="981710">
                  <a:moveTo>
                    <a:pt x="10668" y="533400"/>
                  </a:moveTo>
                  <a:lnTo>
                    <a:pt x="0" y="533400"/>
                  </a:lnTo>
                  <a:lnTo>
                    <a:pt x="0" y="562356"/>
                  </a:lnTo>
                  <a:lnTo>
                    <a:pt x="10668" y="562356"/>
                  </a:lnTo>
                  <a:lnTo>
                    <a:pt x="10668" y="533400"/>
                  </a:lnTo>
                  <a:close/>
                </a:path>
                <a:path w="10795" h="981710">
                  <a:moveTo>
                    <a:pt x="10668" y="495300"/>
                  </a:moveTo>
                  <a:lnTo>
                    <a:pt x="0" y="495300"/>
                  </a:lnTo>
                  <a:lnTo>
                    <a:pt x="0" y="524256"/>
                  </a:lnTo>
                  <a:lnTo>
                    <a:pt x="10668" y="524256"/>
                  </a:lnTo>
                  <a:lnTo>
                    <a:pt x="10668" y="495300"/>
                  </a:lnTo>
                  <a:close/>
                </a:path>
                <a:path w="10795" h="981710">
                  <a:moveTo>
                    <a:pt x="10668" y="457200"/>
                  </a:moveTo>
                  <a:lnTo>
                    <a:pt x="0" y="457200"/>
                  </a:lnTo>
                  <a:lnTo>
                    <a:pt x="0" y="486156"/>
                  </a:lnTo>
                  <a:lnTo>
                    <a:pt x="10668" y="486156"/>
                  </a:lnTo>
                  <a:lnTo>
                    <a:pt x="10668" y="457200"/>
                  </a:lnTo>
                  <a:close/>
                </a:path>
                <a:path w="10795" h="981710">
                  <a:moveTo>
                    <a:pt x="10668" y="419100"/>
                  </a:moveTo>
                  <a:lnTo>
                    <a:pt x="0" y="419100"/>
                  </a:lnTo>
                  <a:lnTo>
                    <a:pt x="0" y="448056"/>
                  </a:lnTo>
                  <a:lnTo>
                    <a:pt x="10668" y="448056"/>
                  </a:lnTo>
                  <a:lnTo>
                    <a:pt x="10668" y="419100"/>
                  </a:lnTo>
                  <a:close/>
                </a:path>
                <a:path w="10795" h="981710">
                  <a:moveTo>
                    <a:pt x="10668" y="381000"/>
                  </a:moveTo>
                  <a:lnTo>
                    <a:pt x="0" y="381000"/>
                  </a:lnTo>
                  <a:lnTo>
                    <a:pt x="0" y="409956"/>
                  </a:lnTo>
                  <a:lnTo>
                    <a:pt x="10668" y="409956"/>
                  </a:lnTo>
                  <a:lnTo>
                    <a:pt x="10668" y="381000"/>
                  </a:lnTo>
                  <a:close/>
                </a:path>
                <a:path w="10795" h="981710">
                  <a:moveTo>
                    <a:pt x="10668" y="371856"/>
                  </a:moveTo>
                  <a:lnTo>
                    <a:pt x="9144" y="342900"/>
                  </a:lnTo>
                  <a:lnTo>
                    <a:pt x="0" y="342900"/>
                  </a:lnTo>
                  <a:lnTo>
                    <a:pt x="0" y="371856"/>
                  </a:lnTo>
                  <a:lnTo>
                    <a:pt x="10668" y="371856"/>
                  </a:lnTo>
                  <a:close/>
                </a:path>
              </a:pathLst>
            </a:custGeom>
            <a:solidFill>
              <a:srgbClr val="2543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053584" y="2240279"/>
              <a:ext cx="0" cy="329565"/>
            </a:xfrm>
            <a:custGeom>
              <a:avLst/>
              <a:gdLst/>
              <a:ahLst/>
              <a:cxnLst/>
              <a:rect l="l" t="t" r="r" b="b"/>
              <a:pathLst>
                <a:path h="329564">
                  <a:moveTo>
                    <a:pt x="0" y="0"/>
                  </a:moveTo>
                  <a:lnTo>
                    <a:pt x="0" y="329183"/>
                  </a:lnTo>
                </a:path>
              </a:pathLst>
            </a:custGeom>
            <a:ln w="9143">
              <a:solidFill>
                <a:srgbClr val="254375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30186" y="924483"/>
            <a:ext cx="466661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24255" algn="l"/>
                <a:tab pos="1473835" algn="l"/>
                <a:tab pos="3005455" algn="l"/>
                <a:tab pos="4462145" algn="l"/>
              </a:tabLst>
            </a:pPr>
            <a:r>
              <a:rPr sz="1400" b="1" spc="-10" dirty="0">
                <a:solidFill>
                  <a:srgbClr val="002060"/>
                </a:solidFill>
                <a:latin typeface="Arial"/>
                <a:cs typeface="Arial"/>
              </a:rPr>
              <a:t>Приказы</a:t>
            </a:r>
            <a:r>
              <a:rPr sz="1400" b="1" dirty="0">
                <a:solidFill>
                  <a:srgbClr val="002060"/>
                </a:solidFill>
                <a:latin typeface="Arial"/>
                <a:cs typeface="Arial"/>
              </a:rPr>
              <a:t>	</a:t>
            </a:r>
            <a:r>
              <a:rPr sz="1400" b="1" spc="-25" dirty="0">
                <a:solidFill>
                  <a:srgbClr val="002060"/>
                </a:solidFill>
                <a:latin typeface="Arial"/>
                <a:cs typeface="Arial"/>
              </a:rPr>
              <a:t>об</a:t>
            </a:r>
            <a:r>
              <a:rPr sz="1400" b="1" dirty="0">
                <a:solidFill>
                  <a:srgbClr val="002060"/>
                </a:solidFill>
                <a:latin typeface="Arial"/>
                <a:cs typeface="Arial"/>
              </a:rPr>
              <a:t>	</a:t>
            </a:r>
            <a:r>
              <a:rPr sz="1400" b="1" spc="-10" dirty="0">
                <a:solidFill>
                  <a:srgbClr val="002060"/>
                </a:solidFill>
                <a:latin typeface="Arial"/>
                <a:cs typeface="Arial"/>
              </a:rPr>
              <a:t>освобождении</a:t>
            </a:r>
            <a:r>
              <a:rPr sz="1400" b="1" dirty="0">
                <a:solidFill>
                  <a:srgbClr val="002060"/>
                </a:solidFill>
                <a:latin typeface="Arial"/>
                <a:cs typeface="Arial"/>
              </a:rPr>
              <a:t>	</a:t>
            </a:r>
            <a:r>
              <a:rPr sz="1400" b="1" spc="-10" dirty="0">
                <a:solidFill>
                  <a:srgbClr val="002060"/>
                </a:solidFill>
                <a:latin typeface="Arial"/>
                <a:cs typeface="Arial"/>
              </a:rPr>
              <a:t>обучающихся</a:t>
            </a:r>
            <a:r>
              <a:rPr sz="1400" b="1" dirty="0">
                <a:solidFill>
                  <a:srgbClr val="002060"/>
                </a:solidFill>
                <a:latin typeface="Arial"/>
                <a:cs typeface="Arial"/>
              </a:rPr>
              <a:t>	</a:t>
            </a:r>
            <a:r>
              <a:rPr sz="1400" b="1" spc="-25" dirty="0">
                <a:solidFill>
                  <a:srgbClr val="002060"/>
                </a:solidFill>
                <a:latin typeface="Arial"/>
                <a:cs typeface="Arial"/>
              </a:rPr>
              <a:t>от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0186" y="1137918"/>
            <a:ext cx="465899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solidFill>
                  <a:srgbClr val="002060"/>
                </a:solidFill>
                <a:latin typeface="Arial"/>
                <a:cs typeface="Arial"/>
              </a:rPr>
              <a:t>промежуточной</a:t>
            </a:r>
            <a:r>
              <a:rPr sz="1400" b="1" spc="-3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2060"/>
                </a:solidFill>
                <a:latin typeface="Arial"/>
                <a:cs typeface="Arial"/>
              </a:rPr>
              <a:t>аттестации</a:t>
            </a:r>
            <a:r>
              <a:rPr sz="1400" b="1" spc="-3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2060"/>
                </a:solidFill>
                <a:latin typeface="Arial"/>
                <a:cs typeface="Arial"/>
              </a:rPr>
              <a:t>издаются</a:t>
            </a:r>
            <a:r>
              <a:rPr sz="1400" b="1" spc="-5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2060"/>
                </a:solidFill>
                <a:latin typeface="Arial"/>
                <a:cs typeface="Arial"/>
              </a:rPr>
              <a:t>на</a:t>
            </a:r>
            <a:r>
              <a:rPr sz="1400" b="1" spc="-7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2060"/>
                </a:solidFill>
                <a:latin typeface="Arial"/>
                <a:cs typeface="Arial"/>
              </a:rPr>
              <a:t>основании:</a:t>
            </a:r>
            <a:endParaRPr sz="1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0469" y="1351352"/>
            <a:ext cx="461645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86740" algn="l"/>
                <a:tab pos="2059305" algn="l"/>
              </a:tabLst>
            </a:pPr>
            <a:r>
              <a:rPr sz="14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1)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b="1" u="heavy" spc="-1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Arial"/>
                <a:cs typeface="Arial"/>
              </a:rPr>
              <a:t>заключения</a:t>
            </a:r>
            <a:r>
              <a:rPr sz="1400" b="1" u="heavy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Arial"/>
                <a:cs typeface="Arial"/>
              </a:rPr>
              <a:t>	</a:t>
            </a:r>
            <a:r>
              <a:rPr sz="1400" b="1" u="heavy" spc="-2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Arial"/>
                <a:cs typeface="Arial"/>
              </a:rPr>
              <a:t>врачебно-</a:t>
            </a:r>
            <a:r>
              <a:rPr sz="1400" b="1" u="heavy" spc="-1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Arial"/>
                <a:cs typeface="Arial"/>
              </a:rPr>
              <a:t>консультационной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0186" y="1564609"/>
            <a:ext cx="46653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93775" algn="l"/>
                <a:tab pos="1864360" algn="l"/>
                <a:tab pos="2559050" algn="l"/>
                <a:tab pos="2882265" algn="l"/>
                <a:tab pos="3477895" algn="l"/>
              </a:tabLst>
            </a:pPr>
            <a:r>
              <a:rPr sz="1400" b="1" u="heavy" spc="-1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Arial"/>
                <a:cs typeface="Arial"/>
              </a:rPr>
              <a:t>комиссии</a:t>
            </a:r>
            <a:r>
              <a:rPr sz="1400" b="1" u="heavy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Arial"/>
                <a:cs typeface="Arial"/>
              </a:rPr>
              <a:t>	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согласно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форме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spc="45" dirty="0">
                <a:solidFill>
                  <a:srgbClr val="002060"/>
                </a:solidFill>
                <a:latin typeface="Microsoft Sans Serif"/>
                <a:cs typeface="Microsoft Sans Serif"/>
              </a:rPr>
              <a:t>№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026/у,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утвержденной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30186" y="1778044"/>
            <a:ext cx="466661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54735" algn="l"/>
                <a:tab pos="2536190" algn="l"/>
                <a:tab pos="3840479" algn="l"/>
              </a:tabLst>
            </a:pP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приказом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исполняющего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обязанности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Министра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30186" y="1991300"/>
            <a:ext cx="466661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здравоохранения</a:t>
            </a:r>
            <a:r>
              <a:rPr sz="1400" spc="5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Республики</a:t>
            </a:r>
            <a:r>
              <a:rPr sz="1400" spc="6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Казахстан</a:t>
            </a:r>
            <a:r>
              <a:rPr sz="1400" spc="7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от</a:t>
            </a:r>
            <a:r>
              <a:rPr sz="1400" spc="5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30</a:t>
            </a:r>
            <a:r>
              <a:rPr sz="1400" spc="6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октября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2020</a:t>
            </a:r>
            <a:r>
              <a:rPr sz="1400" spc="5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года</a:t>
            </a:r>
            <a:r>
              <a:rPr sz="1400" spc="4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95" dirty="0">
                <a:solidFill>
                  <a:srgbClr val="002060"/>
                </a:solidFill>
                <a:latin typeface="Microsoft Sans Serif"/>
                <a:cs typeface="Microsoft Sans Serif"/>
              </a:rPr>
              <a:t>№</a:t>
            </a:r>
            <a:r>
              <a:rPr sz="1400" spc="4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ҚР</a:t>
            </a:r>
            <a:r>
              <a:rPr sz="1400" spc="6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55" dirty="0">
                <a:solidFill>
                  <a:srgbClr val="002060"/>
                </a:solidFill>
                <a:latin typeface="Microsoft Sans Serif"/>
                <a:cs typeface="Microsoft Sans Serif"/>
              </a:rPr>
              <a:t>ДСМ-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175/2020</a:t>
            </a:r>
            <a:r>
              <a:rPr sz="1400" spc="5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"Об</a:t>
            </a:r>
            <a:r>
              <a:rPr sz="1400" spc="4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утверждении</a:t>
            </a:r>
            <a:r>
              <a:rPr sz="1400" spc="5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форм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учетной</a:t>
            </a:r>
            <a:r>
              <a:rPr sz="1400" spc="24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документации</a:t>
            </a:r>
            <a:r>
              <a:rPr sz="1400" spc="254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в</a:t>
            </a:r>
            <a:r>
              <a:rPr sz="1400" spc="26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области</a:t>
            </a:r>
            <a:r>
              <a:rPr sz="1400" spc="24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здравоохранения,</a:t>
            </a:r>
            <a:r>
              <a:rPr sz="1400" spc="25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а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298382" y="796458"/>
            <a:ext cx="3515360" cy="1520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179705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Обучающиеся</a:t>
            </a:r>
            <a:r>
              <a:rPr sz="14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5(6)</a:t>
            </a:r>
            <a:r>
              <a:rPr sz="14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- 8(9),</a:t>
            </a:r>
            <a:r>
              <a:rPr sz="14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10(11)</a:t>
            </a:r>
            <a:r>
              <a:rPr sz="14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классов освобождаются</a:t>
            </a:r>
            <a:r>
              <a:rPr sz="1400" spc="-7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от</a:t>
            </a:r>
            <a:r>
              <a:rPr sz="1400" spc="-4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промежуточной аттестации</a:t>
            </a:r>
            <a:r>
              <a:rPr sz="1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приказами</a:t>
            </a:r>
            <a:r>
              <a:rPr sz="14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руководителей организаций</a:t>
            </a:r>
            <a:r>
              <a:rPr sz="1400" spc="-3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образования</a:t>
            </a:r>
            <a:r>
              <a:rPr sz="1400" spc="-3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в</a:t>
            </a:r>
            <a:r>
              <a:rPr sz="1400" spc="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следующих случаях:</a:t>
            </a:r>
            <a:endParaRPr sz="1400">
              <a:latin typeface="Microsoft Sans Serif"/>
              <a:cs typeface="Microsoft Sans Serif"/>
            </a:endParaRPr>
          </a:p>
          <a:p>
            <a:pPr marL="511809" indent="-205104">
              <a:lnSpc>
                <a:spcPct val="100000"/>
              </a:lnSpc>
              <a:buAutoNum type="arabicParenR"/>
              <a:tabLst>
                <a:tab pos="511809" algn="l"/>
              </a:tabLst>
            </a:pP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по</a:t>
            </a:r>
            <a:r>
              <a:rPr sz="1400" spc="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состоянию</a:t>
            </a:r>
            <a:r>
              <a:rPr sz="1400" spc="-3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здоровья;</a:t>
            </a:r>
            <a:endParaRPr sz="1400">
              <a:latin typeface="Microsoft Sans Serif"/>
              <a:cs typeface="Microsoft Sans Serif"/>
            </a:endParaRPr>
          </a:p>
          <a:p>
            <a:pPr marL="812165" indent="-248285">
              <a:lnSpc>
                <a:spcPct val="100000"/>
              </a:lnSpc>
              <a:buAutoNum type="arabicParenR"/>
              <a:tabLst>
                <a:tab pos="812165" algn="l"/>
              </a:tabLst>
            </a:pP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лица</a:t>
            </a:r>
            <a:r>
              <a:rPr sz="1400" spc="3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с</a:t>
            </a:r>
            <a:r>
              <a:rPr sz="1400" spc="32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инвалидностью</a:t>
            </a:r>
            <a:r>
              <a:rPr sz="1400" spc="33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первой,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0" y="2569463"/>
            <a:ext cx="9144000" cy="2571115"/>
          </a:xfrm>
          <a:custGeom>
            <a:avLst/>
            <a:gdLst/>
            <a:ahLst/>
            <a:cxnLst/>
            <a:rect l="l" t="t" r="r" b="b"/>
            <a:pathLst>
              <a:path w="9144000" h="2571115">
                <a:moveTo>
                  <a:pt x="9144000" y="0"/>
                </a:moveTo>
                <a:lnTo>
                  <a:pt x="0" y="0"/>
                </a:lnTo>
                <a:lnTo>
                  <a:pt x="0" y="2570988"/>
                </a:lnTo>
                <a:lnTo>
                  <a:pt x="9144000" y="2570988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9012388" y="4982955"/>
            <a:ext cx="74930" cy="132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50" dirty="0">
                <a:latin typeface="Microsoft Sans Serif"/>
                <a:cs typeface="Microsoft Sans Serif"/>
              </a:rPr>
              <a:t>3</a:t>
            </a:r>
            <a:endParaRPr sz="70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049012" y="2569463"/>
            <a:ext cx="12700" cy="2133600"/>
          </a:xfrm>
          <a:custGeom>
            <a:avLst/>
            <a:gdLst/>
            <a:ahLst/>
            <a:cxnLst/>
            <a:rect l="l" t="t" r="r" b="b"/>
            <a:pathLst>
              <a:path w="12700" h="2133600">
                <a:moveTo>
                  <a:pt x="9144" y="242316"/>
                </a:moveTo>
                <a:lnTo>
                  <a:pt x="0" y="242316"/>
                </a:lnTo>
                <a:lnTo>
                  <a:pt x="0" y="271272"/>
                </a:lnTo>
                <a:lnTo>
                  <a:pt x="9144" y="271272"/>
                </a:lnTo>
                <a:lnTo>
                  <a:pt x="9144" y="242316"/>
                </a:lnTo>
                <a:close/>
              </a:path>
              <a:path w="12700" h="2133600">
                <a:moveTo>
                  <a:pt x="9144" y="204216"/>
                </a:moveTo>
                <a:lnTo>
                  <a:pt x="0" y="204216"/>
                </a:lnTo>
                <a:lnTo>
                  <a:pt x="0" y="233172"/>
                </a:lnTo>
                <a:lnTo>
                  <a:pt x="9144" y="233172"/>
                </a:lnTo>
                <a:lnTo>
                  <a:pt x="9144" y="204216"/>
                </a:lnTo>
                <a:close/>
              </a:path>
              <a:path w="12700" h="2133600">
                <a:moveTo>
                  <a:pt x="9144" y="166116"/>
                </a:moveTo>
                <a:lnTo>
                  <a:pt x="0" y="166116"/>
                </a:lnTo>
                <a:lnTo>
                  <a:pt x="0" y="195072"/>
                </a:lnTo>
                <a:lnTo>
                  <a:pt x="9144" y="195072"/>
                </a:lnTo>
                <a:lnTo>
                  <a:pt x="9144" y="166116"/>
                </a:lnTo>
                <a:close/>
              </a:path>
              <a:path w="12700" h="2133600">
                <a:moveTo>
                  <a:pt x="9144" y="128016"/>
                </a:moveTo>
                <a:lnTo>
                  <a:pt x="0" y="128016"/>
                </a:lnTo>
                <a:lnTo>
                  <a:pt x="0" y="156972"/>
                </a:lnTo>
                <a:lnTo>
                  <a:pt x="9144" y="156972"/>
                </a:lnTo>
                <a:lnTo>
                  <a:pt x="9144" y="128016"/>
                </a:lnTo>
                <a:close/>
              </a:path>
              <a:path w="12700" h="2133600">
                <a:moveTo>
                  <a:pt x="9144" y="89916"/>
                </a:moveTo>
                <a:lnTo>
                  <a:pt x="0" y="89916"/>
                </a:lnTo>
                <a:lnTo>
                  <a:pt x="0" y="118872"/>
                </a:lnTo>
                <a:lnTo>
                  <a:pt x="9144" y="118872"/>
                </a:lnTo>
                <a:lnTo>
                  <a:pt x="9144" y="89916"/>
                </a:lnTo>
                <a:close/>
              </a:path>
              <a:path w="12700" h="2133600">
                <a:moveTo>
                  <a:pt x="9144" y="51816"/>
                </a:moveTo>
                <a:lnTo>
                  <a:pt x="0" y="51816"/>
                </a:lnTo>
                <a:lnTo>
                  <a:pt x="0" y="80772"/>
                </a:lnTo>
                <a:lnTo>
                  <a:pt x="9144" y="80772"/>
                </a:lnTo>
                <a:lnTo>
                  <a:pt x="9144" y="51816"/>
                </a:lnTo>
                <a:close/>
              </a:path>
              <a:path w="12700" h="2133600">
                <a:moveTo>
                  <a:pt x="9144" y="13716"/>
                </a:moveTo>
                <a:lnTo>
                  <a:pt x="0" y="13716"/>
                </a:lnTo>
                <a:lnTo>
                  <a:pt x="0" y="42672"/>
                </a:lnTo>
                <a:lnTo>
                  <a:pt x="9144" y="42672"/>
                </a:lnTo>
                <a:lnTo>
                  <a:pt x="9144" y="13716"/>
                </a:lnTo>
                <a:close/>
              </a:path>
              <a:path w="12700" h="2133600">
                <a:moveTo>
                  <a:pt x="9144" y="0"/>
                </a:moveTo>
                <a:lnTo>
                  <a:pt x="0" y="0"/>
                </a:lnTo>
                <a:lnTo>
                  <a:pt x="0" y="4572"/>
                </a:lnTo>
                <a:lnTo>
                  <a:pt x="9144" y="4572"/>
                </a:lnTo>
                <a:lnTo>
                  <a:pt x="9144" y="0"/>
                </a:lnTo>
                <a:close/>
              </a:path>
              <a:path w="12700" h="2133600">
                <a:moveTo>
                  <a:pt x="10668" y="1423416"/>
                </a:moveTo>
                <a:lnTo>
                  <a:pt x="1524" y="1423416"/>
                </a:lnTo>
                <a:lnTo>
                  <a:pt x="1524" y="1452372"/>
                </a:lnTo>
                <a:lnTo>
                  <a:pt x="10668" y="1452372"/>
                </a:lnTo>
                <a:lnTo>
                  <a:pt x="10668" y="1423416"/>
                </a:lnTo>
                <a:close/>
              </a:path>
              <a:path w="12700" h="2133600">
                <a:moveTo>
                  <a:pt x="10668" y="1385316"/>
                </a:moveTo>
                <a:lnTo>
                  <a:pt x="1524" y="1385316"/>
                </a:lnTo>
                <a:lnTo>
                  <a:pt x="1524" y="1414272"/>
                </a:lnTo>
                <a:lnTo>
                  <a:pt x="10668" y="1414272"/>
                </a:lnTo>
                <a:lnTo>
                  <a:pt x="10668" y="1385316"/>
                </a:lnTo>
                <a:close/>
              </a:path>
              <a:path w="12700" h="2133600">
                <a:moveTo>
                  <a:pt x="10668" y="1347216"/>
                </a:moveTo>
                <a:lnTo>
                  <a:pt x="1524" y="1347216"/>
                </a:lnTo>
                <a:lnTo>
                  <a:pt x="1524" y="1376172"/>
                </a:lnTo>
                <a:lnTo>
                  <a:pt x="10668" y="1376172"/>
                </a:lnTo>
                <a:lnTo>
                  <a:pt x="10668" y="1347216"/>
                </a:lnTo>
                <a:close/>
              </a:path>
              <a:path w="12700" h="2133600">
                <a:moveTo>
                  <a:pt x="10668" y="1309116"/>
                </a:moveTo>
                <a:lnTo>
                  <a:pt x="1524" y="1309116"/>
                </a:lnTo>
                <a:lnTo>
                  <a:pt x="1524" y="1338072"/>
                </a:lnTo>
                <a:lnTo>
                  <a:pt x="10668" y="1338072"/>
                </a:lnTo>
                <a:lnTo>
                  <a:pt x="10668" y="1309116"/>
                </a:lnTo>
                <a:close/>
              </a:path>
              <a:path w="12700" h="2133600">
                <a:moveTo>
                  <a:pt x="10668" y="1271016"/>
                </a:moveTo>
                <a:lnTo>
                  <a:pt x="1524" y="1271016"/>
                </a:lnTo>
                <a:lnTo>
                  <a:pt x="1524" y="1299972"/>
                </a:lnTo>
                <a:lnTo>
                  <a:pt x="10668" y="1299972"/>
                </a:lnTo>
                <a:lnTo>
                  <a:pt x="10668" y="1271016"/>
                </a:lnTo>
                <a:close/>
              </a:path>
              <a:path w="12700" h="2133600">
                <a:moveTo>
                  <a:pt x="10668" y="1232916"/>
                </a:moveTo>
                <a:lnTo>
                  <a:pt x="1524" y="1232916"/>
                </a:lnTo>
                <a:lnTo>
                  <a:pt x="1524" y="1261872"/>
                </a:lnTo>
                <a:lnTo>
                  <a:pt x="10668" y="1261872"/>
                </a:lnTo>
                <a:lnTo>
                  <a:pt x="10668" y="1232916"/>
                </a:lnTo>
                <a:close/>
              </a:path>
              <a:path w="12700" h="2133600">
                <a:moveTo>
                  <a:pt x="10668" y="1194816"/>
                </a:moveTo>
                <a:lnTo>
                  <a:pt x="1524" y="1194816"/>
                </a:lnTo>
                <a:lnTo>
                  <a:pt x="1524" y="1223772"/>
                </a:lnTo>
                <a:lnTo>
                  <a:pt x="10668" y="1223772"/>
                </a:lnTo>
                <a:lnTo>
                  <a:pt x="10668" y="1194816"/>
                </a:lnTo>
                <a:close/>
              </a:path>
              <a:path w="12700" h="2133600">
                <a:moveTo>
                  <a:pt x="10668" y="1156716"/>
                </a:moveTo>
                <a:lnTo>
                  <a:pt x="1524" y="1156716"/>
                </a:lnTo>
                <a:lnTo>
                  <a:pt x="1524" y="1185672"/>
                </a:lnTo>
                <a:lnTo>
                  <a:pt x="10668" y="1185672"/>
                </a:lnTo>
                <a:lnTo>
                  <a:pt x="10668" y="1156716"/>
                </a:lnTo>
                <a:close/>
              </a:path>
              <a:path w="12700" h="2133600">
                <a:moveTo>
                  <a:pt x="10668" y="1118616"/>
                </a:moveTo>
                <a:lnTo>
                  <a:pt x="1524" y="1118616"/>
                </a:lnTo>
                <a:lnTo>
                  <a:pt x="1524" y="1147572"/>
                </a:lnTo>
                <a:lnTo>
                  <a:pt x="10668" y="1147572"/>
                </a:lnTo>
                <a:lnTo>
                  <a:pt x="10668" y="1118616"/>
                </a:lnTo>
                <a:close/>
              </a:path>
              <a:path w="12700" h="2133600">
                <a:moveTo>
                  <a:pt x="10668" y="1080516"/>
                </a:moveTo>
                <a:lnTo>
                  <a:pt x="1524" y="1080516"/>
                </a:lnTo>
                <a:lnTo>
                  <a:pt x="1524" y="1109472"/>
                </a:lnTo>
                <a:lnTo>
                  <a:pt x="10668" y="1109472"/>
                </a:lnTo>
                <a:lnTo>
                  <a:pt x="10668" y="1080516"/>
                </a:lnTo>
                <a:close/>
              </a:path>
              <a:path w="12700" h="2133600">
                <a:moveTo>
                  <a:pt x="10668" y="1042416"/>
                </a:moveTo>
                <a:lnTo>
                  <a:pt x="1524" y="1042416"/>
                </a:lnTo>
                <a:lnTo>
                  <a:pt x="1524" y="1071372"/>
                </a:lnTo>
                <a:lnTo>
                  <a:pt x="10668" y="1071372"/>
                </a:lnTo>
                <a:lnTo>
                  <a:pt x="10668" y="1042416"/>
                </a:lnTo>
                <a:close/>
              </a:path>
              <a:path w="12700" h="2133600">
                <a:moveTo>
                  <a:pt x="10668" y="1004316"/>
                </a:moveTo>
                <a:lnTo>
                  <a:pt x="1524" y="1004316"/>
                </a:lnTo>
                <a:lnTo>
                  <a:pt x="1524" y="1033272"/>
                </a:lnTo>
                <a:lnTo>
                  <a:pt x="10668" y="1033272"/>
                </a:lnTo>
                <a:lnTo>
                  <a:pt x="10668" y="1004316"/>
                </a:lnTo>
                <a:close/>
              </a:path>
              <a:path w="12700" h="2133600">
                <a:moveTo>
                  <a:pt x="10668" y="966216"/>
                </a:moveTo>
                <a:lnTo>
                  <a:pt x="1524" y="966216"/>
                </a:lnTo>
                <a:lnTo>
                  <a:pt x="1524" y="995172"/>
                </a:lnTo>
                <a:lnTo>
                  <a:pt x="10668" y="995172"/>
                </a:lnTo>
                <a:lnTo>
                  <a:pt x="10668" y="966216"/>
                </a:lnTo>
                <a:close/>
              </a:path>
              <a:path w="12700" h="2133600">
                <a:moveTo>
                  <a:pt x="10668" y="928116"/>
                </a:moveTo>
                <a:lnTo>
                  <a:pt x="1524" y="928116"/>
                </a:lnTo>
                <a:lnTo>
                  <a:pt x="1524" y="957072"/>
                </a:lnTo>
                <a:lnTo>
                  <a:pt x="10668" y="957072"/>
                </a:lnTo>
                <a:lnTo>
                  <a:pt x="10668" y="928116"/>
                </a:lnTo>
                <a:close/>
              </a:path>
              <a:path w="12700" h="2133600">
                <a:moveTo>
                  <a:pt x="10668" y="890016"/>
                </a:moveTo>
                <a:lnTo>
                  <a:pt x="1524" y="890016"/>
                </a:lnTo>
                <a:lnTo>
                  <a:pt x="1524" y="918972"/>
                </a:lnTo>
                <a:lnTo>
                  <a:pt x="10668" y="918972"/>
                </a:lnTo>
                <a:lnTo>
                  <a:pt x="10668" y="890016"/>
                </a:lnTo>
                <a:close/>
              </a:path>
              <a:path w="12700" h="2133600">
                <a:moveTo>
                  <a:pt x="10668" y="851916"/>
                </a:moveTo>
                <a:lnTo>
                  <a:pt x="1524" y="851916"/>
                </a:lnTo>
                <a:lnTo>
                  <a:pt x="1524" y="880872"/>
                </a:lnTo>
                <a:lnTo>
                  <a:pt x="10668" y="880872"/>
                </a:lnTo>
                <a:lnTo>
                  <a:pt x="10668" y="851916"/>
                </a:lnTo>
                <a:close/>
              </a:path>
              <a:path w="12700" h="2133600">
                <a:moveTo>
                  <a:pt x="10668" y="813816"/>
                </a:moveTo>
                <a:lnTo>
                  <a:pt x="1524" y="813816"/>
                </a:lnTo>
                <a:lnTo>
                  <a:pt x="1524" y="842772"/>
                </a:lnTo>
                <a:lnTo>
                  <a:pt x="10668" y="842772"/>
                </a:lnTo>
                <a:lnTo>
                  <a:pt x="10668" y="813816"/>
                </a:lnTo>
                <a:close/>
              </a:path>
              <a:path w="12700" h="2133600">
                <a:moveTo>
                  <a:pt x="10668" y="775716"/>
                </a:moveTo>
                <a:lnTo>
                  <a:pt x="1524" y="775716"/>
                </a:lnTo>
                <a:lnTo>
                  <a:pt x="1524" y="804672"/>
                </a:lnTo>
                <a:lnTo>
                  <a:pt x="10668" y="804672"/>
                </a:lnTo>
                <a:lnTo>
                  <a:pt x="10668" y="775716"/>
                </a:lnTo>
                <a:close/>
              </a:path>
              <a:path w="12700" h="2133600">
                <a:moveTo>
                  <a:pt x="10668" y="737616"/>
                </a:moveTo>
                <a:lnTo>
                  <a:pt x="1524" y="737616"/>
                </a:lnTo>
                <a:lnTo>
                  <a:pt x="1524" y="766572"/>
                </a:lnTo>
                <a:lnTo>
                  <a:pt x="10668" y="766572"/>
                </a:lnTo>
                <a:lnTo>
                  <a:pt x="10668" y="737616"/>
                </a:lnTo>
                <a:close/>
              </a:path>
              <a:path w="12700" h="2133600">
                <a:moveTo>
                  <a:pt x="10668" y="699516"/>
                </a:moveTo>
                <a:lnTo>
                  <a:pt x="1524" y="699516"/>
                </a:lnTo>
                <a:lnTo>
                  <a:pt x="1524" y="728472"/>
                </a:lnTo>
                <a:lnTo>
                  <a:pt x="10668" y="728472"/>
                </a:lnTo>
                <a:lnTo>
                  <a:pt x="10668" y="699516"/>
                </a:lnTo>
                <a:close/>
              </a:path>
              <a:path w="12700" h="2133600">
                <a:moveTo>
                  <a:pt x="10668" y="661416"/>
                </a:moveTo>
                <a:lnTo>
                  <a:pt x="1524" y="661416"/>
                </a:lnTo>
                <a:lnTo>
                  <a:pt x="1524" y="690372"/>
                </a:lnTo>
                <a:lnTo>
                  <a:pt x="10668" y="690372"/>
                </a:lnTo>
                <a:lnTo>
                  <a:pt x="10668" y="661416"/>
                </a:lnTo>
                <a:close/>
              </a:path>
              <a:path w="12700" h="2133600">
                <a:moveTo>
                  <a:pt x="10668" y="623316"/>
                </a:moveTo>
                <a:lnTo>
                  <a:pt x="1524" y="623316"/>
                </a:lnTo>
                <a:lnTo>
                  <a:pt x="1524" y="652272"/>
                </a:lnTo>
                <a:lnTo>
                  <a:pt x="10668" y="652272"/>
                </a:lnTo>
                <a:lnTo>
                  <a:pt x="10668" y="623316"/>
                </a:lnTo>
                <a:close/>
              </a:path>
              <a:path w="12700" h="2133600">
                <a:moveTo>
                  <a:pt x="10668" y="585216"/>
                </a:moveTo>
                <a:lnTo>
                  <a:pt x="1524" y="585216"/>
                </a:lnTo>
                <a:lnTo>
                  <a:pt x="1524" y="614172"/>
                </a:lnTo>
                <a:lnTo>
                  <a:pt x="10668" y="614172"/>
                </a:lnTo>
                <a:lnTo>
                  <a:pt x="10668" y="585216"/>
                </a:lnTo>
                <a:close/>
              </a:path>
              <a:path w="12700" h="2133600">
                <a:moveTo>
                  <a:pt x="10668" y="547116"/>
                </a:moveTo>
                <a:lnTo>
                  <a:pt x="0" y="547116"/>
                </a:lnTo>
                <a:lnTo>
                  <a:pt x="0" y="576072"/>
                </a:lnTo>
                <a:lnTo>
                  <a:pt x="10668" y="576072"/>
                </a:lnTo>
                <a:lnTo>
                  <a:pt x="10668" y="547116"/>
                </a:lnTo>
                <a:close/>
              </a:path>
              <a:path w="12700" h="2133600">
                <a:moveTo>
                  <a:pt x="10668" y="509016"/>
                </a:moveTo>
                <a:lnTo>
                  <a:pt x="0" y="509016"/>
                </a:lnTo>
                <a:lnTo>
                  <a:pt x="0" y="537972"/>
                </a:lnTo>
                <a:lnTo>
                  <a:pt x="10668" y="537972"/>
                </a:lnTo>
                <a:lnTo>
                  <a:pt x="10668" y="509016"/>
                </a:lnTo>
                <a:close/>
              </a:path>
              <a:path w="12700" h="2133600">
                <a:moveTo>
                  <a:pt x="10668" y="470916"/>
                </a:moveTo>
                <a:lnTo>
                  <a:pt x="0" y="470916"/>
                </a:lnTo>
                <a:lnTo>
                  <a:pt x="0" y="499872"/>
                </a:lnTo>
                <a:lnTo>
                  <a:pt x="10668" y="499872"/>
                </a:lnTo>
                <a:lnTo>
                  <a:pt x="10668" y="470916"/>
                </a:lnTo>
                <a:close/>
              </a:path>
              <a:path w="12700" h="2133600">
                <a:moveTo>
                  <a:pt x="10668" y="432816"/>
                </a:moveTo>
                <a:lnTo>
                  <a:pt x="0" y="432816"/>
                </a:lnTo>
                <a:lnTo>
                  <a:pt x="0" y="461772"/>
                </a:lnTo>
                <a:lnTo>
                  <a:pt x="10668" y="461772"/>
                </a:lnTo>
                <a:lnTo>
                  <a:pt x="10668" y="432816"/>
                </a:lnTo>
                <a:close/>
              </a:path>
              <a:path w="12700" h="2133600">
                <a:moveTo>
                  <a:pt x="10668" y="394716"/>
                </a:moveTo>
                <a:lnTo>
                  <a:pt x="0" y="394716"/>
                </a:lnTo>
                <a:lnTo>
                  <a:pt x="0" y="423672"/>
                </a:lnTo>
                <a:lnTo>
                  <a:pt x="10668" y="423672"/>
                </a:lnTo>
                <a:lnTo>
                  <a:pt x="10668" y="394716"/>
                </a:lnTo>
                <a:close/>
              </a:path>
              <a:path w="12700" h="2133600">
                <a:moveTo>
                  <a:pt x="10668" y="356616"/>
                </a:moveTo>
                <a:lnTo>
                  <a:pt x="0" y="356616"/>
                </a:lnTo>
                <a:lnTo>
                  <a:pt x="0" y="385572"/>
                </a:lnTo>
                <a:lnTo>
                  <a:pt x="10668" y="385572"/>
                </a:lnTo>
                <a:lnTo>
                  <a:pt x="10668" y="356616"/>
                </a:lnTo>
                <a:close/>
              </a:path>
              <a:path w="12700" h="2133600">
                <a:moveTo>
                  <a:pt x="10668" y="318516"/>
                </a:moveTo>
                <a:lnTo>
                  <a:pt x="0" y="318516"/>
                </a:lnTo>
                <a:lnTo>
                  <a:pt x="0" y="347472"/>
                </a:lnTo>
                <a:lnTo>
                  <a:pt x="10668" y="347472"/>
                </a:lnTo>
                <a:lnTo>
                  <a:pt x="10668" y="318516"/>
                </a:lnTo>
                <a:close/>
              </a:path>
              <a:path w="12700" h="2133600">
                <a:moveTo>
                  <a:pt x="10668" y="280416"/>
                </a:moveTo>
                <a:lnTo>
                  <a:pt x="0" y="280416"/>
                </a:lnTo>
                <a:lnTo>
                  <a:pt x="0" y="309372"/>
                </a:lnTo>
                <a:lnTo>
                  <a:pt x="10668" y="309372"/>
                </a:lnTo>
                <a:lnTo>
                  <a:pt x="10668" y="280416"/>
                </a:lnTo>
                <a:close/>
              </a:path>
              <a:path w="12700" h="2133600">
                <a:moveTo>
                  <a:pt x="12192" y="2109216"/>
                </a:moveTo>
                <a:lnTo>
                  <a:pt x="3048" y="2109216"/>
                </a:lnTo>
                <a:lnTo>
                  <a:pt x="3048" y="2133600"/>
                </a:lnTo>
                <a:lnTo>
                  <a:pt x="12192" y="2133600"/>
                </a:lnTo>
                <a:lnTo>
                  <a:pt x="12192" y="2109216"/>
                </a:lnTo>
                <a:close/>
              </a:path>
              <a:path w="12700" h="2133600">
                <a:moveTo>
                  <a:pt x="12192" y="2071116"/>
                </a:moveTo>
                <a:lnTo>
                  <a:pt x="3048" y="2071116"/>
                </a:lnTo>
                <a:lnTo>
                  <a:pt x="3048" y="2100072"/>
                </a:lnTo>
                <a:lnTo>
                  <a:pt x="12192" y="2100072"/>
                </a:lnTo>
                <a:lnTo>
                  <a:pt x="12192" y="2071116"/>
                </a:lnTo>
                <a:close/>
              </a:path>
              <a:path w="12700" h="2133600">
                <a:moveTo>
                  <a:pt x="12192" y="2033016"/>
                </a:moveTo>
                <a:lnTo>
                  <a:pt x="3048" y="2033016"/>
                </a:lnTo>
                <a:lnTo>
                  <a:pt x="3048" y="2061972"/>
                </a:lnTo>
                <a:lnTo>
                  <a:pt x="12192" y="2061972"/>
                </a:lnTo>
                <a:lnTo>
                  <a:pt x="12192" y="2033016"/>
                </a:lnTo>
                <a:close/>
              </a:path>
              <a:path w="12700" h="2133600">
                <a:moveTo>
                  <a:pt x="12192" y="1994916"/>
                </a:moveTo>
                <a:lnTo>
                  <a:pt x="3048" y="1994916"/>
                </a:lnTo>
                <a:lnTo>
                  <a:pt x="3048" y="2023872"/>
                </a:lnTo>
                <a:lnTo>
                  <a:pt x="12192" y="2023872"/>
                </a:lnTo>
                <a:lnTo>
                  <a:pt x="12192" y="1994916"/>
                </a:lnTo>
                <a:close/>
              </a:path>
              <a:path w="12700" h="2133600">
                <a:moveTo>
                  <a:pt x="12192" y="1956816"/>
                </a:moveTo>
                <a:lnTo>
                  <a:pt x="3048" y="1956816"/>
                </a:lnTo>
                <a:lnTo>
                  <a:pt x="3048" y="1985772"/>
                </a:lnTo>
                <a:lnTo>
                  <a:pt x="12192" y="1985772"/>
                </a:lnTo>
                <a:lnTo>
                  <a:pt x="12192" y="1956816"/>
                </a:lnTo>
                <a:close/>
              </a:path>
              <a:path w="12700" h="2133600">
                <a:moveTo>
                  <a:pt x="12192" y="1918716"/>
                </a:moveTo>
                <a:lnTo>
                  <a:pt x="3048" y="1918716"/>
                </a:lnTo>
                <a:lnTo>
                  <a:pt x="3048" y="1947672"/>
                </a:lnTo>
                <a:lnTo>
                  <a:pt x="12192" y="1947672"/>
                </a:lnTo>
                <a:lnTo>
                  <a:pt x="12192" y="1918716"/>
                </a:lnTo>
                <a:close/>
              </a:path>
              <a:path w="12700" h="2133600">
                <a:moveTo>
                  <a:pt x="12192" y="1880616"/>
                </a:moveTo>
                <a:lnTo>
                  <a:pt x="3048" y="1880616"/>
                </a:lnTo>
                <a:lnTo>
                  <a:pt x="3048" y="1909572"/>
                </a:lnTo>
                <a:lnTo>
                  <a:pt x="12192" y="1909572"/>
                </a:lnTo>
                <a:lnTo>
                  <a:pt x="12192" y="1880616"/>
                </a:lnTo>
                <a:close/>
              </a:path>
              <a:path w="12700" h="2133600">
                <a:moveTo>
                  <a:pt x="12192" y="1842516"/>
                </a:moveTo>
                <a:lnTo>
                  <a:pt x="3048" y="1842516"/>
                </a:lnTo>
                <a:lnTo>
                  <a:pt x="3048" y="1871472"/>
                </a:lnTo>
                <a:lnTo>
                  <a:pt x="12192" y="1871472"/>
                </a:lnTo>
                <a:lnTo>
                  <a:pt x="12192" y="1842516"/>
                </a:lnTo>
                <a:close/>
              </a:path>
              <a:path w="12700" h="2133600">
                <a:moveTo>
                  <a:pt x="12192" y="1804416"/>
                </a:moveTo>
                <a:lnTo>
                  <a:pt x="3048" y="1804416"/>
                </a:lnTo>
                <a:lnTo>
                  <a:pt x="3048" y="1833372"/>
                </a:lnTo>
                <a:lnTo>
                  <a:pt x="12192" y="1833372"/>
                </a:lnTo>
                <a:lnTo>
                  <a:pt x="12192" y="1804416"/>
                </a:lnTo>
                <a:close/>
              </a:path>
              <a:path w="12700" h="2133600">
                <a:moveTo>
                  <a:pt x="12192" y="1766316"/>
                </a:moveTo>
                <a:lnTo>
                  <a:pt x="1524" y="1766316"/>
                </a:lnTo>
                <a:lnTo>
                  <a:pt x="3048" y="1795272"/>
                </a:lnTo>
                <a:lnTo>
                  <a:pt x="12192" y="1795272"/>
                </a:lnTo>
                <a:lnTo>
                  <a:pt x="12192" y="1766316"/>
                </a:lnTo>
                <a:close/>
              </a:path>
              <a:path w="12700" h="2133600">
                <a:moveTo>
                  <a:pt x="12192" y="1728216"/>
                </a:moveTo>
                <a:lnTo>
                  <a:pt x="1524" y="1728216"/>
                </a:lnTo>
                <a:lnTo>
                  <a:pt x="1524" y="1757172"/>
                </a:lnTo>
                <a:lnTo>
                  <a:pt x="12192" y="1757172"/>
                </a:lnTo>
                <a:lnTo>
                  <a:pt x="12192" y="1728216"/>
                </a:lnTo>
                <a:close/>
              </a:path>
              <a:path w="12700" h="2133600">
                <a:moveTo>
                  <a:pt x="12192" y="1690116"/>
                </a:moveTo>
                <a:lnTo>
                  <a:pt x="1524" y="1690116"/>
                </a:lnTo>
                <a:lnTo>
                  <a:pt x="1524" y="1719072"/>
                </a:lnTo>
                <a:lnTo>
                  <a:pt x="12192" y="1719072"/>
                </a:lnTo>
                <a:lnTo>
                  <a:pt x="12192" y="1690116"/>
                </a:lnTo>
                <a:close/>
              </a:path>
              <a:path w="12700" h="2133600">
                <a:moveTo>
                  <a:pt x="12192" y="1652016"/>
                </a:moveTo>
                <a:lnTo>
                  <a:pt x="1524" y="1652016"/>
                </a:lnTo>
                <a:lnTo>
                  <a:pt x="1524" y="1680972"/>
                </a:lnTo>
                <a:lnTo>
                  <a:pt x="12192" y="1680972"/>
                </a:lnTo>
                <a:lnTo>
                  <a:pt x="12192" y="1652016"/>
                </a:lnTo>
                <a:close/>
              </a:path>
              <a:path w="12700" h="2133600">
                <a:moveTo>
                  <a:pt x="12192" y="1613916"/>
                </a:moveTo>
                <a:lnTo>
                  <a:pt x="1524" y="1613916"/>
                </a:lnTo>
                <a:lnTo>
                  <a:pt x="1524" y="1642872"/>
                </a:lnTo>
                <a:lnTo>
                  <a:pt x="12192" y="1642872"/>
                </a:lnTo>
                <a:lnTo>
                  <a:pt x="12192" y="1613916"/>
                </a:lnTo>
                <a:close/>
              </a:path>
              <a:path w="12700" h="2133600">
                <a:moveTo>
                  <a:pt x="12192" y="1575816"/>
                </a:moveTo>
                <a:lnTo>
                  <a:pt x="1524" y="1575816"/>
                </a:lnTo>
                <a:lnTo>
                  <a:pt x="1524" y="1604772"/>
                </a:lnTo>
                <a:lnTo>
                  <a:pt x="12192" y="1604772"/>
                </a:lnTo>
                <a:lnTo>
                  <a:pt x="12192" y="1575816"/>
                </a:lnTo>
                <a:close/>
              </a:path>
              <a:path w="12700" h="2133600">
                <a:moveTo>
                  <a:pt x="12192" y="1537716"/>
                </a:moveTo>
                <a:lnTo>
                  <a:pt x="1524" y="1537716"/>
                </a:lnTo>
                <a:lnTo>
                  <a:pt x="1524" y="1566672"/>
                </a:lnTo>
                <a:lnTo>
                  <a:pt x="12192" y="1566672"/>
                </a:lnTo>
                <a:lnTo>
                  <a:pt x="12192" y="1537716"/>
                </a:lnTo>
                <a:close/>
              </a:path>
              <a:path w="12700" h="2133600">
                <a:moveTo>
                  <a:pt x="12192" y="1499616"/>
                </a:moveTo>
                <a:lnTo>
                  <a:pt x="1524" y="1499616"/>
                </a:lnTo>
                <a:lnTo>
                  <a:pt x="1524" y="1528572"/>
                </a:lnTo>
                <a:lnTo>
                  <a:pt x="12192" y="1528572"/>
                </a:lnTo>
                <a:lnTo>
                  <a:pt x="12192" y="1499616"/>
                </a:lnTo>
                <a:close/>
              </a:path>
              <a:path w="12700" h="2133600">
                <a:moveTo>
                  <a:pt x="12192" y="1490472"/>
                </a:moveTo>
                <a:lnTo>
                  <a:pt x="10668" y="1461516"/>
                </a:lnTo>
                <a:lnTo>
                  <a:pt x="1524" y="1461516"/>
                </a:lnTo>
                <a:lnTo>
                  <a:pt x="1524" y="1490472"/>
                </a:lnTo>
                <a:lnTo>
                  <a:pt x="12192" y="1490472"/>
                </a:lnTo>
                <a:close/>
              </a:path>
            </a:pathLst>
          </a:custGeom>
          <a:solidFill>
            <a:srgbClr val="2543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30186" y="2631426"/>
            <a:ext cx="4668520" cy="17329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также</a:t>
            </a:r>
            <a:r>
              <a:rPr sz="1400" spc="4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инструкций</a:t>
            </a:r>
            <a:r>
              <a:rPr sz="1400" spc="5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по</a:t>
            </a:r>
            <a:r>
              <a:rPr sz="1400" spc="5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их</a:t>
            </a:r>
            <a:r>
              <a:rPr sz="1400" spc="3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заполнению"</a:t>
            </a:r>
            <a:r>
              <a:rPr sz="1400" spc="4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(зарегистрирован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в</a:t>
            </a:r>
            <a:r>
              <a:rPr sz="1400" spc="229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Реестре</a:t>
            </a:r>
            <a:r>
              <a:rPr sz="1400" spc="22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государственной</a:t>
            </a:r>
            <a:r>
              <a:rPr sz="1400" spc="2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регистрации</a:t>
            </a:r>
            <a:r>
              <a:rPr sz="1400" spc="229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нормативных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правовых</a:t>
            </a:r>
            <a:r>
              <a:rPr sz="1400" spc="204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актов</a:t>
            </a:r>
            <a:r>
              <a:rPr sz="1400" spc="22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под</a:t>
            </a:r>
            <a:r>
              <a:rPr sz="1400" spc="21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95" dirty="0">
                <a:solidFill>
                  <a:srgbClr val="002060"/>
                </a:solidFill>
                <a:latin typeface="Microsoft Sans Serif"/>
                <a:cs typeface="Microsoft Sans Serif"/>
              </a:rPr>
              <a:t>№</a:t>
            </a:r>
            <a:r>
              <a:rPr sz="1400" spc="2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21579)</a:t>
            </a:r>
            <a:r>
              <a:rPr sz="1400" spc="20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(далее</a:t>
            </a:r>
            <a:r>
              <a:rPr sz="1400" spc="2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365" dirty="0">
                <a:solidFill>
                  <a:srgbClr val="002060"/>
                </a:solidFill>
                <a:latin typeface="Microsoft Sans Serif"/>
                <a:cs typeface="Microsoft Sans Serif"/>
              </a:rPr>
              <a:t>–</a:t>
            </a:r>
            <a:r>
              <a:rPr sz="1400" spc="21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приказ</a:t>
            </a:r>
            <a:r>
              <a:rPr sz="1400" spc="204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95" dirty="0">
                <a:solidFill>
                  <a:srgbClr val="002060"/>
                </a:solidFill>
                <a:latin typeface="Microsoft Sans Serif"/>
                <a:cs typeface="Microsoft Sans Serif"/>
              </a:rPr>
              <a:t>№</a:t>
            </a:r>
            <a:r>
              <a:rPr sz="1400" spc="2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ҚР </a:t>
            </a:r>
            <a:r>
              <a:rPr sz="1400" spc="-55" dirty="0">
                <a:solidFill>
                  <a:srgbClr val="002060"/>
                </a:solidFill>
                <a:latin typeface="Microsoft Sans Serif"/>
                <a:cs typeface="Microsoft Sans Serif"/>
              </a:rPr>
              <a:t>ДСМ-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175/2020),</a:t>
            </a:r>
            <a:r>
              <a:rPr sz="1400" spc="3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для</a:t>
            </a:r>
            <a:r>
              <a:rPr sz="1400" spc="2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категории</a:t>
            </a:r>
            <a:r>
              <a:rPr sz="1400" spc="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обучающихся</a:t>
            </a:r>
            <a:r>
              <a:rPr sz="1400" spc="3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указанных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в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подпункте</a:t>
            </a:r>
            <a:r>
              <a:rPr sz="1400" spc="1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1)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и</a:t>
            </a:r>
            <a:r>
              <a:rPr sz="1400" spc="1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2)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 настоящего</a:t>
            </a:r>
            <a:r>
              <a:rPr sz="1400" spc="-4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пункта</a:t>
            </a:r>
            <a:r>
              <a:rPr sz="1400" spc="-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Правил;</a:t>
            </a:r>
            <a:endParaRPr sz="1400">
              <a:latin typeface="Microsoft Sans Serif"/>
              <a:cs typeface="Microsoft Sans Serif"/>
            </a:endParaRPr>
          </a:p>
          <a:p>
            <a:pPr marL="12700" marR="7620" indent="854710">
              <a:lnSpc>
                <a:spcPct val="100000"/>
              </a:lnSpc>
              <a:spcBef>
                <a:spcPts val="5"/>
              </a:spcBef>
              <a:tabLst>
                <a:tab pos="1363980" algn="l"/>
                <a:tab pos="2860675" algn="l"/>
                <a:tab pos="3138170" algn="l"/>
                <a:tab pos="3941445" algn="l"/>
              </a:tabLst>
            </a:pPr>
            <a:r>
              <a:rPr sz="1400" b="1" u="heavy" spc="29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Arial"/>
                <a:cs typeface="Arial"/>
              </a:rPr>
              <a:t>  </a:t>
            </a:r>
            <a:r>
              <a:rPr sz="1400" b="1" u="heavy" spc="-25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Arial"/>
                <a:cs typeface="Arial"/>
              </a:rPr>
              <a:t>2)</a:t>
            </a:r>
            <a:r>
              <a:rPr sz="1400" b="1" u="heavy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Arial"/>
                <a:cs typeface="Arial"/>
              </a:rPr>
              <a:t>	</a:t>
            </a:r>
            <a:r>
              <a:rPr sz="1400" b="1" u="heavy" spc="-1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Arial"/>
                <a:cs typeface="Arial"/>
              </a:rPr>
              <a:t>свидетельства</a:t>
            </a:r>
            <a:r>
              <a:rPr sz="1400" b="1" u="heavy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Arial"/>
                <a:cs typeface="Arial"/>
              </a:rPr>
              <a:t>	</a:t>
            </a:r>
            <a:r>
              <a:rPr sz="1400" b="1" u="heavy" spc="-5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Arial"/>
                <a:cs typeface="Arial"/>
              </a:rPr>
              <a:t>о</a:t>
            </a:r>
            <a:r>
              <a:rPr sz="1400" b="1" u="heavy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Arial"/>
                <a:cs typeface="Arial"/>
              </a:rPr>
              <a:t>	</a:t>
            </a:r>
            <a:r>
              <a:rPr sz="1400" b="1" u="heavy" spc="-1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Arial"/>
                <a:cs typeface="Arial"/>
              </a:rPr>
              <a:t>смерти</a:t>
            </a:r>
            <a:r>
              <a:rPr sz="1400" b="1" u="heavy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Arial"/>
                <a:cs typeface="Arial"/>
              </a:rPr>
              <a:t>	</a:t>
            </a:r>
            <a:r>
              <a:rPr sz="1400" b="1" u="heavy" spc="-2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Arial"/>
                <a:cs typeface="Arial"/>
              </a:rPr>
              <a:t>близких</a:t>
            </a:r>
            <a:r>
              <a:rPr sz="1400" b="1" spc="-2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b="1" u="heavy" spc="-10" dirty="0">
                <a:solidFill>
                  <a:srgbClr val="002060"/>
                </a:solidFill>
                <a:uFill>
                  <a:solidFill>
                    <a:srgbClr val="002060"/>
                  </a:solidFill>
                </a:uFill>
                <a:latin typeface="Arial"/>
                <a:cs typeface="Arial"/>
              </a:rPr>
              <a:t>родственников.</a:t>
            </a:r>
            <a:endParaRPr sz="1400">
              <a:latin typeface="Arial"/>
              <a:cs typeface="Arial"/>
            </a:endParaRPr>
          </a:p>
          <a:p>
            <a:pPr marL="324485">
              <a:lnSpc>
                <a:spcPct val="100000"/>
              </a:lnSpc>
            </a:pP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Итоговая</a:t>
            </a:r>
            <a:r>
              <a:rPr sz="1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оценка</a:t>
            </a:r>
            <a:r>
              <a:rPr sz="1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для</a:t>
            </a:r>
            <a:r>
              <a:rPr sz="1400" spc="-6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обучающихся,</a:t>
            </a:r>
            <a:r>
              <a:rPr sz="1400" spc="-4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освобожденных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30186" y="4338368"/>
            <a:ext cx="46672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8305" algn="l"/>
                <a:tab pos="1909445" algn="l"/>
                <a:tab pos="3098165" algn="l"/>
                <a:tab pos="4456430" algn="l"/>
              </a:tabLst>
            </a:pPr>
            <a:r>
              <a:rPr sz="14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от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промежуточной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аттестации,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выставляется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на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30186" y="4551624"/>
            <a:ext cx="42570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основании</a:t>
            </a:r>
            <a:r>
              <a:rPr sz="1400" spc="-7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годовой</a:t>
            </a:r>
            <a:r>
              <a:rPr sz="1400" spc="-4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оценки</a:t>
            </a:r>
            <a:r>
              <a:rPr sz="1400" spc="-5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текущего</a:t>
            </a:r>
            <a:r>
              <a:rPr sz="1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учебного</a:t>
            </a:r>
            <a:r>
              <a:rPr sz="1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года.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565130" y="3605344"/>
            <a:ext cx="2981325" cy="1092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Итоговая</a:t>
            </a:r>
            <a:r>
              <a:rPr sz="1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оценка</a:t>
            </a:r>
            <a:r>
              <a:rPr sz="1400" spc="-4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для</a:t>
            </a:r>
            <a:r>
              <a:rPr sz="1400" spc="-3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обучающихся, освобожденных</a:t>
            </a:r>
            <a:r>
              <a:rPr sz="1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от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промежуточной аттестации,</a:t>
            </a:r>
            <a:r>
              <a:rPr sz="14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b="1" spc="-10" dirty="0">
                <a:solidFill>
                  <a:srgbClr val="002060"/>
                </a:solidFill>
                <a:latin typeface="Arial"/>
                <a:cs typeface="Arial"/>
              </a:rPr>
              <a:t>выставляется</a:t>
            </a:r>
            <a:r>
              <a:rPr sz="1400" b="1" spc="1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002060"/>
                </a:solidFill>
                <a:latin typeface="Arial"/>
                <a:cs typeface="Arial"/>
              </a:rPr>
              <a:t>на </a:t>
            </a:r>
            <a:r>
              <a:rPr sz="1400" b="1" dirty="0">
                <a:solidFill>
                  <a:srgbClr val="002060"/>
                </a:solidFill>
                <a:latin typeface="Arial"/>
                <a:cs typeface="Arial"/>
              </a:rPr>
              <a:t>основании</a:t>
            </a:r>
            <a:r>
              <a:rPr sz="1400" b="1" spc="-1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2060"/>
                </a:solidFill>
                <a:latin typeface="Arial"/>
                <a:cs typeface="Arial"/>
              </a:rPr>
              <a:t>годовой</a:t>
            </a:r>
            <a:r>
              <a:rPr sz="1400" b="1" spc="-8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2060"/>
                </a:solidFill>
                <a:latin typeface="Arial"/>
                <a:cs typeface="Arial"/>
              </a:rPr>
              <a:t>оценки </a:t>
            </a:r>
            <a:r>
              <a:rPr sz="1400" b="1" dirty="0">
                <a:solidFill>
                  <a:srgbClr val="002060"/>
                </a:solidFill>
                <a:latin typeface="Arial"/>
                <a:cs typeface="Arial"/>
              </a:rPr>
              <a:t>текущего</a:t>
            </a:r>
            <a:r>
              <a:rPr sz="1400" b="1" spc="-8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2060"/>
                </a:solidFill>
                <a:latin typeface="Arial"/>
                <a:cs typeface="Arial"/>
              </a:rPr>
              <a:t>учебного</a:t>
            </a:r>
            <a:r>
              <a:rPr sz="1400" b="1" spc="-7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2060"/>
                </a:solidFill>
                <a:latin typeface="Arial"/>
                <a:cs typeface="Arial"/>
              </a:rPr>
              <a:t>года.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298382" y="2290144"/>
            <a:ext cx="351472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  <a:tabLst>
                <a:tab pos="833119" algn="l"/>
                <a:tab pos="1721485" algn="l"/>
                <a:tab pos="2082800" algn="l"/>
                <a:tab pos="2649855" algn="l"/>
                <a:tab pos="3399790" algn="l"/>
              </a:tabLst>
            </a:pP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второй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группы,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в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том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числе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с</a:t>
            </a:r>
            <a:endParaRPr sz="1400">
              <a:latin typeface="Microsoft Sans Serif"/>
              <a:cs typeface="Microsoft Sans Serif"/>
            </a:endParaRPr>
          </a:p>
          <a:p>
            <a:pPr marR="5080" algn="r">
              <a:lnSpc>
                <a:spcPct val="100000"/>
              </a:lnSpc>
            </a:pPr>
            <a:r>
              <a:rPr sz="1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с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298382" y="2503401"/>
            <a:ext cx="3185795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541145" algn="l"/>
                <a:tab pos="1871980" algn="l"/>
                <a:tab pos="2796540" algn="l"/>
              </a:tabLst>
            </a:pP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инвалидностью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с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детства,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spc="-30" dirty="0">
                <a:solidFill>
                  <a:srgbClr val="002060"/>
                </a:solidFill>
                <a:latin typeface="Microsoft Sans Serif"/>
                <a:cs typeface="Microsoft Sans Serif"/>
              </a:rPr>
              <a:t>дети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инвалидностью;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592590" y="2930092"/>
            <a:ext cx="284162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3)</a:t>
            </a:r>
            <a:r>
              <a:rPr sz="1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смерти</a:t>
            </a:r>
            <a:r>
              <a:rPr sz="1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близких</a:t>
            </a:r>
            <a:r>
              <a:rPr sz="1400" spc="-3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родственников.</a:t>
            </a:r>
            <a:endParaRPr sz="1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45363" y="1479803"/>
          <a:ext cx="8642349" cy="33159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4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84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84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366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0795" algn="ctr">
                        <a:lnSpc>
                          <a:spcPct val="100000"/>
                        </a:lnSpc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Оценка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20320" indent="-635" algn="ctr">
                        <a:lnSpc>
                          <a:spcPct val="114999"/>
                        </a:lnSpc>
                        <a:spcBef>
                          <a:spcPts val="40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Баллы</a:t>
                      </a:r>
                      <a:r>
                        <a:rPr sz="1400" b="1" spc="-4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предметов,</a:t>
                      </a:r>
                      <a:r>
                        <a:rPr sz="1400" b="1" spc="-3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где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максимальный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балл 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30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5143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20320" indent="-635" algn="ctr">
                        <a:lnSpc>
                          <a:spcPct val="114999"/>
                        </a:lnSpc>
                        <a:spcBef>
                          <a:spcPts val="40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Баллы</a:t>
                      </a:r>
                      <a:r>
                        <a:rPr sz="1400" b="1" spc="-4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предметов,</a:t>
                      </a:r>
                      <a:r>
                        <a:rPr sz="1400" b="1" spc="-3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где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максимальный</a:t>
                      </a:r>
                      <a:r>
                        <a:rPr sz="1400" b="1" spc="-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балл 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40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5143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20320" algn="ctr">
                        <a:lnSpc>
                          <a:spcPct val="114999"/>
                        </a:lnSpc>
                        <a:spcBef>
                          <a:spcPts val="40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Баллы</a:t>
                      </a:r>
                      <a:r>
                        <a:rPr sz="1400" b="1" spc="-4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предметов,</a:t>
                      </a:r>
                      <a:r>
                        <a:rPr sz="1400" b="1" spc="-3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где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максимальный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балл 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50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5143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20955" indent="-635" algn="ctr">
                        <a:lnSpc>
                          <a:spcPct val="114999"/>
                        </a:lnSpc>
                        <a:spcBef>
                          <a:spcPts val="40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Баллы</a:t>
                      </a:r>
                      <a:r>
                        <a:rPr sz="1400" b="1" spc="-4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предметов,</a:t>
                      </a:r>
                      <a:r>
                        <a:rPr sz="1400" b="1" spc="-3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где 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максимальный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балл 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60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51435" marB="0">
                    <a:lnL w="19050">
                      <a:solidFill>
                        <a:srgbClr val="FFFFFF"/>
                      </a:solidFill>
                      <a:prstDash val="solid"/>
                    </a:lnL>
                    <a:lnT w="1905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195"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"2"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549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0-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11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549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0-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15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549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0-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19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549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0-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23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549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4830"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"3"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555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12-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19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555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16-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25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555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20-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32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555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24-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38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555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4830"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"4"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549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20-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25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549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26-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33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549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33-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42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549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39-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50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549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5465">
                <a:tc>
                  <a:txBody>
                    <a:bodyPr/>
                    <a:lstStyle/>
                    <a:p>
                      <a:pPr marL="12065"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"5"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555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26-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30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555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34-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40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555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43-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50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555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1400" b="1" dirty="0">
                          <a:latin typeface="Times New Roman"/>
                          <a:cs typeface="Times New Roman"/>
                        </a:rPr>
                        <a:t>51-</a:t>
                      </a:r>
                      <a:r>
                        <a:rPr sz="1400" b="1" spc="-25" dirty="0">
                          <a:latin typeface="Times New Roman"/>
                          <a:cs typeface="Times New Roman"/>
                        </a:rPr>
                        <a:t>60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15557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258648" y="436765"/>
            <a:ext cx="57442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Шкала</a:t>
            </a:r>
            <a:r>
              <a:rPr sz="1800" b="1" spc="-9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перевода</a:t>
            </a:r>
            <a:r>
              <a:rPr sz="1800" b="1" spc="-7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баллов</a:t>
            </a:r>
            <a:r>
              <a:rPr sz="18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экзамена</a:t>
            </a:r>
            <a:r>
              <a:rPr sz="18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обучающихся</a:t>
            </a:r>
            <a:r>
              <a:rPr sz="18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FF0000"/>
                </a:solidFill>
                <a:latin typeface="Arial"/>
                <a:cs typeface="Arial"/>
              </a:rPr>
              <a:t>9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(10)</a:t>
            </a:r>
            <a:r>
              <a:rPr sz="18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и</a:t>
            </a:r>
            <a:r>
              <a:rPr sz="18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11</a:t>
            </a:r>
            <a:r>
              <a:rPr sz="18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(12)</a:t>
            </a:r>
            <a:r>
              <a:rPr sz="18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классов</a:t>
            </a:r>
            <a:r>
              <a:rPr sz="18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0000"/>
                </a:solidFill>
                <a:latin typeface="Arial"/>
                <a:cs typeface="Arial"/>
              </a:rPr>
              <a:t>в</a:t>
            </a:r>
            <a:r>
              <a:rPr sz="18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экзаменационные</a:t>
            </a:r>
            <a:r>
              <a:rPr sz="18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Arial"/>
                <a:cs typeface="Arial"/>
              </a:rPr>
              <a:t>оценки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883475" y="293661"/>
            <a:ext cx="15544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0" spc="-10" dirty="0">
                <a:latin typeface="Microsoft Sans Serif"/>
                <a:cs typeface="Microsoft Sans Serif"/>
              </a:rPr>
              <a:t>Приложение</a:t>
            </a:r>
            <a:r>
              <a:rPr sz="1800" b="0" spc="-60" dirty="0">
                <a:latin typeface="Microsoft Sans Serif"/>
                <a:cs typeface="Microsoft Sans Serif"/>
              </a:rPr>
              <a:t> </a:t>
            </a:r>
            <a:r>
              <a:rPr sz="1800" b="0" spc="-50" dirty="0">
                <a:latin typeface="Microsoft Sans Serif"/>
                <a:cs typeface="Microsoft Sans Serif"/>
              </a:rPr>
              <a:t>4</a:t>
            </a:r>
            <a:endParaRPr sz="1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652" y="825522"/>
            <a:ext cx="8022590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Arial"/>
                <a:cs typeface="Arial"/>
              </a:rPr>
              <a:t>Итоговая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аттестация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обучающихся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—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процедура,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проводимая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 целью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определения </a:t>
            </a:r>
            <a:r>
              <a:rPr sz="1400" spc="-10" dirty="0">
                <a:latin typeface="Microsoft Sans Serif"/>
                <a:cs typeface="Microsoft Sans Serif"/>
              </a:rPr>
              <a:t>степени </a:t>
            </a:r>
            <a:r>
              <a:rPr sz="1400" u="heavy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освоения</a:t>
            </a:r>
            <a:r>
              <a:rPr sz="1400" u="heavy" spc="8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 </a:t>
            </a:r>
            <a:r>
              <a:rPr sz="1400" u="heavy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обучающимися</a:t>
            </a:r>
            <a:r>
              <a:rPr sz="1400" u="heavy" spc="9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 </a:t>
            </a:r>
            <a:r>
              <a:rPr sz="1400" u="heavy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объема</a:t>
            </a:r>
            <a:r>
              <a:rPr sz="1400" u="heavy" spc="9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 </a:t>
            </a:r>
            <a:r>
              <a:rPr sz="1400" u="heavy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учебных</a:t>
            </a:r>
            <a:r>
              <a:rPr sz="1400" u="heavy" spc="8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 </a:t>
            </a:r>
            <a:r>
              <a:rPr sz="1400" u="heavy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дисциплин</a:t>
            </a:r>
            <a:r>
              <a:rPr sz="1400" dirty="0">
                <a:latin typeface="Microsoft Sans Serif"/>
                <a:cs typeface="Microsoft Sans Serif"/>
              </a:rPr>
              <a:t>,</a:t>
            </a:r>
            <a:r>
              <a:rPr sz="1400" spc="95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предусмотренных</a:t>
            </a:r>
            <a:r>
              <a:rPr sz="1400" spc="90" dirty="0">
                <a:latin typeface="Microsoft Sans Serif"/>
                <a:cs typeface="Microsoft Sans Serif"/>
              </a:rPr>
              <a:t>  </a:t>
            </a:r>
            <a:r>
              <a:rPr sz="1400" u="heavy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государственным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u="heavy" spc="-2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общеобязательным</a:t>
            </a:r>
            <a:r>
              <a:rPr sz="1400" u="heavy" spc="-35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400" u="heavy" spc="-10" dirty="0">
                <a:uFill>
                  <a:solidFill>
                    <a:srgbClr val="000000"/>
                  </a:solidFill>
                </a:uFill>
                <a:latin typeface="Microsoft Sans Serif"/>
                <a:cs typeface="Microsoft Sans Serif"/>
              </a:rPr>
              <a:t>стандартом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соответствующего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уровня</a:t>
            </a:r>
            <a:r>
              <a:rPr sz="1400" spc="1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образования</a:t>
            </a:r>
            <a:r>
              <a:rPr sz="1400" spc="-10" dirty="0">
                <a:latin typeface="Times New Roman"/>
                <a:cs typeface="Times New Roman"/>
              </a:rPr>
              <a:t>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39268" y="1533143"/>
            <a:ext cx="824865" cy="1036319"/>
          </a:xfrm>
          <a:custGeom>
            <a:avLst/>
            <a:gdLst/>
            <a:ahLst/>
            <a:cxnLst/>
            <a:rect l="l" t="t" r="r" b="b"/>
            <a:pathLst>
              <a:path w="824865" h="1036319">
                <a:moveTo>
                  <a:pt x="824484" y="0"/>
                </a:moveTo>
                <a:lnTo>
                  <a:pt x="412978" y="412991"/>
                </a:lnTo>
                <a:lnTo>
                  <a:pt x="31991" y="32004"/>
                </a:lnTo>
                <a:lnTo>
                  <a:pt x="0" y="0"/>
                </a:lnTo>
                <a:lnTo>
                  <a:pt x="0" y="778764"/>
                </a:lnTo>
                <a:lnTo>
                  <a:pt x="257543" y="1036320"/>
                </a:lnTo>
                <a:lnTo>
                  <a:pt x="275831" y="1036320"/>
                </a:lnTo>
                <a:lnTo>
                  <a:pt x="293636" y="1036320"/>
                </a:lnTo>
                <a:lnTo>
                  <a:pt x="531876" y="1036320"/>
                </a:lnTo>
                <a:lnTo>
                  <a:pt x="550164" y="1036320"/>
                </a:lnTo>
                <a:lnTo>
                  <a:pt x="567867" y="1036320"/>
                </a:lnTo>
                <a:lnTo>
                  <a:pt x="824484" y="778764"/>
                </a:lnTo>
                <a:lnTo>
                  <a:pt x="824484" y="774192"/>
                </a:lnTo>
                <a:lnTo>
                  <a:pt x="824484" y="765048"/>
                </a:lnTo>
                <a:lnTo>
                  <a:pt x="824484" y="32004"/>
                </a:lnTo>
                <a:lnTo>
                  <a:pt x="824484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73840" y="1814597"/>
            <a:ext cx="756285" cy="60706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 indent="-1270" algn="ctr">
              <a:lnSpc>
                <a:spcPct val="86100"/>
              </a:lnSpc>
              <a:spcBef>
                <a:spcPts val="335"/>
              </a:spcBef>
            </a:pP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Форма </a:t>
            </a:r>
            <a:r>
              <a:rPr sz="14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проведен </a:t>
            </a:r>
            <a:r>
              <a:rPr sz="14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ия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039367" y="1563623"/>
            <a:ext cx="7867015" cy="768350"/>
            <a:chOff x="1039367" y="1563623"/>
            <a:chExt cx="7867015" cy="76835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1559" y="1577339"/>
              <a:ext cx="7840980" cy="74218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39367" y="1563623"/>
              <a:ext cx="7867015" cy="768350"/>
            </a:xfrm>
            <a:custGeom>
              <a:avLst/>
              <a:gdLst/>
              <a:ahLst/>
              <a:cxnLst/>
              <a:rect l="l" t="t" r="r" b="b"/>
              <a:pathLst>
                <a:path w="7867015" h="768350">
                  <a:moveTo>
                    <a:pt x="7729728" y="0"/>
                  </a:moveTo>
                  <a:lnTo>
                    <a:pt x="4571" y="0"/>
                  </a:lnTo>
                  <a:lnTo>
                    <a:pt x="0" y="6095"/>
                  </a:lnTo>
                  <a:lnTo>
                    <a:pt x="0" y="763523"/>
                  </a:lnTo>
                  <a:lnTo>
                    <a:pt x="4571" y="768095"/>
                  </a:lnTo>
                  <a:lnTo>
                    <a:pt x="7744967" y="768095"/>
                  </a:lnTo>
                  <a:lnTo>
                    <a:pt x="7758683" y="765047"/>
                  </a:lnTo>
                  <a:lnTo>
                    <a:pt x="7770876" y="761999"/>
                  </a:lnTo>
                  <a:lnTo>
                    <a:pt x="7783067" y="757427"/>
                  </a:lnTo>
                  <a:lnTo>
                    <a:pt x="7786115" y="755903"/>
                  </a:lnTo>
                  <a:lnTo>
                    <a:pt x="24384" y="755903"/>
                  </a:lnTo>
                  <a:lnTo>
                    <a:pt x="12191" y="743711"/>
                  </a:lnTo>
                  <a:lnTo>
                    <a:pt x="24384" y="743711"/>
                  </a:lnTo>
                  <a:lnTo>
                    <a:pt x="24384" y="25907"/>
                  </a:lnTo>
                  <a:lnTo>
                    <a:pt x="12191" y="25907"/>
                  </a:lnTo>
                  <a:lnTo>
                    <a:pt x="24384" y="13715"/>
                  </a:lnTo>
                  <a:lnTo>
                    <a:pt x="7789163" y="13715"/>
                  </a:lnTo>
                  <a:lnTo>
                    <a:pt x="7783067" y="10667"/>
                  </a:lnTo>
                  <a:lnTo>
                    <a:pt x="7769352" y="6095"/>
                  </a:lnTo>
                  <a:lnTo>
                    <a:pt x="7757159" y="3047"/>
                  </a:lnTo>
                  <a:lnTo>
                    <a:pt x="7729728" y="0"/>
                  </a:lnTo>
                  <a:close/>
                </a:path>
                <a:path w="7867015" h="768350">
                  <a:moveTo>
                    <a:pt x="24384" y="743711"/>
                  </a:moveTo>
                  <a:lnTo>
                    <a:pt x="12191" y="743711"/>
                  </a:lnTo>
                  <a:lnTo>
                    <a:pt x="24384" y="755903"/>
                  </a:lnTo>
                  <a:lnTo>
                    <a:pt x="24384" y="743711"/>
                  </a:lnTo>
                  <a:close/>
                </a:path>
                <a:path w="7867015" h="768350">
                  <a:moveTo>
                    <a:pt x="7789163" y="13715"/>
                  </a:moveTo>
                  <a:lnTo>
                    <a:pt x="24384" y="13715"/>
                  </a:lnTo>
                  <a:lnTo>
                    <a:pt x="24384" y="25907"/>
                  </a:lnTo>
                  <a:lnTo>
                    <a:pt x="7741920" y="25907"/>
                  </a:lnTo>
                  <a:lnTo>
                    <a:pt x="7752587" y="28955"/>
                  </a:lnTo>
                  <a:lnTo>
                    <a:pt x="7801356" y="51815"/>
                  </a:lnTo>
                  <a:lnTo>
                    <a:pt x="7828787" y="85343"/>
                  </a:lnTo>
                  <a:lnTo>
                    <a:pt x="7840980" y="126491"/>
                  </a:lnTo>
                  <a:lnTo>
                    <a:pt x="7840980" y="644651"/>
                  </a:lnTo>
                  <a:lnTo>
                    <a:pt x="7839456" y="655319"/>
                  </a:lnTo>
                  <a:lnTo>
                    <a:pt x="7836408" y="665987"/>
                  </a:lnTo>
                  <a:lnTo>
                    <a:pt x="7831835" y="675131"/>
                  </a:lnTo>
                  <a:lnTo>
                    <a:pt x="7827263" y="685799"/>
                  </a:lnTo>
                  <a:lnTo>
                    <a:pt x="7821167" y="694943"/>
                  </a:lnTo>
                  <a:lnTo>
                    <a:pt x="7815072" y="702563"/>
                  </a:lnTo>
                  <a:lnTo>
                    <a:pt x="7808976" y="711707"/>
                  </a:lnTo>
                  <a:lnTo>
                    <a:pt x="7799832" y="717803"/>
                  </a:lnTo>
                  <a:lnTo>
                    <a:pt x="7792211" y="723899"/>
                  </a:lnTo>
                  <a:lnTo>
                    <a:pt x="7783067" y="729995"/>
                  </a:lnTo>
                  <a:lnTo>
                    <a:pt x="7772400" y="734567"/>
                  </a:lnTo>
                  <a:lnTo>
                    <a:pt x="7763256" y="739139"/>
                  </a:lnTo>
                  <a:lnTo>
                    <a:pt x="7752587" y="740663"/>
                  </a:lnTo>
                  <a:lnTo>
                    <a:pt x="7740396" y="742187"/>
                  </a:lnTo>
                  <a:lnTo>
                    <a:pt x="7729728" y="743711"/>
                  </a:lnTo>
                  <a:lnTo>
                    <a:pt x="24384" y="743711"/>
                  </a:lnTo>
                  <a:lnTo>
                    <a:pt x="24384" y="755903"/>
                  </a:lnTo>
                  <a:lnTo>
                    <a:pt x="7786115" y="755903"/>
                  </a:lnTo>
                  <a:lnTo>
                    <a:pt x="7827263" y="728471"/>
                  </a:lnTo>
                  <a:lnTo>
                    <a:pt x="7850124" y="696467"/>
                  </a:lnTo>
                  <a:lnTo>
                    <a:pt x="7863839" y="658367"/>
                  </a:lnTo>
                  <a:lnTo>
                    <a:pt x="7866887" y="632459"/>
                  </a:lnTo>
                  <a:lnTo>
                    <a:pt x="7866887" y="135635"/>
                  </a:lnTo>
                  <a:lnTo>
                    <a:pt x="7860791" y="96011"/>
                  </a:lnTo>
                  <a:lnTo>
                    <a:pt x="7834883" y="50291"/>
                  </a:lnTo>
                  <a:lnTo>
                    <a:pt x="7816596" y="32003"/>
                  </a:lnTo>
                  <a:lnTo>
                    <a:pt x="7805928" y="22859"/>
                  </a:lnTo>
                  <a:lnTo>
                    <a:pt x="7795259" y="16763"/>
                  </a:lnTo>
                  <a:lnTo>
                    <a:pt x="7789163" y="13715"/>
                  </a:lnTo>
                  <a:close/>
                </a:path>
                <a:path w="7867015" h="768350">
                  <a:moveTo>
                    <a:pt x="24384" y="13715"/>
                  </a:moveTo>
                  <a:lnTo>
                    <a:pt x="12191" y="25907"/>
                  </a:lnTo>
                  <a:lnTo>
                    <a:pt x="24384" y="25907"/>
                  </a:lnTo>
                  <a:lnTo>
                    <a:pt x="24384" y="13715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180688" y="1758154"/>
            <a:ext cx="40170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5"/>
              </a:spcBef>
              <a:buChar char="•"/>
              <a:tabLst>
                <a:tab pos="240665" algn="l"/>
              </a:tabLst>
            </a:pPr>
            <a:r>
              <a:rPr sz="2000" spc="-10" dirty="0">
                <a:latin typeface="Microsoft Sans Serif"/>
                <a:cs typeface="Microsoft Sans Serif"/>
              </a:rPr>
              <a:t>школьные</a:t>
            </a:r>
            <a:r>
              <a:rPr sz="2000" spc="-8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выпускные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экзамены</a:t>
            </a:r>
            <a:endParaRPr sz="2000">
              <a:latin typeface="Microsoft Sans Serif"/>
              <a:cs typeface="Microsoft Sans Serif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39268" y="2473451"/>
            <a:ext cx="8654415" cy="1190625"/>
            <a:chOff x="239268" y="2473451"/>
            <a:chExt cx="8654415" cy="1190625"/>
          </a:xfrm>
        </p:grpSpPr>
        <p:sp>
          <p:nvSpPr>
            <p:cNvPr id="10" name="object 10"/>
            <p:cNvSpPr/>
            <p:nvPr/>
          </p:nvSpPr>
          <p:spPr>
            <a:xfrm>
              <a:off x="239268" y="2473451"/>
              <a:ext cx="824865" cy="96520"/>
            </a:xfrm>
            <a:custGeom>
              <a:avLst/>
              <a:gdLst/>
              <a:ahLst/>
              <a:cxnLst/>
              <a:rect l="l" t="t" r="r" b="b"/>
              <a:pathLst>
                <a:path w="824865" h="96519">
                  <a:moveTo>
                    <a:pt x="96354" y="96012"/>
                  </a:moveTo>
                  <a:lnTo>
                    <a:pt x="30581" y="30480"/>
                  </a:lnTo>
                  <a:lnTo>
                    <a:pt x="0" y="0"/>
                  </a:lnTo>
                  <a:lnTo>
                    <a:pt x="0" y="96012"/>
                  </a:lnTo>
                  <a:lnTo>
                    <a:pt x="13716" y="96012"/>
                  </a:lnTo>
                  <a:lnTo>
                    <a:pt x="25908" y="96012"/>
                  </a:lnTo>
                  <a:lnTo>
                    <a:pt x="60947" y="96012"/>
                  </a:lnTo>
                  <a:lnTo>
                    <a:pt x="79248" y="96012"/>
                  </a:lnTo>
                  <a:lnTo>
                    <a:pt x="96354" y="96012"/>
                  </a:lnTo>
                  <a:close/>
                </a:path>
                <a:path w="824865" h="96519">
                  <a:moveTo>
                    <a:pt x="824484" y="0"/>
                  </a:moveTo>
                  <a:lnTo>
                    <a:pt x="800100" y="24384"/>
                  </a:lnTo>
                  <a:lnTo>
                    <a:pt x="800100" y="30480"/>
                  </a:lnTo>
                  <a:lnTo>
                    <a:pt x="800100" y="42672"/>
                  </a:lnTo>
                  <a:lnTo>
                    <a:pt x="800100" y="30480"/>
                  </a:lnTo>
                  <a:lnTo>
                    <a:pt x="800100" y="24384"/>
                  </a:lnTo>
                  <a:lnTo>
                    <a:pt x="728472" y="96012"/>
                  </a:lnTo>
                  <a:lnTo>
                    <a:pt x="746760" y="96012"/>
                  </a:lnTo>
                  <a:lnTo>
                    <a:pt x="765035" y="96012"/>
                  </a:lnTo>
                  <a:lnTo>
                    <a:pt x="800100" y="96012"/>
                  </a:lnTo>
                  <a:lnTo>
                    <a:pt x="812292" y="96012"/>
                  </a:lnTo>
                  <a:lnTo>
                    <a:pt x="824484" y="96012"/>
                  </a:lnTo>
                  <a:lnTo>
                    <a:pt x="824484" y="30480"/>
                  </a:lnTo>
                  <a:lnTo>
                    <a:pt x="824484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1559" y="2503931"/>
              <a:ext cx="7840980" cy="6553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39268" y="2491739"/>
              <a:ext cx="8654415" cy="1172210"/>
            </a:xfrm>
            <a:custGeom>
              <a:avLst/>
              <a:gdLst/>
              <a:ahLst/>
              <a:cxnLst/>
              <a:rect l="l" t="t" r="r" b="b"/>
              <a:pathLst>
                <a:path w="8654415" h="1172210">
                  <a:moveTo>
                    <a:pt x="567867" y="77724"/>
                  </a:moveTo>
                  <a:lnTo>
                    <a:pt x="567867" y="77724"/>
                  </a:lnTo>
                  <a:lnTo>
                    <a:pt x="257543" y="77724"/>
                  </a:lnTo>
                  <a:lnTo>
                    <a:pt x="413004" y="233172"/>
                  </a:lnTo>
                  <a:lnTo>
                    <a:pt x="440334" y="205740"/>
                  </a:lnTo>
                  <a:lnTo>
                    <a:pt x="567867" y="77724"/>
                  </a:lnTo>
                  <a:close/>
                </a:path>
                <a:path w="8654415" h="1172210">
                  <a:moveTo>
                    <a:pt x="8654034" y="77724"/>
                  </a:moveTo>
                  <a:lnTo>
                    <a:pt x="8616696" y="30480"/>
                  </a:lnTo>
                  <a:lnTo>
                    <a:pt x="8587232" y="12192"/>
                  </a:lnTo>
                  <a:lnTo>
                    <a:pt x="8583168" y="10668"/>
                  </a:lnTo>
                  <a:lnTo>
                    <a:pt x="8569452" y="6096"/>
                  </a:lnTo>
                  <a:lnTo>
                    <a:pt x="8557260" y="1524"/>
                  </a:lnTo>
                  <a:lnTo>
                    <a:pt x="8543544" y="0"/>
                  </a:lnTo>
                  <a:lnTo>
                    <a:pt x="804672" y="0"/>
                  </a:lnTo>
                  <a:lnTo>
                    <a:pt x="800100" y="4572"/>
                  </a:lnTo>
                  <a:lnTo>
                    <a:pt x="800100" y="77724"/>
                  </a:lnTo>
                  <a:lnTo>
                    <a:pt x="765035" y="77724"/>
                  </a:lnTo>
                  <a:lnTo>
                    <a:pt x="746760" y="77724"/>
                  </a:lnTo>
                  <a:lnTo>
                    <a:pt x="728472" y="77724"/>
                  </a:lnTo>
                  <a:lnTo>
                    <a:pt x="412978" y="393217"/>
                  </a:lnTo>
                  <a:lnTo>
                    <a:pt x="96354" y="77724"/>
                  </a:lnTo>
                  <a:lnTo>
                    <a:pt x="79248" y="77724"/>
                  </a:lnTo>
                  <a:lnTo>
                    <a:pt x="60947" y="77724"/>
                  </a:lnTo>
                  <a:lnTo>
                    <a:pt x="25908" y="77724"/>
                  </a:lnTo>
                  <a:lnTo>
                    <a:pt x="13716" y="77724"/>
                  </a:lnTo>
                  <a:lnTo>
                    <a:pt x="0" y="77724"/>
                  </a:lnTo>
                  <a:lnTo>
                    <a:pt x="0" y="760476"/>
                  </a:lnTo>
                  <a:lnTo>
                    <a:pt x="413004" y="1171956"/>
                  </a:lnTo>
                  <a:lnTo>
                    <a:pt x="440423" y="1144524"/>
                  </a:lnTo>
                  <a:lnTo>
                    <a:pt x="824484" y="760476"/>
                  </a:lnTo>
                  <a:lnTo>
                    <a:pt x="824484" y="754380"/>
                  </a:lnTo>
                  <a:lnTo>
                    <a:pt x="824484" y="745236"/>
                  </a:lnTo>
                  <a:lnTo>
                    <a:pt x="824484" y="77724"/>
                  </a:lnTo>
                  <a:lnTo>
                    <a:pt x="824484" y="24384"/>
                  </a:lnTo>
                  <a:lnTo>
                    <a:pt x="8529828" y="24384"/>
                  </a:lnTo>
                  <a:lnTo>
                    <a:pt x="8574024" y="33528"/>
                  </a:lnTo>
                  <a:lnTo>
                    <a:pt x="8616696" y="65532"/>
                  </a:lnTo>
                  <a:lnTo>
                    <a:pt x="8624824" y="77724"/>
                  </a:lnTo>
                  <a:lnTo>
                    <a:pt x="8654034" y="77724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96240" y="195071"/>
            <a:ext cx="7825740" cy="584200"/>
          </a:xfrm>
          <a:prstGeom prst="rect">
            <a:avLst/>
          </a:prstGeom>
          <a:solidFill>
            <a:srgbClr val="002060"/>
          </a:solidFill>
        </p:spPr>
        <p:txBody>
          <a:bodyPr vert="horz" wrap="square" lIns="0" tIns="40640" rIns="0" bIns="0" rtlCol="0">
            <a:spAutoFit/>
          </a:bodyPr>
          <a:lstStyle/>
          <a:p>
            <a:pPr marL="90805" marR="791210">
              <a:lnSpc>
                <a:spcPct val="100000"/>
              </a:lnSpc>
              <a:spcBef>
                <a:spcPts val="320"/>
              </a:spcBef>
            </a:pPr>
            <a:r>
              <a:rPr sz="1600" spc="-130" dirty="0">
                <a:solidFill>
                  <a:srgbClr val="FFFFFF"/>
                </a:solidFill>
                <a:latin typeface="Tahoma"/>
                <a:cs typeface="Tahoma"/>
              </a:rPr>
              <a:t>ИТОГОВЫЕ</a:t>
            </a:r>
            <a:r>
              <a:rPr sz="16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95" dirty="0">
                <a:solidFill>
                  <a:srgbClr val="FFFFFF"/>
                </a:solidFill>
                <a:latin typeface="Tahoma"/>
                <a:cs typeface="Tahoma"/>
              </a:rPr>
              <a:t>ВЫПУСКНЫЕ</a:t>
            </a:r>
            <a:r>
              <a:rPr sz="1600" spc="25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40" dirty="0">
                <a:solidFill>
                  <a:srgbClr val="FFFFFF"/>
                </a:solidFill>
                <a:latin typeface="Tahoma"/>
                <a:cs typeface="Tahoma"/>
              </a:rPr>
              <a:t>ЭКЗАМЕНЫ</a:t>
            </a:r>
            <a:r>
              <a:rPr sz="1600" spc="3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за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курс</a:t>
            </a:r>
            <a:r>
              <a:rPr sz="160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Tahoma"/>
                <a:cs typeface="Tahoma"/>
              </a:rPr>
              <a:t>основного</a:t>
            </a:r>
            <a:r>
              <a:rPr sz="16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Tahoma"/>
                <a:cs typeface="Tahoma"/>
              </a:rPr>
              <a:t>сренднегто </a:t>
            </a:r>
            <a:r>
              <a:rPr sz="1600" dirty="0">
                <a:solidFill>
                  <a:srgbClr val="FFFFFF"/>
                </a:solidFill>
                <a:latin typeface="Tahoma"/>
                <a:cs typeface="Tahoma"/>
              </a:rPr>
              <a:t>образования</a:t>
            </a:r>
            <a:r>
              <a:rPr sz="1600" spc="1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140" dirty="0">
                <a:solidFill>
                  <a:srgbClr val="FFFFFF"/>
                </a:solidFill>
                <a:latin typeface="Tahoma"/>
                <a:cs typeface="Tahoma"/>
              </a:rPr>
              <a:t>(9</a:t>
            </a:r>
            <a:r>
              <a:rPr sz="160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spc="-10" dirty="0">
                <a:solidFill>
                  <a:srgbClr val="FFFFFF"/>
                </a:solidFill>
                <a:latin typeface="Tahoma"/>
                <a:cs typeface="Tahoma"/>
              </a:rPr>
              <a:t>КЛАССОВ)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87570" y="2753388"/>
            <a:ext cx="725170" cy="60706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 indent="635" algn="ctr">
              <a:lnSpc>
                <a:spcPct val="86100"/>
              </a:lnSpc>
              <a:spcBef>
                <a:spcPts val="335"/>
              </a:spcBef>
            </a:pP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Место 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проведен </a:t>
            </a:r>
            <a:r>
              <a:rPr sz="1400" spc="-25" dirty="0">
                <a:solidFill>
                  <a:srgbClr val="FFFFFF"/>
                </a:solidFill>
                <a:latin typeface="Times New Roman"/>
                <a:cs typeface="Times New Roman"/>
              </a:rPr>
              <a:t>ия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039367" y="2569463"/>
            <a:ext cx="7867015" cy="688975"/>
            <a:chOff x="1039367" y="2569463"/>
            <a:chExt cx="7867015" cy="688975"/>
          </a:xfrm>
        </p:grpSpPr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1559" y="2569463"/>
              <a:ext cx="7840980" cy="67665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039367" y="2569463"/>
              <a:ext cx="7867015" cy="688975"/>
            </a:xfrm>
            <a:custGeom>
              <a:avLst/>
              <a:gdLst/>
              <a:ahLst/>
              <a:cxnLst/>
              <a:rect l="l" t="t" r="r" b="b"/>
              <a:pathLst>
                <a:path w="7867015" h="688975">
                  <a:moveTo>
                    <a:pt x="24384" y="0"/>
                  </a:moveTo>
                  <a:lnTo>
                    <a:pt x="0" y="0"/>
                  </a:lnTo>
                  <a:lnTo>
                    <a:pt x="0" y="684276"/>
                  </a:lnTo>
                  <a:lnTo>
                    <a:pt x="4571" y="688848"/>
                  </a:lnTo>
                  <a:lnTo>
                    <a:pt x="7744967" y="688848"/>
                  </a:lnTo>
                  <a:lnTo>
                    <a:pt x="7758683" y="687324"/>
                  </a:lnTo>
                  <a:lnTo>
                    <a:pt x="7783067" y="678180"/>
                  </a:lnTo>
                  <a:lnTo>
                    <a:pt x="7786115" y="676656"/>
                  </a:lnTo>
                  <a:lnTo>
                    <a:pt x="24384" y="676656"/>
                  </a:lnTo>
                  <a:lnTo>
                    <a:pt x="12191" y="664464"/>
                  </a:lnTo>
                  <a:lnTo>
                    <a:pt x="24384" y="664464"/>
                  </a:lnTo>
                  <a:lnTo>
                    <a:pt x="24384" y="0"/>
                  </a:lnTo>
                  <a:close/>
                </a:path>
                <a:path w="7867015" h="688975">
                  <a:moveTo>
                    <a:pt x="24384" y="664464"/>
                  </a:moveTo>
                  <a:lnTo>
                    <a:pt x="12191" y="664464"/>
                  </a:lnTo>
                  <a:lnTo>
                    <a:pt x="24384" y="676656"/>
                  </a:lnTo>
                  <a:lnTo>
                    <a:pt x="24384" y="664464"/>
                  </a:lnTo>
                  <a:close/>
                </a:path>
                <a:path w="7867015" h="688975">
                  <a:moveTo>
                    <a:pt x="7853933" y="0"/>
                  </a:moveTo>
                  <a:lnTo>
                    <a:pt x="7824724" y="0"/>
                  </a:lnTo>
                  <a:lnTo>
                    <a:pt x="7828787" y="6096"/>
                  </a:lnTo>
                  <a:lnTo>
                    <a:pt x="7833359" y="15240"/>
                  </a:lnTo>
                  <a:lnTo>
                    <a:pt x="7839456" y="36576"/>
                  </a:lnTo>
                  <a:lnTo>
                    <a:pt x="7840980" y="47243"/>
                  </a:lnTo>
                  <a:lnTo>
                    <a:pt x="7840980" y="565404"/>
                  </a:lnTo>
                  <a:lnTo>
                    <a:pt x="7827263" y="606552"/>
                  </a:lnTo>
                  <a:lnTo>
                    <a:pt x="7799832" y="638556"/>
                  </a:lnTo>
                  <a:lnTo>
                    <a:pt x="7792211" y="646176"/>
                  </a:lnTo>
                  <a:lnTo>
                    <a:pt x="7783067" y="650748"/>
                  </a:lnTo>
                  <a:lnTo>
                    <a:pt x="7772400" y="655320"/>
                  </a:lnTo>
                  <a:lnTo>
                    <a:pt x="7763256" y="659892"/>
                  </a:lnTo>
                  <a:lnTo>
                    <a:pt x="7752587" y="661416"/>
                  </a:lnTo>
                  <a:lnTo>
                    <a:pt x="7740396" y="662940"/>
                  </a:lnTo>
                  <a:lnTo>
                    <a:pt x="7729728" y="664464"/>
                  </a:lnTo>
                  <a:lnTo>
                    <a:pt x="24384" y="664464"/>
                  </a:lnTo>
                  <a:lnTo>
                    <a:pt x="24384" y="676656"/>
                  </a:lnTo>
                  <a:lnTo>
                    <a:pt x="7786115" y="676656"/>
                  </a:lnTo>
                  <a:lnTo>
                    <a:pt x="7807452" y="665988"/>
                  </a:lnTo>
                  <a:lnTo>
                    <a:pt x="7836408" y="640080"/>
                  </a:lnTo>
                  <a:lnTo>
                    <a:pt x="7856220" y="605028"/>
                  </a:lnTo>
                  <a:lnTo>
                    <a:pt x="7866887" y="553212"/>
                  </a:lnTo>
                  <a:lnTo>
                    <a:pt x="7866887" y="57912"/>
                  </a:lnTo>
                  <a:lnTo>
                    <a:pt x="7863839" y="30480"/>
                  </a:lnTo>
                  <a:lnTo>
                    <a:pt x="7860791" y="16764"/>
                  </a:lnTo>
                  <a:lnTo>
                    <a:pt x="7856220" y="4572"/>
                  </a:lnTo>
                  <a:lnTo>
                    <a:pt x="7853933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180688" y="2684818"/>
            <a:ext cx="50520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har char="•"/>
              <a:tabLst>
                <a:tab pos="240665" algn="l"/>
              </a:tabLst>
            </a:pPr>
            <a:r>
              <a:rPr sz="2000" dirty="0">
                <a:latin typeface="Microsoft Sans Serif"/>
                <a:cs typeface="Microsoft Sans Serif"/>
              </a:rPr>
              <a:t>на</a:t>
            </a:r>
            <a:r>
              <a:rPr sz="2000" spc="-9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базе</a:t>
            </a:r>
            <a:r>
              <a:rPr sz="2000" spc="-9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школы,</a:t>
            </a:r>
            <a:r>
              <a:rPr sz="2000" spc="-8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где</a:t>
            </a:r>
            <a:r>
              <a:rPr sz="2000" spc="-8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обучается</a:t>
            </a:r>
            <a:r>
              <a:rPr sz="2000" spc="-80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выпускник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39268" y="3377183"/>
            <a:ext cx="824865" cy="1190625"/>
          </a:xfrm>
          <a:custGeom>
            <a:avLst/>
            <a:gdLst/>
            <a:ahLst/>
            <a:cxnLst/>
            <a:rect l="l" t="t" r="r" b="b"/>
            <a:pathLst>
              <a:path w="824865" h="1190625">
                <a:moveTo>
                  <a:pt x="824484" y="0"/>
                </a:moveTo>
                <a:lnTo>
                  <a:pt x="412978" y="411505"/>
                </a:lnTo>
                <a:lnTo>
                  <a:pt x="30581" y="30480"/>
                </a:lnTo>
                <a:lnTo>
                  <a:pt x="0" y="0"/>
                </a:lnTo>
                <a:lnTo>
                  <a:pt x="0" y="777240"/>
                </a:lnTo>
                <a:lnTo>
                  <a:pt x="413004" y="1190244"/>
                </a:lnTo>
                <a:lnTo>
                  <a:pt x="440334" y="1162812"/>
                </a:lnTo>
                <a:lnTo>
                  <a:pt x="824484" y="777240"/>
                </a:lnTo>
                <a:lnTo>
                  <a:pt x="824484" y="772668"/>
                </a:lnTo>
                <a:lnTo>
                  <a:pt x="824484" y="763524"/>
                </a:lnTo>
                <a:lnTo>
                  <a:pt x="824484" y="30480"/>
                </a:lnTo>
                <a:lnTo>
                  <a:pt x="824484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87570" y="3657053"/>
            <a:ext cx="725170" cy="60706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 indent="1270" algn="ctr">
              <a:lnSpc>
                <a:spcPct val="86100"/>
              </a:lnSpc>
              <a:spcBef>
                <a:spcPts val="335"/>
              </a:spcBef>
            </a:pP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Сроки 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проведен </a:t>
            </a:r>
            <a:r>
              <a:rPr sz="1400" spc="-25" dirty="0">
                <a:solidFill>
                  <a:srgbClr val="FFFFFF"/>
                </a:solidFill>
                <a:latin typeface="Times New Roman"/>
                <a:cs typeface="Times New Roman"/>
              </a:rPr>
              <a:t>ия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039367" y="3430523"/>
            <a:ext cx="7867015" cy="768350"/>
            <a:chOff x="1039367" y="3430523"/>
            <a:chExt cx="7867015" cy="768350"/>
          </a:xfrm>
        </p:grpSpPr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51559" y="3444239"/>
              <a:ext cx="7840980" cy="74218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039367" y="3430523"/>
              <a:ext cx="7867015" cy="768350"/>
            </a:xfrm>
            <a:custGeom>
              <a:avLst/>
              <a:gdLst/>
              <a:ahLst/>
              <a:cxnLst/>
              <a:rect l="l" t="t" r="r" b="b"/>
              <a:pathLst>
                <a:path w="7867015" h="768350">
                  <a:moveTo>
                    <a:pt x="7729728" y="0"/>
                  </a:moveTo>
                  <a:lnTo>
                    <a:pt x="4571" y="0"/>
                  </a:lnTo>
                  <a:lnTo>
                    <a:pt x="0" y="6096"/>
                  </a:lnTo>
                  <a:lnTo>
                    <a:pt x="0" y="762000"/>
                  </a:lnTo>
                  <a:lnTo>
                    <a:pt x="4571" y="768096"/>
                  </a:lnTo>
                  <a:lnTo>
                    <a:pt x="7731252" y="768096"/>
                  </a:lnTo>
                  <a:lnTo>
                    <a:pt x="7758683" y="765048"/>
                  </a:lnTo>
                  <a:lnTo>
                    <a:pt x="7770876" y="762000"/>
                  </a:lnTo>
                  <a:lnTo>
                    <a:pt x="7783067" y="757428"/>
                  </a:lnTo>
                  <a:lnTo>
                    <a:pt x="7786115" y="755904"/>
                  </a:lnTo>
                  <a:lnTo>
                    <a:pt x="24384" y="755904"/>
                  </a:lnTo>
                  <a:lnTo>
                    <a:pt x="12191" y="742188"/>
                  </a:lnTo>
                  <a:lnTo>
                    <a:pt x="24384" y="742188"/>
                  </a:lnTo>
                  <a:lnTo>
                    <a:pt x="24384" y="25908"/>
                  </a:lnTo>
                  <a:lnTo>
                    <a:pt x="12191" y="25908"/>
                  </a:lnTo>
                  <a:lnTo>
                    <a:pt x="24384" y="13716"/>
                  </a:lnTo>
                  <a:lnTo>
                    <a:pt x="7789163" y="13716"/>
                  </a:lnTo>
                  <a:lnTo>
                    <a:pt x="7783067" y="10668"/>
                  </a:lnTo>
                  <a:lnTo>
                    <a:pt x="7769352" y="6096"/>
                  </a:lnTo>
                  <a:lnTo>
                    <a:pt x="7757159" y="3048"/>
                  </a:lnTo>
                  <a:lnTo>
                    <a:pt x="7729728" y="0"/>
                  </a:lnTo>
                  <a:close/>
                </a:path>
                <a:path w="7867015" h="768350">
                  <a:moveTo>
                    <a:pt x="24384" y="742188"/>
                  </a:moveTo>
                  <a:lnTo>
                    <a:pt x="12191" y="742188"/>
                  </a:lnTo>
                  <a:lnTo>
                    <a:pt x="24384" y="755904"/>
                  </a:lnTo>
                  <a:lnTo>
                    <a:pt x="24384" y="742188"/>
                  </a:lnTo>
                  <a:close/>
                </a:path>
                <a:path w="7867015" h="768350">
                  <a:moveTo>
                    <a:pt x="7789163" y="13716"/>
                  </a:moveTo>
                  <a:lnTo>
                    <a:pt x="24384" y="13716"/>
                  </a:lnTo>
                  <a:lnTo>
                    <a:pt x="24384" y="25908"/>
                  </a:lnTo>
                  <a:lnTo>
                    <a:pt x="7741920" y="25908"/>
                  </a:lnTo>
                  <a:lnTo>
                    <a:pt x="7752587" y="28956"/>
                  </a:lnTo>
                  <a:lnTo>
                    <a:pt x="7801356" y="51816"/>
                  </a:lnTo>
                  <a:lnTo>
                    <a:pt x="7828787" y="83820"/>
                  </a:lnTo>
                  <a:lnTo>
                    <a:pt x="7840980" y="126492"/>
                  </a:lnTo>
                  <a:lnTo>
                    <a:pt x="7840980" y="643128"/>
                  </a:lnTo>
                  <a:lnTo>
                    <a:pt x="7839456" y="655320"/>
                  </a:lnTo>
                  <a:lnTo>
                    <a:pt x="7836408" y="665988"/>
                  </a:lnTo>
                  <a:lnTo>
                    <a:pt x="7831835" y="675132"/>
                  </a:lnTo>
                  <a:lnTo>
                    <a:pt x="7827263" y="685800"/>
                  </a:lnTo>
                  <a:lnTo>
                    <a:pt x="7799832" y="717804"/>
                  </a:lnTo>
                  <a:lnTo>
                    <a:pt x="7763256" y="737616"/>
                  </a:lnTo>
                  <a:lnTo>
                    <a:pt x="7740396" y="742188"/>
                  </a:lnTo>
                  <a:lnTo>
                    <a:pt x="24384" y="742188"/>
                  </a:lnTo>
                  <a:lnTo>
                    <a:pt x="24384" y="755904"/>
                  </a:lnTo>
                  <a:lnTo>
                    <a:pt x="7786115" y="755904"/>
                  </a:lnTo>
                  <a:lnTo>
                    <a:pt x="7795259" y="751332"/>
                  </a:lnTo>
                  <a:lnTo>
                    <a:pt x="7827263" y="728472"/>
                  </a:lnTo>
                  <a:lnTo>
                    <a:pt x="7850124" y="696468"/>
                  </a:lnTo>
                  <a:lnTo>
                    <a:pt x="7863839" y="658368"/>
                  </a:lnTo>
                  <a:lnTo>
                    <a:pt x="7865363" y="644652"/>
                  </a:lnTo>
                  <a:lnTo>
                    <a:pt x="7866887" y="632460"/>
                  </a:lnTo>
                  <a:lnTo>
                    <a:pt x="7866887" y="135636"/>
                  </a:lnTo>
                  <a:lnTo>
                    <a:pt x="7863839" y="108204"/>
                  </a:lnTo>
                  <a:lnTo>
                    <a:pt x="7850124" y="71628"/>
                  </a:lnTo>
                  <a:lnTo>
                    <a:pt x="7825739" y="39624"/>
                  </a:lnTo>
                  <a:lnTo>
                    <a:pt x="7816596" y="32004"/>
                  </a:lnTo>
                  <a:lnTo>
                    <a:pt x="7805928" y="22860"/>
                  </a:lnTo>
                  <a:lnTo>
                    <a:pt x="7795259" y="16764"/>
                  </a:lnTo>
                  <a:lnTo>
                    <a:pt x="7789163" y="13716"/>
                  </a:lnTo>
                  <a:close/>
                </a:path>
                <a:path w="7867015" h="768350">
                  <a:moveTo>
                    <a:pt x="24384" y="13716"/>
                  </a:moveTo>
                  <a:lnTo>
                    <a:pt x="12191" y="25908"/>
                  </a:lnTo>
                  <a:lnTo>
                    <a:pt x="24384" y="25908"/>
                  </a:lnTo>
                  <a:lnTo>
                    <a:pt x="24384" y="13716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180688" y="3623443"/>
            <a:ext cx="445811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240665" algn="l"/>
                <a:tab pos="2123440" algn="l"/>
              </a:tabLst>
            </a:pP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С</a:t>
            </a:r>
            <a:r>
              <a:rPr sz="20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29</a:t>
            </a:r>
            <a:r>
              <a:rPr sz="20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 err="1">
                <a:solidFill>
                  <a:srgbClr val="FF0000"/>
                </a:solidFill>
                <a:latin typeface="Arial"/>
                <a:cs typeface="Arial"/>
              </a:rPr>
              <a:t>мая</a:t>
            </a:r>
            <a:r>
              <a:rPr sz="20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20" dirty="0" err="1">
                <a:solidFill>
                  <a:srgbClr val="FF0000"/>
                </a:solidFill>
                <a:latin typeface="Arial"/>
                <a:cs typeface="Arial"/>
              </a:rPr>
              <a:t>по</a:t>
            </a:r>
            <a:r>
              <a:rPr lang="kk-KZ" sz="2000" b="1" spc="-20" dirty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sz="2000" b="1" spc="-20" dirty="0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lang="kk-KZ" sz="2000" b="1" spc="-20" dirty="0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lang="kk-KZ" sz="20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 err="1">
                <a:solidFill>
                  <a:srgbClr val="FF0000"/>
                </a:solidFill>
                <a:latin typeface="Arial"/>
                <a:cs typeface="Arial"/>
              </a:rPr>
              <a:t>июня</a:t>
            </a:r>
            <a:r>
              <a:rPr sz="20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kk-KZ" sz="20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202</a:t>
            </a:r>
            <a:r>
              <a:rPr lang="kk-KZ" sz="2000" dirty="0">
                <a:latin typeface="Microsoft Sans Serif"/>
                <a:cs typeface="Microsoft Sans Serif"/>
              </a:rPr>
              <a:t>6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года</a:t>
            </a:r>
            <a:endParaRPr sz="2000" dirty="0">
              <a:latin typeface="Microsoft Sans Serif"/>
              <a:cs typeface="Microsoft Sans Serif"/>
            </a:endParaRPr>
          </a:p>
        </p:txBody>
      </p:sp>
      <p:pic>
        <p:nvPicPr>
          <p:cNvPr id="25" name="object 2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4529327"/>
            <a:ext cx="9144000" cy="6111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885443"/>
            <a:ext cx="763905" cy="1120140"/>
          </a:xfrm>
          <a:custGeom>
            <a:avLst/>
            <a:gdLst/>
            <a:ahLst/>
            <a:cxnLst/>
            <a:rect l="l" t="t" r="r" b="b"/>
            <a:pathLst>
              <a:path w="763905" h="1120139">
                <a:moveTo>
                  <a:pt x="763524" y="0"/>
                </a:moveTo>
                <a:lnTo>
                  <a:pt x="758939" y="4584"/>
                </a:lnTo>
                <a:lnTo>
                  <a:pt x="758939" y="39636"/>
                </a:lnTo>
                <a:lnTo>
                  <a:pt x="751332" y="47282"/>
                </a:lnTo>
                <a:lnTo>
                  <a:pt x="758939" y="39636"/>
                </a:lnTo>
                <a:lnTo>
                  <a:pt x="758939" y="4584"/>
                </a:lnTo>
                <a:lnTo>
                  <a:pt x="737616" y="25908"/>
                </a:lnTo>
                <a:lnTo>
                  <a:pt x="737616" y="30480"/>
                </a:lnTo>
                <a:lnTo>
                  <a:pt x="737616" y="44145"/>
                </a:lnTo>
                <a:lnTo>
                  <a:pt x="737603" y="36360"/>
                </a:lnTo>
                <a:lnTo>
                  <a:pt x="737616" y="30480"/>
                </a:lnTo>
                <a:lnTo>
                  <a:pt x="737616" y="25908"/>
                </a:lnTo>
                <a:lnTo>
                  <a:pt x="375666" y="387858"/>
                </a:lnTo>
                <a:lnTo>
                  <a:pt x="18288" y="30480"/>
                </a:lnTo>
                <a:lnTo>
                  <a:pt x="0" y="12192"/>
                </a:lnTo>
                <a:lnTo>
                  <a:pt x="0" y="30480"/>
                </a:lnTo>
                <a:lnTo>
                  <a:pt x="0" y="36360"/>
                </a:lnTo>
                <a:lnTo>
                  <a:pt x="0" y="47282"/>
                </a:lnTo>
                <a:lnTo>
                  <a:pt x="0" y="726948"/>
                </a:lnTo>
                <a:lnTo>
                  <a:pt x="0" y="745236"/>
                </a:lnTo>
                <a:lnTo>
                  <a:pt x="374904" y="1120140"/>
                </a:lnTo>
                <a:lnTo>
                  <a:pt x="402437" y="1092708"/>
                </a:lnTo>
                <a:lnTo>
                  <a:pt x="763524" y="733044"/>
                </a:lnTo>
                <a:lnTo>
                  <a:pt x="763524" y="726948"/>
                </a:lnTo>
                <a:lnTo>
                  <a:pt x="763524" y="717804"/>
                </a:lnTo>
                <a:lnTo>
                  <a:pt x="763524" y="30480"/>
                </a:lnTo>
                <a:lnTo>
                  <a:pt x="763524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-3606" y="1130250"/>
            <a:ext cx="756285" cy="60706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065" marR="5080" algn="ctr">
              <a:lnSpc>
                <a:spcPct val="86100"/>
              </a:lnSpc>
              <a:spcBef>
                <a:spcPts val="335"/>
              </a:spcBef>
            </a:pP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Форма </a:t>
            </a:r>
            <a:r>
              <a:rPr sz="14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проведен </a:t>
            </a:r>
            <a:r>
              <a:rPr sz="14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ия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37616" y="915923"/>
            <a:ext cx="8406765" cy="721360"/>
            <a:chOff x="737616" y="915923"/>
            <a:chExt cx="8406765" cy="72136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1332" y="928115"/>
              <a:ext cx="8392668" cy="69646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37616" y="915923"/>
              <a:ext cx="8406765" cy="721360"/>
            </a:xfrm>
            <a:custGeom>
              <a:avLst/>
              <a:gdLst/>
              <a:ahLst/>
              <a:cxnLst/>
              <a:rect l="l" t="t" r="r" b="b"/>
              <a:pathLst>
                <a:path w="8406765" h="721360">
                  <a:moveTo>
                    <a:pt x="8302752" y="0"/>
                  </a:moveTo>
                  <a:lnTo>
                    <a:pt x="6096" y="0"/>
                  </a:lnTo>
                  <a:lnTo>
                    <a:pt x="0" y="4571"/>
                  </a:lnTo>
                  <a:lnTo>
                    <a:pt x="0" y="716279"/>
                  </a:lnTo>
                  <a:lnTo>
                    <a:pt x="6096" y="720851"/>
                  </a:lnTo>
                  <a:lnTo>
                    <a:pt x="8304276" y="720851"/>
                  </a:lnTo>
                  <a:lnTo>
                    <a:pt x="8317991" y="719327"/>
                  </a:lnTo>
                  <a:lnTo>
                    <a:pt x="8330183" y="714755"/>
                  </a:lnTo>
                  <a:lnTo>
                    <a:pt x="8342376" y="711707"/>
                  </a:lnTo>
                  <a:lnTo>
                    <a:pt x="8347709" y="708659"/>
                  </a:lnTo>
                  <a:lnTo>
                    <a:pt x="25907" y="708659"/>
                  </a:lnTo>
                  <a:lnTo>
                    <a:pt x="13715" y="696467"/>
                  </a:lnTo>
                  <a:lnTo>
                    <a:pt x="25907" y="696467"/>
                  </a:lnTo>
                  <a:lnTo>
                    <a:pt x="25907" y="24383"/>
                  </a:lnTo>
                  <a:lnTo>
                    <a:pt x="13715" y="24383"/>
                  </a:lnTo>
                  <a:lnTo>
                    <a:pt x="25907" y="12191"/>
                  </a:lnTo>
                  <a:lnTo>
                    <a:pt x="8346185" y="12191"/>
                  </a:lnTo>
                  <a:lnTo>
                    <a:pt x="8340852" y="9143"/>
                  </a:lnTo>
                  <a:lnTo>
                    <a:pt x="8328659" y="4571"/>
                  </a:lnTo>
                  <a:lnTo>
                    <a:pt x="8316467" y="1523"/>
                  </a:lnTo>
                  <a:lnTo>
                    <a:pt x="8302752" y="0"/>
                  </a:lnTo>
                  <a:close/>
                </a:path>
                <a:path w="8406765" h="721360">
                  <a:moveTo>
                    <a:pt x="25907" y="696467"/>
                  </a:moveTo>
                  <a:lnTo>
                    <a:pt x="13715" y="696467"/>
                  </a:lnTo>
                  <a:lnTo>
                    <a:pt x="25907" y="708659"/>
                  </a:lnTo>
                  <a:lnTo>
                    <a:pt x="25907" y="696467"/>
                  </a:lnTo>
                  <a:close/>
                </a:path>
                <a:path w="8406765" h="721360">
                  <a:moveTo>
                    <a:pt x="8346185" y="12191"/>
                  </a:moveTo>
                  <a:lnTo>
                    <a:pt x="25907" y="12191"/>
                  </a:lnTo>
                  <a:lnTo>
                    <a:pt x="25907" y="24383"/>
                  </a:lnTo>
                  <a:lnTo>
                    <a:pt x="8290559" y="24383"/>
                  </a:lnTo>
                  <a:lnTo>
                    <a:pt x="8302752" y="25907"/>
                  </a:lnTo>
                  <a:lnTo>
                    <a:pt x="8311895" y="27431"/>
                  </a:lnTo>
                  <a:lnTo>
                    <a:pt x="8322563" y="28955"/>
                  </a:lnTo>
                  <a:lnTo>
                    <a:pt x="8349995" y="42671"/>
                  </a:lnTo>
                  <a:lnTo>
                    <a:pt x="8377428" y="71627"/>
                  </a:lnTo>
                  <a:lnTo>
                    <a:pt x="8392667" y="108203"/>
                  </a:lnTo>
                  <a:lnTo>
                    <a:pt x="8394191" y="118871"/>
                  </a:lnTo>
                  <a:lnTo>
                    <a:pt x="8394191" y="603503"/>
                  </a:lnTo>
                  <a:lnTo>
                    <a:pt x="8392667" y="614171"/>
                  </a:lnTo>
                  <a:lnTo>
                    <a:pt x="8389619" y="623315"/>
                  </a:lnTo>
                  <a:lnTo>
                    <a:pt x="8386572" y="633983"/>
                  </a:lnTo>
                  <a:lnTo>
                    <a:pt x="8382000" y="643127"/>
                  </a:lnTo>
                  <a:lnTo>
                    <a:pt x="8363711" y="665988"/>
                  </a:lnTo>
                  <a:lnTo>
                    <a:pt x="8356091" y="673607"/>
                  </a:lnTo>
                  <a:lnTo>
                    <a:pt x="8348472" y="678179"/>
                  </a:lnTo>
                  <a:lnTo>
                    <a:pt x="8339328" y="684276"/>
                  </a:lnTo>
                  <a:lnTo>
                    <a:pt x="8330183" y="688847"/>
                  </a:lnTo>
                  <a:lnTo>
                    <a:pt x="8321039" y="691895"/>
                  </a:lnTo>
                  <a:lnTo>
                    <a:pt x="8311895" y="693419"/>
                  </a:lnTo>
                  <a:lnTo>
                    <a:pt x="8290559" y="696467"/>
                  </a:lnTo>
                  <a:lnTo>
                    <a:pt x="25907" y="696467"/>
                  </a:lnTo>
                  <a:lnTo>
                    <a:pt x="25907" y="708659"/>
                  </a:lnTo>
                  <a:lnTo>
                    <a:pt x="8347709" y="708659"/>
                  </a:lnTo>
                  <a:lnTo>
                    <a:pt x="8363711" y="699515"/>
                  </a:lnTo>
                  <a:lnTo>
                    <a:pt x="8398764" y="664463"/>
                  </a:lnTo>
                  <a:lnTo>
                    <a:pt x="8406384" y="649731"/>
                  </a:lnTo>
                  <a:lnTo>
                    <a:pt x="8406384" y="72389"/>
                  </a:lnTo>
                  <a:lnTo>
                    <a:pt x="8382000" y="36575"/>
                  </a:lnTo>
                  <a:lnTo>
                    <a:pt x="8362187" y="21335"/>
                  </a:lnTo>
                  <a:lnTo>
                    <a:pt x="8346185" y="12191"/>
                  </a:lnTo>
                  <a:close/>
                </a:path>
                <a:path w="8406765" h="721360">
                  <a:moveTo>
                    <a:pt x="25907" y="12191"/>
                  </a:moveTo>
                  <a:lnTo>
                    <a:pt x="13715" y="24383"/>
                  </a:lnTo>
                  <a:lnTo>
                    <a:pt x="25907" y="24383"/>
                  </a:lnTo>
                  <a:lnTo>
                    <a:pt x="25907" y="12191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78841" y="1085998"/>
            <a:ext cx="40170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5"/>
              </a:spcBef>
              <a:buChar char="•"/>
              <a:tabLst>
                <a:tab pos="240665" algn="l"/>
              </a:tabLst>
            </a:pPr>
            <a:r>
              <a:rPr sz="2000" spc="-10" dirty="0">
                <a:latin typeface="Microsoft Sans Serif"/>
                <a:cs typeface="Microsoft Sans Serif"/>
              </a:rPr>
              <a:t>школьные</a:t>
            </a:r>
            <a:r>
              <a:rPr sz="2000" spc="-10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выпускные</a:t>
            </a:r>
            <a:r>
              <a:rPr sz="2000" spc="-7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экзамены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1752599"/>
            <a:ext cx="763905" cy="817244"/>
          </a:xfrm>
          <a:custGeom>
            <a:avLst/>
            <a:gdLst/>
            <a:ahLst/>
            <a:cxnLst/>
            <a:rect l="l" t="t" r="r" b="b"/>
            <a:pathLst>
              <a:path w="763905" h="817244">
                <a:moveTo>
                  <a:pt x="763524" y="0"/>
                </a:moveTo>
                <a:lnTo>
                  <a:pt x="758939" y="4584"/>
                </a:lnTo>
                <a:lnTo>
                  <a:pt x="758939" y="39636"/>
                </a:lnTo>
                <a:lnTo>
                  <a:pt x="751332" y="47282"/>
                </a:lnTo>
                <a:lnTo>
                  <a:pt x="758939" y="39636"/>
                </a:lnTo>
                <a:lnTo>
                  <a:pt x="758939" y="4584"/>
                </a:lnTo>
                <a:lnTo>
                  <a:pt x="737616" y="25908"/>
                </a:lnTo>
                <a:lnTo>
                  <a:pt x="737616" y="30480"/>
                </a:lnTo>
                <a:lnTo>
                  <a:pt x="737616" y="44145"/>
                </a:lnTo>
                <a:lnTo>
                  <a:pt x="737616" y="30480"/>
                </a:lnTo>
                <a:lnTo>
                  <a:pt x="737616" y="25908"/>
                </a:lnTo>
                <a:lnTo>
                  <a:pt x="375666" y="387858"/>
                </a:lnTo>
                <a:lnTo>
                  <a:pt x="18275" y="30480"/>
                </a:lnTo>
                <a:lnTo>
                  <a:pt x="0" y="12192"/>
                </a:lnTo>
                <a:lnTo>
                  <a:pt x="0" y="30480"/>
                </a:lnTo>
                <a:lnTo>
                  <a:pt x="0" y="36360"/>
                </a:lnTo>
                <a:lnTo>
                  <a:pt x="0" y="47282"/>
                </a:lnTo>
                <a:lnTo>
                  <a:pt x="0" y="726948"/>
                </a:lnTo>
                <a:lnTo>
                  <a:pt x="0" y="743762"/>
                </a:lnTo>
                <a:lnTo>
                  <a:pt x="72809" y="816864"/>
                </a:lnTo>
                <a:lnTo>
                  <a:pt x="678180" y="816864"/>
                </a:lnTo>
                <a:lnTo>
                  <a:pt x="763524" y="731520"/>
                </a:lnTo>
                <a:lnTo>
                  <a:pt x="763524" y="726948"/>
                </a:lnTo>
                <a:lnTo>
                  <a:pt x="763524" y="717804"/>
                </a:lnTo>
                <a:lnTo>
                  <a:pt x="763524" y="30480"/>
                </a:lnTo>
                <a:lnTo>
                  <a:pt x="763524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-3606" y="1997362"/>
            <a:ext cx="756285" cy="60706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065" marR="5080" algn="ctr">
              <a:lnSpc>
                <a:spcPct val="86100"/>
              </a:lnSpc>
              <a:spcBef>
                <a:spcPts val="335"/>
              </a:spcBef>
            </a:pP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Место </a:t>
            </a:r>
            <a:r>
              <a:rPr sz="14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проведен </a:t>
            </a:r>
            <a:r>
              <a:rPr sz="14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ия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737616" y="1770887"/>
            <a:ext cx="8406765" cy="721360"/>
            <a:chOff x="737616" y="1770887"/>
            <a:chExt cx="8406765" cy="72136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1332" y="1783079"/>
              <a:ext cx="8392668" cy="69646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37616" y="1770887"/>
              <a:ext cx="8406765" cy="721360"/>
            </a:xfrm>
            <a:custGeom>
              <a:avLst/>
              <a:gdLst/>
              <a:ahLst/>
              <a:cxnLst/>
              <a:rect l="l" t="t" r="r" b="b"/>
              <a:pathLst>
                <a:path w="8406765" h="721360">
                  <a:moveTo>
                    <a:pt x="8304276" y="0"/>
                  </a:moveTo>
                  <a:lnTo>
                    <a:pt x="6096" y="0"/>
                  </a:lnTo>
                  <a:lnTo>
                    <a:pt x="0" y="6095"/>
                  </a:lnTo>
                  <a:lnTo>
                    <a:pt x="0" y="716279"/>
                  </a:lnTo>
                  <a:lnTo>
                    <a:pt x="6096" y="720851"/>
                  </a:lnTo>
                  <a:lnTo>
                    <a:pt x="8304276" y="720851"/>
                  </a:lnTo>
                  <a:lnTo>
                    <a:pt x="8317991" y="719327"/>
                  </a:lnTo>
                  <a:lnTo>
                    <a:pt x="8330183" y="714755"/>
                  </a:lnTo>
                  <a:lnTo>
                    <a:pt x="8342376" y="711707"/>
                  </a:lnTo>
                  <a:lnTo>
                    <a:pt x="8347709" y="708659"/>
                  </a:lnTo>
                  <a:lnTo>
                    <a:pt x="25907" y="708659"/>
                  </a:lnTo>
                  <a:lnTo>
                    <a:pt x="13715" y="696467"/>
                  </a:lnTo>
                  <a:lnTo>
                    <a:pt x="25907" y="696467"/>
                  </a:lnTo>
                  <a:lnTo>
                    <a:pt x="25907" y="24383"/>
                  </a:lnTo>
                  <a:lnTo>
                    <a:pt x="13715" y="24383"/>
                  </a:lnTo>
                  <a:lnTo>
                    <a:pt x="25907" y="12191"/>
                  </a:lnTo>
                  <a:lnTo>
                    <a:pt x="8346185" y="12191"/>
                  </a:lnTo>
                  <a:lnTo>
                    <a:pt x="8340852" y="9143"/>
                  </a:lnTo>
                  <a:lnTo>
                    <a:pt x="8328659" y="6095"/>
                  </a:lnTo>
                  <a:lnTo>
                    <a:pt x="8316467" y="1524"/>
                  </a:lnTo>
                  <a:lnTo>
                    <a:pt x="8304276" y="0"/>
                  </a:lnTo>
                  <a:close/>
                </a:path>
                <a:path w="8406765" h="721360">
                  <a:moveTo>
                    <a:pt x="25907" y="696467"/>
                  </a:moveTo>
                  <a:lnTo>
                    <a:pt x="13715" y="696467"/>
                  </a:lnTo>
                  <a:lnTo>
                    <a:pt x="25907" y="708659"/>
                  </a:lnTo>
                  <a:lnTo>
                    <a:pt x="25907" y="696467"/>
                  </a:lnTo>
                  <a:close/>
                </a:path>
                <a:path w="8406765" h="721360">
                  <a:moveTo>
                    <a:pt x="8346185" y="12191"/>
                  </a:moveTo>
                  <a:lnTo>
                    <a:pt x="25907" y="12191"/>
                  </a:lnTo>
                  <a:lnTo>
                    <a:pt x="25907" y="24383"/>
                  </a:lnTo>
                  <a:lnTo>
                    <a:pt x="8290559" y="24383"/>
                  </a:lnTo>
                  <a:lnTo>
                    <a:pt x="8302752" y="25907"/>
                  </a:lnTo>
                  <a:lnTo>
                    <a:pt x="8349995" y="42671"/>
                  </a:lnTo>
                  <a:lnTo>
                    <a:pt x="8377428" y="71627"/>
                  </a:lnTo>
                  <a:lnTo>
                    <a:pt x="8389619" y="99059"/>
                  </a:lnTo>
                  <a:lnTo>
                    <a:pt x="8392667" y="108203"/>
                  </a:lnTo>
                  <a:lnTo>
                    <a:pt x="8394191" y="118871"/>
                  </a:lnTo>
                  <a:lnTo>
                    <a:pt x="8394191" y="603503"/>
                  </a:lnTo>
                  <a:lnTo>
                    <a:pt x="8392667" y="614171"/>
                  </a:lnTo>
                  <a:lnTo>
                    <a:pt x="8389619" y="623315"/>
                  </a:lnTo>
                  <a:lnTo>
                    <a:pt x="8386572" y="633983"/>
                  </a:lnTo>
                  <a:lnTo>
                    <a:pt x="8382000" y="643127"/>
                  </a:lnTo>
                  <a:lnTo>
                    <a:pt x="8363711" y="665987"/>
                  </a:lnTo>
                  <a:lnTo>
                    <a:pt x="8356091" y="673607"/>
                  </a:lnTo>
                  <a:lnTo>
                    <a:pt x="8348472" y="678179"/>
                  </a:lnTo>
                  <a:lnTo>
                    <a:pt x="8339328" y="684275"/>
                  </a:lnTo>
                  <a:lnTo>
                    <a:pt x="8330183" y="688847"/>
                  </a:lnTo>
                  <a:lnTo>
                    <a:pt x="8321039" y="691895"/>
                  </a:lnTo>
                  <a:lnTo>
                    <a:pt x="8311895" y="693419"/>
                  </a:lnTo>
                  <a:lnTo>
                    <a:pt x="8290559" y="696467"/>
                  </a:lnTo>
                  <a:lnTo>
                    <a:pt x="25907" y="696467"/>
                  </a:lnTo>
                  <a:lnTo>
                    <a:pt x="25907" y="708659"/>
                  </a:lnTo>
                  <a:lnTo>
                    <a:pt x="8347709" y="708659"/>
                  </a:lnTo>
                  <a:lnTo>
                    <a:pt x="8363711" y="699515"/>
                  </a:lnTo>
                  <a:lnTo>
                    <a:pt x="8398764" y="664463"/>
                  </a:lnTo>
                  <a:lnTo>
                    <a:pt x="8406384" y="649732"/>
                  </a:lnTo>
                  <a:lnTo>
                    <a:pt x="8406384" y="72389"/>
                  </a:lnTo>
                  <a:lnTo>
                    <a:pt x="8382000" y="36575"/>
                  </a:lnTo>
                  <a:lnTo>
                    <a:pt x="8362187" y="21336"/>
                  </a:lnTo>
                  <a:lnTo>
                    <a:pt x="8346185" y="12191"/>
                  </a:lnTo>
                  <a:close/>
                </a:path>
                <a:path w="8406765" h="721360">
                  <a:moveTo>
                    <a:pt x="25907" y="12191"/>
                  </a:moveTo>
                  <a:lnTo>
                    <a:pt x="13715" y="24383"/>
                  </a:lnTo>
                  <a:lnTo>
                    <a:pt x="25907" y="24383"/>
                  </a:lnTo>
                  <a:lnTo>
                    <a:pt x="25907" y="12191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78841" y="1941145"/>
            <a:ext cx="50520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Char char="•"/>
              <a:tabLst>
                <a:tab pos="240665" algn="l"/>
              </a:tabLst>
            </a:pPr>
            <a:r>
              <a:rPr sz="2000" dirty="0">
                <a:latin typeface="Microsoft Sans Serif"/>
                <a:cs typeface="Microsoft Sans Serif"/>
              </a:rPr>
              <a:t>на</a:t>
            </a:r>
            <a:r>
              <a:rPr sz="2000" spc="-9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базе</a:t>
            </a:r>
            <a:r>
              <a:rPr sz="2000" spc="-9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школы,</a:t>
            </a:r>
            <a:r>
              <a:rPr sz="2000" spc="-8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где</a:t>
            </a:r>
            <a:r>
              <a:rPr sz="2000" spc="-8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обучается</a:t>
            </a:r>
            <a:r>
              <a:rPr sz="2000" spc="-80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выпускник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420623" y="359663"/>
            <a:ext cx="7824470" cy="708660"/>
          </a:xfrm>
          <a:prstGeom prst="rect">
            <a:avLst/>
          </a:prstGeom>
          <a:solidFill>
            <a:srgbClr val="002060"/>
          </a:solidFill>
        </p:spPr>
        <p:txBody>
          <a:bodyPr vert="horz" wrap="square" lIns="0" tIns="26034" rIns="0" bIns="0" rtlCol="0">
            <a:spAutoFit/>
          </a:bodyPr>
          <a:lstStyle/>
          <a:p>
            <a:pPr marL="89535" marR="600075">
              <a:lnSpc>
                <a:spcPct val="101000"/>
              </a:lnSpc>
              <a:spcBef>
                <a:spcPts val="204"/>
              </a:spcBef>
            </a:pP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Государственные</a:t>
            </a:r>
            <a:r>
              <a:rPr sz="20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выпускные</a:t>
            </a:r>
            <a:r>
              <a:rPr sz="20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экзамены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за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курс</a:t>
            </a:r>
            <a:r>
              <a:rPr sz="20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общего</a:t>
            </a:r>
            <a:r>
              <a:rPr sz="20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Calibri"/>
                <a:cs typeface="Calibri"/>
              </a:rPr>
              <a:t>среднего </a:t>
            </a:r>
            <a:r>
              <a:rPr sz="2000" dirty="0">
                <a:solidFill>
                  <a:srgbClr val="FFFFFF"/>
                </a:solidFill>
                <a:latin typeface="Calibri"/>
                <a:cs typeface="Calibri"/>
              </a:rPr>
              <a:t>образования(</a:t>
            </a:r>
            <a:r>
              <a:rPr sz="20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spc="-165" dirty="0">
                <a:solidFill>
                  <a:srgbClr val="FFFFFF"/>
                </a:solidFill>
                <a:latin typeface="Tahoma"/>
                <a:cs typeface="Tahoma"/>
              </a:rPr>
              <a:t>11</a:t>
            </a:r>
            <a:r>
              <a:rPr sz="20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Tahoma"/>
                <a:cs typeface="Tahoma"/>
              </a:rPr>
              <a:t>КЛАССОВ)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0" y="2569463"/>
            <a:ext cx="9144000" cy="2571115"/>
            <a:chOff x="0" y="2569463"/>
            <a:chExt cx="9144000" cy="2571115"/>
          </a:xfrm>
        </p:grpSpPr>
        <p:sp>
          <p:nvSpPr>
            <p:cNvPr id="16" name="object 16"/>
            <p:cNvSpPr/>
            <p:nvPr/>
          </p:nvSpPr>
          <p:spPr>
            <a:xfrm>
              <a:off x="0" y="2569463"/>
              <a:ext cx="9144000" cy="2571115"/>
            </a:xfrm>
            <a:custGeom>
              <a:avLst/>
              <a:gdLst/>
              <a:ahLst/>
              <a:cxnLst/>
              <a:rect l="l" t="t" r="r" b="b"/>
              <a:pathLst>
                <a:path w="9144000" h="2571115">
                  <a:moveTo>
                    <a:pt x="9144000" y="0"/>
                  </a:moveTo>
                  <a:lnTo>
                    <a:pt x="0" y="0"/>
                  </a:lnTo>
                  <a:lnTo>
                    <a:pt x="0" y="2570988"/>
                  </a:lnTo>
                  <a:lnTo>
                    <a:pt x="9144000" y="2570988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0" y="2569463"/>
              <a:ext cx="763905" cy="1135380"/>
            </a:xfrm>
            <a:custGeom>
              <a:avLst/>
              <a:gdLst/>
              <a:ahLst/>
              <a:cxnLst/>
              <a:rect l="l" t="t" r="r" b="b"/>
              <a:pathLst>
                <a:path w="763905" h="1135379">
                  <a:moveTo>
                    <a:pt x="678180" y="0"/>
                  </a:moveTo>
                  <a:lnTo>
                    <a:pt x="678180" y="0"/>
                  </a:lnTo>
                  <a:lnTo>
                    <a:pt x="72809" y="0"/>
                  </a:lnTo>
                  <a:lnTo>
                    <a:pt x="374891" y="303276"/>
                  </a:lnTo>
                  <a:lnTo>
                    <a:pt x="402336" y="275844"/>
                  </a:lnTo>
                  <a:lnTo>
                    <a:pt x="678180" y="0"/>
                  </a:lnTo>
                  <a:close/>
                </a:path>
                <a:path w="763905" h="1135379">
                  <a:moveTo>
                    <a:pt x="763524" y="16764"/>
                  </a:moveTo>
                  <a:lnTo>
                    <a:pt x="758939" y="21348"/>
                  </a:lnTo>
                  <a:lnTo>
                    <a:pt x="758939" y="56400"/>
                  </a:lnTo>
                  <a:lnTo>
                    <a:pt x="751332" y="64046"/>
                  </a:lnTo>
                  <a:lnTo>
                    <a:pt x="758939" y="56400"/>
                  </a:lnTo>
                  <a:lnTo>
                    <a:pt x="758939" y="21348"/>
                  </a:lnTo>
                  <a:lnTo>
                    <a:pt x="737616" y="42672"/>
                  </a:lnTo>
                  <a:lnTo>
                    <a:pt x="737616" y="47244"/>
                  </a:lnTo>
                  <a:lnTo>
                    <a:pt x="737616" y="60909"/>
                  </a:lnTo>
                  <a:lnTo>
                    <a:pt x="737603" y="53124"/>
                  </a:lnTo>
                  <a:lnTo>
                    <a:pt x="737616" y="47244"/>
                  </a:lnTo>
                  <a:lnTo>
                    <a:pt x="737616" y="42672"/>
                  </a:lnTo>
                  <a:lnTo>
                    <a:pt x="375666" y="404622"/>
                  </a:lnTo>
                  <a:lnTo>
                    <a:pt x="18275" y="47244"/>
                  </a:lnTo>
                  <a:lnTo>
                    <a:pt x="0" y="28968"/>
                  </a:lnTo>
                  <a:lnTo>
                    <a:pt x="0" y="47244"/>
                  </a:lnTo>
                  <a:lnTo>
                    <a:pt x="0" y="53124"/>
                  </a:lnTo>
                  <a:lnTo>
                    <a:pt x="0" y="64046"/>
                  </a:lnTo>
                  <a:lnTo>
                    <a:pt x="0" y="743712"/>
                  </a:lnTo>
                  <a:lnTo>
                    <a:pt x="0" y="760476"/>
                  </a:lnTo>
                  <a:lnTo>
                    <a:pt x="374904" y="1135380"/>
                  </a:lnTo>
                  <a:lnTo>
                    <a:pt x="400913" y="1109472"/>
                  </a:lnTo>
                  <a:lnTo>
                    <a:pt x="763524" y="748284"/>
                  </a:lnTo>
                  <a:lnTo>
                    <a:pt x="763524" y="743712"/>
                  </a:lnTo>
                  <a:lnTo>
                    <a:pt x="763524" y="734568"/>
                  </a:lnTo>
                  <a:lnTo>
                    <a:pt x="763524" y="47244"/>
                  </a:lnTo>
                  <a:lnTo>
                    <a:pt x="763524" y="16764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-3606" y="2831131"/>
            <a:ext cx="756285" cy="60706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065" marR="5080" indent="635" algn="ctr">
              <a:lnSpc>
                <a:spcPct val="86100"/>
              </a:lnSpc>
              <a:spcBef>
                <a:spcPts val="335"/>
              </a:spcBef>
            </a:pPr>
            <a:r>
              <a:rPr sz="14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Сроки проведен </a:t>
            </a:r>
            <a:r>
              <a:rPr sz="14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ия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737616" y="2638043"/>
            <a:ext cx="8406765" cy="721360"/>
            <a:chOff x="737616" y="2638043"/>
            <a:chExt cx="8406765" cy="721360"/>
          </a:xfrm>
        </p:grpSpPr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1332" y="2650235"/>
              <a:ext cx="8392668" cy="696468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737616" y="2638043"/>
              <a:ext cx="8406765" cy="721360"/>
            </a:xfrm>
            <a:custGeom>
              <a:avLst/>
              <a:gdLst/>
              <a:ahLst/>
              <a:cxnLst/>
              <a:rect l="l" t="t" r="r" b="b"/>
              <a:pathLst>
                <a:path w="8406765" h="721360">
                  <a:moveTo>
                    <a:pt x="8304276" y="0"/>
                  </a:moveTo>
                  <a:lnTo>
                    <a:pt x="6096" y="0"/>
                  </a:lnTo>
                  <a:lnTo>
                    <a:pt x="0" y="4572"/>
                  </a:lnTo>
                  <a:lnTo>
                    <a:pt x="0" y="716280"/>
                  </a:lnTo>
                  <a:lnTo>
                    <a:pt x="6096" y="720852"/>
                  </a:lnTo>
                  <a:lnTo>
                    <a:pt x="8304276" y="720852"/>
                  </a:lnTo>
                  <a:lnTo>
                    <a:pt x="8317991" y="717804"/>
                  </a:lnTo>
                  <a:lnTo>
                    <a:pt x="8330183" y="714756"/>
                  </a:lnTo>
                  <a:lnTo>
                    <a:pt x="8342376" y="710184"/>
                  </a:lnTo>
                  <a:lnTo>
                    <a:pt x="8345932" y="708660"/>
                  </a:lnTo>
                  <a:lnTo>
                    <a:pt x="25907" y="708660"/>
                  </a:lnTo>
                  <a:lnTo>
                    <a:pt x="13715" y="696468"/>
                  </a:lnTo>
                  <a:lnTo>
                    <a:pt x="25907" y="696468"/>
                  </a:lnTo>
                  <a:lnTo>
                    <a:pt x="25907" y="24384"/>
                  </a:lnTo>
                  <a:lnTo>
                    <a:pt x="13715" y="24384"/>
                  </a:lnTo>
                  <a:lnTo>
                    <a:pt x="25907" y="12192"/>
                  </a:lnTo>
                  <a:lnTo>
                    <a:pt x="8346185" y="12192"/>
                  </a:lnTo>
                  <a:lnTo>
                    <a:pt x="8340852" y="9143"/>
                  </a:lnTo>
                  <a:lnTo>
                    <a:pt x="8328659" y="4572"/>
                  </a:lnTo>
                  <a:lnTo>
                    <a:pt x="8316467" y="1524"/>
                  </a:lnTo>
                  <a:lnTo>
                    <a:pt x="8304276" y="0"/>
                  </a:lnTo>
                  <a:close/>
                </a:path>
                <a:path w="8406765" h="721360">
                  <a:moveTo>
                    <a:pt x="25907" y="696468"/>
                  </a:moveTo>
                  <a:lnTo>
                    <a:pt x="13715" y="696468"/>
                  </a:lnTo>
                  <a:lnTo>
                    <a:pt x="25907" y="708660"/>
                  </a:lnTo>
                  <a:lnTo>
                    <a:pt x="25907" y="696468"/>
                  </a:lnTo>
                  <a:close/>
                </a:path>
                <a:path w="8406765" h="721360">
                  <a:moveTo>
                    <a:pt x="8346185" y="12192"/>
                  </a:moveTo>
                  <a:lnTo>
                    <a:pt x="25907" y="12192"/>
                  </a:lnTo>
                  <a:lnTo>
                    <a:pt x="25907" y="24384"/>
                  </a:lnTo>
                  <a:lnTo>
                    <a:pt x="8290559" y="24384"/>
                  </a:lnTo>
                  <a:lnTo>
                    <a:pt x="8302752" y="25908"/>
                  </a:lnTo>
                  <a:lnTo>
                    <a:pt x="8349995" y="42672"/>
                  </a:lnTo>
                  <a:lnTo>
                    <a:pt x="8377428" y="71628"/>
                  </a:lnTo>
                  <a:lnTo>
                    <a:pt x="8392667" y="108204"/>
                  </a:lnTo>
                  <a:lnTo>
                    <a:pt x="8394191" y="118872"/>
                  </a:lnTo>
                  <a:lnTo>
                    <a:pt x="8394191" y="603504"/>
                  </a:lnTo>
                  <a:lnTo>
                    <a:pt x="8392667" y="614172"/>
                  </a:lnTo>
                  <a:lnTo>
                    <a:pt x="8389619" y="623316"/>
                  </a:lnTo>
                  <a:lnTo>
                    <a:pt x="8386572" y="633984"/>
                  </a:lnTo>
                  <a:lnTo>
                    <a:pt x="8363711" y="665988"/>
                  </a:lnTo>
                  <a:lnTo>
                    <a:pt x="8330183" y="687324"/>
                  </a:lnTo>
                  <a:lnTo>
                    <a:pt x="8321039" y="691896"/>
                  </a:lnTo>
                  <a:lnTo>
                    <a:pt x="8311895" y="693419"/>
                  </a:lnTo>
                  <a:lnTo>
                    <a:pt x="8290559" y="696468"/>
                  </a:lnTo>
                  <a:lnTo>
                    <a:pt x="25907" y="696468"/>
                  </a:lnTo>
                  <a:lnTo>
                    <a:pt x="25907" y="708660"/>
                  </a:lnTo>
                  <a:lnTo>
                    <a:pt x="8345932" y="708660"/>
                  </a:lnTo>
                  <a:lnTo>
                    <a:pt x="8353043" y="705612"/>
                  </a:lnTo>
                  <a:lnTo>
                    <a:pt x="8391143" y="673608"/>
                  </a:lnTo>
                  <a:lnTo>
                    <a:pt x="8406384" y="649732"/>
                  </a:lnTo>
                  <a:lnTo>
                    <a:pt x="8406384" y="72389"/>
                  </a:lnTo>
                  <a:lnTo>
                    <a:pt x="8382000" y="36575"/>
                  </a:lnTo>
                  <a:lnTo>
                    <a:pt x="8362187" y="21336"/>
                  </a:lnTo>
                  <a:lnTo>
                    <a:pt x="8346185" y="12192"/>
                  </a:lnTo>
                  <a:close/>
                </a:path>
                <a:path w="8406765" h="721360">
                  <a:moveTo>
                    <a:pt x="25907" y="12192"/>
                  </a:moveTo>
                  <a:lnTo>
                    <a:pt x="13715" y="24384"/>
                  </a:lnTo>
                  <a:lnTo>
                    <a:pt x="25907" y="24384"/>
                  </a:lnTo>
                  <a:lnTo>
                    <a:pt x="25907" y="12192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878841" y="2808254"/>
            <a:ext cx="4531359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240665" algn="l"/>
              </a:tabLst>
            </a:pPr>
            <a:r>
              <a:rPr lang="ru-RU" sz="2000" b="1" dirty="0">
                <a:solidFill>
                  <a:srgbClr val="FF0000"/>
                </a:solidFill>
                <a:latin typeface="Arial"/>
                <a:cs typeface="Arial"/>
              </a:rPr>
              <a:t>С</a:t>
            </a:r>
            <a:r>
              <a:rPr lang="kk-KZ" sz="2000" b="1" spc="-30" dirty="0">
                <a:solidFill>
                  <a:srgbClr val="FF0000"/>
                </a:solidFill>
                <a:latin typeface="Arial"/>
                <a:cs typeface="Arial"/>
              </a:rPr>
              <a:t>о 2 июня </a:t>
            </a:r>
            <a:r>
              <a:rPr sz="20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 err="1">
                <a:solidFill>
                  <a:srgbClr val="FF0000"/>
                </a:solidFill>
                <a:latin typeface="Arial"/>
                <a:cs typeface="Arial"/>
              </a:rPr>
              <a:t>по</a:t>
            </a:r>
            <a:r>
              <a:rPr sz="20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lang="kk-KZ" sz="2000" b="1" dirty="0">
                <a:solidFill>
                  <a:srgbClr val="FF0000"/>
                </a:solidFill>
                <a:latin typeface="Arial"/>
                <a:cs typeface="Arial"/>
              </a:rPr>
              <a:t>5  </a:t>
            </a:r>
            <a:r>
              <a:rPr sz="2000" b="1" dirty="0" err="1">
                <a:solidFill>
                  <a:srgbClr val="FF0000"/>
                </a:solidFill>
                <a:latin typeface="Arial"/>
                <a:cs typeface="Arial"/>
              </a:rPr>
              <a:t>июня</a:t>
            </a:r>
            <a:r>
              <a:rPr sz="20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202</a:t>
            </a:r>
            <a:r>
              <a:rPr lang="kk-KZ" sz="2000" dirty="0">
                <a:latin typeface="Microsoft Sans Serif"/>
                <a:cs typeface="Microsoft Sans Serif"/>
              </a:rPr>
              <a:t>6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года</a:t>
            </a:r>
            <a:endParaRPr sz="2000" dirty="0">
              <a:latin typeface="Microsoft Sans Serif"/>
              <a:cs typeface="Microsoft Sans Serif"/>
            </a:endParaRPr>
          </a:p>
        </p:txBody>
      </p:sp>
      <p:pic>
        <p:nvPicPr>
          <p:cNvPr id="23" name="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4529327"/>
            <a:ext cx="9144000" cy="611124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4740634" y="4754361"/>
            <a:ext cx="755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0" dirty="0">
                <a:solidFill>
                  <a:srgbClr val="002060"/>
                </a:solidFill>
                <a:latin typeface="Arial"/>
                <a:cs typeface="Arial"/>
              </a:rPr>
              <a:t>\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70915" marR="5080" indent="104775">
              <a:lnSpc>
                <a:spcPct val="100000"/>
              </a:lnSpc>
              <a:spcBef>
                <a:spcPts val="100"/>
              </a:spcBef>
            </a:pPr>
            <a:r>
              <a:rPr dirty="0"/>
              <a:t>Формы</a:t>
            </a:r>
            <a:r>
              <a:rPr spc="-130" dirty="0"/>
              <a:t> </a:t>
            </a:r>
            <a:r>
              <a:rPr dirty="0"/>
              <a:t>проведения</a:t>
            </a:r>
            <a:r>
              <a:rPr spc="-120" dirty="0"/>
              <a:t> </a:t>
            </a:r>
            <a:r>
              <a:rPr dirty="0"/>
              <a:t>итоговой</a:t>
            </a:r>
            <a:r>
              <a:rPr spc="-90" dirty="0"/>
              <a:t> </a:t>
            </a:r>
            <a:r>
              <a:rPr spc="-10" dirty="0"/>
              <a:t>аттестации </a:t>
            </a:r>
            <a:r>
              <a:rPr spc="-10" dirty="0">
                <a:solidFill>
                  <a:srgbClr val="FF0000"/>
                </a:solidFill>
              </a:rPr>
              <a:t>Уровень</a:t>
            </a:r>
            <a:r>
              <a:rPr spc="-12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основного</a:t>
            </a:r>
            <a:r>
              <a:rPr spc="-114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среднего</a:t>
            </a:r>
            <a:r>
              <a:rPr spc="-105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образования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791956" y="4818080"/>
            <a:ext cx="139065" cy="175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65"/>
              </a:lnSpc>
            </a:pPr>
            <a:r>
              <a:rPr sz="1200" spc="-140" dirty="0">
                <a:solidFill>
                  <a:srgbClr val="898989"/>
                </a:solidFill>
                <a:latin typeface="Arial MT"/>
                <a:cs typeface="Arial MT"/>
              </a:rPr>
              <a:t>17</a:t>
            </a:r>
            <a:endParaRPr sz="1200">
              <a:latin typeface="Arial MT"/>
              <a:cs typeface="Arial MT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378530"/>
              </p:ext>
            </p:extLst>
          </p:nvPr>
        </p:nvGraphicFramePr>
        <p:xfrm>
          <a:off x="0" y="954023"/>
          <a:ext cx="9147808" cy="40995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6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270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3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9570">
                <a:tc>
                  <a:txBody>
                    <a:bodyPr/>
                    <a:lstStyle/>
                    <a:p>
                      <a:pPr marL="8699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№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Предмет/формат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Дата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309">
                <a:tc>
                  <a:txBody>
                    <a:bodyPr/>
                    <a:lstStyle/>
                    <a:p>
                      <a:pPr marL="87630" marR="317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400" spc="-5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1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9369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8953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400" spc="-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письменный</a:t>
                      </a:r>
                      <a:r>
                        <a:rPr sz="1400" spc="-3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экзамен</a:t>
                      </a:r>
                      <a:r>
                        <a:rPr sz="1400" spc="-3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(контрольная</a:t>
                      </a:r>
                      <a:r>
                        <a:rPr sz="1400" spc="-4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работа)</a:t>
                      </a:r>
                      <a:r>
                        <a:rPr sz="1400" spc="-4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400" spc="-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математике</a:t>
                      </a:r>
                      <a:r>
                        <a:rPr sz="1400" spc="-3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(алгебре)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93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213995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29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мая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9369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4244">
                <a:tc>
                  <a:txBody>
                    <a:bodyPr/>
                    <a:lstStyle/>
                    <a:p>
                      <a:pPr marL="87630" marR="31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spc="-5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2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00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89535" marR="24384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pc="-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письменный</a:t>
                      </a:r>
                      <a:r>
                        <a:rPr lang="ru-RU" sz="1400" spc="-5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spc="-2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экзамен</a:t>
                      </a:r>
                      <a:r>
                        <a:rPr lang="ru-RU" sz="1400" spc="-4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lang="ru-RU" sz="1400" spc="-2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предмету</a:t>
                      </a:r>
                      <a:r>
                        <a:rPr lang="ru-RU" sz="1400" spc="-4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lang="ru-RU" sz="1400" spc="-2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выбору</a:t>
                      </a:r>
                      <a:r>
                        <a:rPr lang="ru-RU" sz="1400" spc="-3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(физика,</a:t>
                      </a:r>
                      <a:r>
                        <a:rPr lang="ru-RU" sz="1400" spc="-4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химия,</a:t>
                      </a:r>
                      <a:r>
                        <a:rPr lang="ru-RU" sz="1400" spc="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биология,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география, геометрия,</a:t>
                      </a:r>
                      <a:r>
                        <a:rPr lang="ru-RU" sz="1400" spc="-6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история</a:t>
                      </a:r>
                      <a:r>
                        <a:rPr lang="ru-RU" sz="1400" spc="-5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spc="-2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Казахстана,</a:t>
                      </a:r>
                      <a:r>
                        <a:rPr lang="ru-RU" sz="1400" spc="-7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всемирная</a:t>
                      </a:r>
                      <a:r>
                        <a:rPr lang="ru-RU" sz="1400" spc="-3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история,</a:t>
                      </a:r>
                      <a:r>
                        <a:rPr lang="ru-RU" sz="1400" spc="-3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литература</a:t>
                      </a:r>
                      <a:r>
                        <a:rPr lang="ru-RU" sz="1400" spc="-5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(по</a:t>
                      </a:r>
                      <a:r>
                        <a:rPr lang="ru-RU" sz="1400" spc="-3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spc="-2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языку</a:t>
                      </a:r>
                      <a:r>
                        <a:rPr lang="ru-RU" sz="1400" spc="-2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обучения),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иностранный</a:t>
                      </a:r>
                      <a:r>
                        <a:rPr lang="ru-RU" sz="1400" spc="-2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spc="-2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язык</a:t>
                      </a:r>
                      <a:r>
                        <a:rPr lang="ru-RU" sz="1400" spc="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spc="-2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(английский/французский/немецкий), 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информатика)</a:t>
                      </a:r>
                      <a:r>
                        <a:rPr lang="ru-RU" sz="1400" spc="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письменный</a:t>
                      </a:r>
                      <a:endParaRPr lang="ru-RU" sz="1400" dirty="0">
                        <a:latin typeface="Microsoft Sans Serif"/>
                        <a:cs typeface="Microsoft Sans Serif"/>
                      </a:endParaRPr>
                    </a:p>
                    <a:p>
                      <a:pPr marL="89535" marR="2438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kk-KZ" sz="1400" b="1" spc="-2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3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июня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9050">
                <a:tc>
                  <a:txBody>
                    <a:bodyPr/>
                    <a:lstStyle/>
                    <a:p>
                      <a:pPr marL="87630" marR="31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spc="-5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3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00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89535" marR="64262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pc="-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письменный</a:t>
                      </a:r>
                      <a:r>
                        <a:rPr lang="ru-RU" sz="1400" spc="-1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spc="-2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экзамен</a:t>
                      </a:r>
                      <a:r>
                        <a:rPr lang="ru-RU" sz="1400" spc="-1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lang="ru-RU" sz="1400" spc="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spc="-2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казахскому/русскому/уйгурскому/</a:t>
                      </a:r>
                      <a:r>
                        <a:rPr lang="ru-RU" sz="1400" spc="3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spc="-3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узбекскому</a:t>
                      </a:r>
                      <a:r>
                        <a:rPr lang="ru-RU" sz="1400" spc="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/</a:t>
                      </a:r>
                      <a:r>
                        <a:rPr lang="ru-RU" sz="1400" spc="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spc="-2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таджикскому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языку </a:t>
                      </a:r>
                      <a:r>
                        <a:rPr lang="ru-RU" sz="1400" spc="-2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(язык</a:t>
                      </a:r>
                      <a:r>
                        <a:rPr lang="ru-RU" sz="1400" spc="-3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обучения)</a:t>
                      </a:r>
                      <a:r>
                        <a:rPr lang="ru-RU" sz="1400" spc="-2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lang="ru-RU" sz="1400" spc="-1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форме</a:t>
                      </a:r>
                      <a:r>
                        <a:rPr lang="ru-RU" sz="1400" spc="-3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эссе,</a:t>
                      </a:r>
                      <a:r>
                        <a:rPr lang="ru-RU" sz="1400" spc="-3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для</a:t>
                      </a:r>
                      <a:r>
                        <a:rPr lang="ru-RU" sz="1400" spc="-2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школ</a:t>
                      </a:r>
                      <a:r>
                        <a:rPr lang="ru-RU" sz="1400" spc="-2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углубленным</a:t>
                      </a:r>
                      <a:r>
                        <a:rPr lang="ru-RU" sz="1400" spc="-2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изучением</a:t>
                      </a:r>
                      <a:r>
                        <a:rPr lang="ru-RU" sz="1400" spc="-2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предметов гуманитарного</a:t>
                      </a:r>
                      <a:r>
                        <a:rPr lang="ru-RU" sz="1400" spc="-6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цикла</a:t>
                      </a:r>
                      <a:r>
                        <a:rPr lang="ru-RU" sz="1400" spc="-3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spc="36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–</a:t>
                      </a:r>
                      <a:r>
                        <a:rPr lang="ru-RU" sz="1400" spc="-2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письменная</a:t>
                      </a:r>
                      <a:r>
                        <a:rPr lang="ru-RU" sz="1400" spc="-4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работа</a:t>
                      </a:r>
                      <a:r>
                        <a:rPr lang="ru-RU" sz="1400" spc="-5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(статья,</a:t>
                      </a:r>
                      <a:r>
                        <a:rPr lang="ru-RU" sz="1400" spc="-6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рассказ,</a:t>
                      </a:r>
                      <a:r>
                        <a:rPr lang="ru-RU" sz="1400" spc="-6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lang="ru-RU" sz="1400" spc="-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эссе)</a:t>
                      </a:r>
                      <a:endParaRPr lang="ru-RU"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1924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kk-KZ" sz="1400" b="1" spc="-2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8 </a:t>
                      </a:r>
                      <a:r>
                        <a:rPr sz="1400" b="1" spc="-20" dirty="0" err="1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июня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48385">
                <a:tc>
                  <a:txBody>
                    <a:bodyPr/>
                    <a:lstStyle/>
                    <a:p>
                      <a:pPr marL="87630" marR="31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spc="-5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4</a:t>
                      </a:r>
                      <a:endParaRPr sz="1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00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89535" marR="628650" indent="4699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spc="-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письменный</a:t>
                      </a:r>
                      <a:r>
                        <a:rPr sz="1400" spc="-1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экзамен </a:t>
                      </a:r>
                      <a:r>
                        <a:rPr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400" spc="-1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3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казахскому</a:t>
                      </a:r>
                      <a:r>
                        <a:rPr sz="1400" spc="-2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языку</a:t>
                      </a:r>
                      <a:r>
                        <a:rPr sz="1400" spc="-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400" spc="-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литературе</a:t>
                      </a:r>
                      <a:r>
                        <a:rPr sz="1400" spc="-3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400" spc="-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классах</a:t>
                      </a:r>
                      <a:r>
                        <a:rPr sz="1400" spc="-4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5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с </a:t>
                      </a:r>
                      <a:r>
                        <a:rPr sz="1400" spc="-3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русским/узбекским/уйгурским/таджикским</a:t>
                      </a:r>
                      <a:r>
                        <a:rPr sz="1400" spc="-1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языком</a:t>
                      </a:r>
                      <a:r>
                        <a:rPr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обучения</a:t>
                      </a:r>
                      <a:r>
                        <a:rPr sz="1400" spc="1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400" spc="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письменный</a:t>
                      </a:r>
                      <a:r>
                        <a:rPr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экзамен</a:t>
                      </a:r>
                      <a:r>
                        <a:rPr sz="1400" spc="-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по </a:t>
                      </a:r>
                      <a:r>
                        <a:rPr sz="1400" spc="-2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русскому</a:t>
                      </a:r>
                      <a:r>
                        <a:rPr sz="1400" spc="-4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языку </a:t>
                      </a:r>
                      <a:r>
                        <a:rPr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400" spc="-2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литературе</a:t>
                      </a:r>
                      <a:r>
                        <a:rPr sz="1400" spc="-4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400" spc="-2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классах</a:t>
                      </a:r>
                      <a:r>
                        <a:rPr sz="1400" spc="-4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1400" spc="-3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казахским</a:t>
                      </a:r>
                      <a:r>
                        <a:rPr sz="1400" spc="-4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2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языком</a:t>
                      </a:r>
                      <a:r>
                        <a:rPr sz="1400" spc="-25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400" spc="-10" dirty="0">
                          <a:solidFill>
                            <a:srgbClr val="002060"/>
                          </a:solidFill>
                          <a:latin typeface="Microsoft Sans Serif"/>
                          <a:cs typeface="Microsoft Sans Serif"/>
                        </a:rPr>
                        <a:t>обучения</a:t>
                      </a:r>
                      <a:endParaRPr sz="14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lang="kk-KZ" sz="1400" b="1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sz="1400" b="1" spc="-5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июня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635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8405" marR="5080" indent="-132715">
              <a:lnSpc>
                <a:spcPct val="100000"/>
              </a:lnSpc>
              <a:spcBef>
                <a:spcPts val="100"/>
              </a:spcBef>
            </a:pPr>
            <a:r>
              <a:rPr dirty="0"/>
              <a:t>Формы</a:t>
            </a:r>
            <a:r>
              <a:rPr spc="-130" dirty="0"/>
              <a:t> </a:t>
            </a:r>
            <a:r>
              <a:rPr dirty="0"/>
              <a:t>проведения</a:t>
            </a:r>
            <a:r>
              <a:rPr spc="-120" dirty="0"/>
              <a:t> </a:t>
            </a:r>
            <a:r>
              <a:rPr dirty="0"/>
              <a:t>итоговой</a:t>
            </a:r>
            <a:r>
              <a:rPr spc="-90" dirty="0"/>
              <a:t> </a:t>
            </a:r>
            <a:r>
              <a:rPr spc="-10" dirty="0"/>
              <a:t>аттестации </a:t>
            </a:r>
            <a:r>
              <a:rPr spc="-10" dirty="0">
                <a:solidFill>
                  <a:srgbClr val="FF0000"/>
                </a:solidFill>
              </a:rPr>
              <a:t>Уровень</a:t>
            </a:r>
            <a:r>
              <a:rPr spc="-13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общего</a:t>
            </a:r>
            <a:r>
              <a:rPr spc="-12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среднего</a:t>
            </a:r>
            <a:r>
              <a:rPr spc="-114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образования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954023"/>
            <a:ext cx="9144000" cy="1615694"/>
            <a:chOff x="0" y="954023"/>
            <a:chExt cx="9144000" cy="1615694"/>
          </a:xfrm>
        </p:grpSpPr>
        <p:sp>
          <p:nvSpPr>
            <p:cNvPr id="4" name="object 4"/>
            <p:cNvSpPr/>
            <p:nvPr/>
          </p:nvSpPr>
          <p:spPr>
            <a:xfrm>
              <a:off x="0" y="960119"/>
              <a:ext cx="9144000" cy="350520"/>
            </a:xfrm>
            <a:custGeom>
              <a:avLst/>
              <a:gdLst/>
              <a:ahLst/>
              <a:cxnLst/>
              <a:rect l="l" t="t" r="r" b="b"/>
              <a:pathLst>
                <a:path w="9144000" h="350519">
                  <a:moveTo>
                    <a:pt x="9144000" y="0"/>
                  </a:moveTo>
                  <a:lnTo>
                    <a:pt x="8136636" y="0"/>
                  </a:lnTo>
                  <a:lnTo>
                    <a:pt x="310896" y="0"/>
                  </a:lnTo>
                  <a:lnTo>
                    <a:pt x="0" y="0"/>
                  </a:lnTo>
                  <a:lnTo>
                    <a:pt x="0" y="350520"/>
                  </a:lnTo>
                  <a:lnTo>
                    <a:pt x="310896" y="350520"/>
                  </a:lnTo>
                  <a:lnTo>
                    <a:pt x="8136636" y="350520"/>
                  </a:lnTo>
                  <a:lnTo>
                    <a:pt x="9144000" y="35052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1348739"/>
              <a:ext cx="9144000" cy="429895"/>
            </a:xfrm>
            <a:custGeom>
              <a:avLst/>
              <a:gdLst/>
              <a:ahLst/>
              <a:cxnLst/>
              <a:rect l="l" t="t" r="r" b="b"/>
              <a:pathLst>
                <a:path w="9144000" h="429894">
                  <a:moveTo>
                    <a:pt x="9144000" y="0"/>
                  </a:moveTo>
                  <a:lnTo>
                    <a:pt x="8136636" y="0"/>
                  </a:lnTo>
                  <a:lnTo>
                    <a:pt x="310896" y="0"/>
                  </a:lnTo>
                  <a:lnTo>
                    <a:pt x="0" y="0"/>
                  </a:lnTo>
                  <a:lnTo>
                    <a:pt x="0" y="429768"/>
                  </a:lnTo>
                  <a:lnTo>
                    <a:pt x="310896" y="429768"/>
                  </a:lnTo>
                  <a:lnTo>
                    <a:pt x="8136636" y="429768"/>
                  </a:lnTo>
                  <a:lnTo>
                    <a:pt x="9144000" y="429768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D0D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797602"/>
              <a:ext cx="9144000" cy="449580"/>
            </a:xfrm>
            <a:custGeom>
              <a:avLst/>
              <a:gdLst/>
              <a:ahLst/>
              <a:cxnLst/>
              <a:rect l="l" t="t" r="r" b="b"/>
              <a:pathLst>
                <a:path w="9144000" h="449580">
                  <a:moveTo>
                    <a:pt x="9144000" y="0"/>
                  </a:moveTo>
                  <a:lnTo>
                    <a:pt x="8136636" y="0"/>
                  </a:lnTo>
                  <a:lnTo>
                    <a:pt x="310896" y="0"/>
                  </a:lnTo>
                  <a:lnTo>
                    <a:pt x="0" y="0"/>
                  </a:lnTo>
                  <a:lnTo>
                    <a:pt x="0" y="449580"/>
                  </a:lnTo>
                  <a:lnTo>
                    <a:pt x="310896" y="449580"/>
                  </a:lnTo>
                  <a:lnTo>
                    <a:pt x="8136636" y="449580"/>
                  </a:lnTo>
                  <a:lnTo>
                    <a:pt x="9144000" y="44958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E9EDF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2228087"/>
              <a:ext cx="9144000" cy="341630"/>
            </a:xfrm>
            <a:custGeom>
              <a:avLst/>
              <a:gdLst/>
              <a:ahLst/>
              <a:cxnLst/>
              <a:rect l="l" t="t" r="r" b="b"/>
              <a:pathLst>
                <a:path w="9144000" h="341630">
                  <a:moveTo>
                    <a:pt x="9144000" y="0"/>
                  </a:moveTo>
                  <a:lnTo>
                    <a:pt x="8136636" y="0"/>
                  </a:lnTo>
                  <a:lnTo>
                    <a:pt x="310896" y="0"/>
                  </a:lnTo>
                  <a:lnTo>
                    <a:pt x="0" y="0"/>
                  </a:lnTo>
                  <a:lnTo>
                    <a:pt x="0" y="341376"/>
                  </a:lnTo>
                  <a:lnTo>
                    <a:pt x="310896" y="341376"/>
                  </a:lnTo>
                  <a:lnTo>
                    <a:pt x="8136636" y="341376"/>
                  </a:lnTo>
                  <a:lnTo>
                    <a:pt x="9144000" y="341376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D0D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954023"/>
              <a:ext cx="9144000" cy="1615440"/>
            </a:xfrm>
            <a:custGeom>
              <a:avLst/>
              <a:gdLst/>
              <a:ahLst/>
              <a:cxnLst/>
              <a:rect l="l" t="t" r="r" b="b"/>
              <a:pathLst>
                <a:path w="9144000" h="1615439">
                  <a:moveTo>
                    <a:pt x="9144000" y="0"/>
                  </a:moveTo>
                  <a:lnTo>
                    <a:pt x="9137904" y="0"/>
                  </a:lnTo>
                  <a:lnTo>
                    <a:pt x="9137904" y="12192"/>
                  </a:lnTo>
                  <a:lnTo>
                    <a:pt x="9137904" y="356616"/>
                  </a:lnTo>
                  <a:lnTo>
                    <a:pt x="9137904" y="394716"/>
                  </a:lnTo>
                  <a:lnTo>
                    <a:pt x="9137904" y="818388"/>
                  </a:lnTo>
                  <a:lnTo>
                    <a:pt x="9137904" y="830580"/>
                  </a:lnTo>
                  <a:lnTo>
                    <a:pt x="9137904" y="1267968"/>
                  </a:lnTo>
                  <a:lnTo>
                    <a:pt x="8144256" y="1267968"/>
                  </a:lnTo>
                  <a:lnTo>
                    <a:pt x="8144256" y="830580"/>
                  </a:lnTo>
                  <a:lnTo>
                    <a:pt x="9137904" y="830580"/>
                  </a:lnTo>
                  <a:lnTo>
                    <a:pt x="9137904" y="818388"/>
                  </a:lnTo>
                  <a:lnTo>
                    <a:pt x="8144256" y="818388"/>
                  </a:lnTo>
                  <a:lnTo>
                    <a:pt x="8144256" y="394716"/>
                  </a:lnTo>
                  <a:lnTo>
                    <a:pt x="9137904" y="394716"/>
                  </a:lnTo>
                  <a:lnTo>
                    <a:pt x="9137904" y="356616"/>
                  </a:lnTo>
                  <a:lnTo>
                    <a:pt x="8144256" y="356616"/>
                  </a:lnTo>
                  <a:lnTo>
                    <a:pt x="8144256" y="12192"/>
                  </a:lnTo>
                  <a:lnTo>
                    <a:pt x="9137904" y="12192"/>
                  </a:lnTo>
                  <a:lnTo>
                    <a:pt x="9137904" y="0"/>
                  </a:lnTo>
                  <a:lnTo>
                    <a:pt x="8144256" y="0"/>
                  </a:lnTo>
                  <a:lnTo>
                    <a:pt x="8130540" y="0"/>
                  </a:lnTo>
                  <a:lnTo>
                    <a:pt x="8130540" y="12192"/>
                  </a:lnTo>
                  <a:lnTo>
                    <a:pt x="8130540" y="1267968"/>
                  </a:lnTo>
                  <a:lnTo>
                    <a:pt x="316992" y="1267968"/>
                  </a:lnTo>
                  <a:lnTo>
                    <a:pt x="316992" y="830580"/>
                  </a:lnTo>
                  <a:lnTo>
                    <a:pt x="8130540" y="830580"/>
                  </a:lnTo>
                  <a:lnTo>
                    <a:pt x="8130540" y="818388"/>
                  </a:lnTo>
                  <a:lnTo>
                    <a:pt x="316992" y="818388"/>
                  </a:lnTo>
                  <a:lnTo>
                    <a:pt x="316992" y="394716"/>
                  </a:lnTo>
                  <a:lnTo>
                    <a:pt x="8130540" y="394716"/>
                  </a:lnTo>
                  <a:lnTo>
                    <a:pt x="8130540" y="356616"/>
                  </a:lnTo>
                  <a:lnTo>
                    <a:pt x="316992" y="356616"/>
                  </a:lnTo>
                  <a:lnTo>
                    <a:pt x="316992" y="12192"/>
                  </a:lnTo>
                  <a:lnTo>
                    <a:pt x="8130540" y="12192"/>
                  </a:lnTo>
                  <a:lnTo>
                    <a:pt x="8130540" y="0"/>
                  </a:lnTo>
                  <a:lnTo>
                    <a:pt x="316992" y="0"/>
                  </a:lnTo>
                  <a:lnTo>
                    <a:pt x="304800" y="0"/>
                  </a:lnTo>
                  <a:lnTo>
                    <a:pt x="304800" y="12192"/>
                  </a:lnTo>
                  <a:lnTo>
                    <a:pt x="304800" y="1267968"/>
                  </a:lnTo>
                  <a:lnTo>
                    <a:pt x="7620" y="1267968"/>
                  </a:lnTo>
                  <a:lnTo>
                    <a:pt x="7620" y="830580"/>
                  </a:lnTo>
                  <a:lnTo>
                    <a:pt x="304800" y="830580"/>
                  </a:lnTo>
                  <a:lnTo>
                    <a:pt x="304800" y="818388"/>
                  </a:lnTo>
                  <a:lnTo>
                    <a:pt x="7620" y="818388"/>
                  </a:lnTo>
                  <a:lnTo>
                    <a:pt x="7620" y="394716"/>
                  </a:lnTo>
                  <a:lnTo>
                    <a:pt x="304800" y="394716"/>
                  </a:lnTo>
                  <a:lnTo>
                    <a:pt x="304800" y="356616"/>
                  </a:lnTo>
                  <a:lnTo>
                    <a:pt x="7620" y="356616"/>
                  </a:lnTo>
                  <a:lnTo>
                    <a:pt x="7620" y="12192"/>
                  </a:lnTo>
                  <a:lnTo>
                    <a:pt x="304800" y="12192"/>
                  </a:lnTo>
                  <a:lnTo>
                    <a:pt x="304800" y="0"/>
                  </a:lnTo>
                  <a:lnTo>
                    <a:pt x="7620" y="0"/>
                  </a:lnTo>
                  <a:lnTo>
                    <a:pt x="0" y="0"/>
                  </a:lnTo>
                  <a:lnTo>
                    <a:pt x="0" y="12192"/>
                  </a:lnTo>
                  <a:lnTo>
                    <a:pt x="0" y="1615440"/>
                  </a:lnTo>
                  <a:lnTo>
                    <a:pt x="7620" y="1615440"/>
                  </a:lnTo>
                  <a:lnTo>
                    <a:pt x="7620" y="1280160"/>
                  </a:lnTo>
                  <a:lnTo>
                    <a:pt x="304800" y="1280160"/>
                  </a:lnTo>
                  <a:lnTo>
                    <a:pt x="304800" y="1615440"/>
                  </a:lnTo>
                  <a:lnTo>
                    <a:pt x="316992" y="1615440"/>
                  </a:lnTo>
                  <a:lnTo>
                    <a:pt x="316992" y="1280160"/>
                  </a:lnTo>
                  <a:lnTo>
                    <a:pt x="8130540" y="1280160"/>
                  </a:lnTo>
                  <a:lnTo>
                    <a:pt x="8130540" y="1615440"/>
                  </a:lnTo>
                  <a:lnTo>
                    <a:pt x="8144256" y="1615440"/>
                  </a:lnTo>
                  <a:lnTo>
                    <a:pt x="8144256" y="1280160"/>
                  </a:lnTo>
                  <a:lnTo>
                    <a:pt x="9137904" y="1280160"/>
                  </a:lnTo>
                  <a:lnTo>
                    <a:pt x="9137904" y="1615440"/>
                  </a:lnTo>
                  <a:lnTo>
                    <a:pt x="9144000" y="1615440"/>
                  </a:lnTo>
                  <a:lnTo>
                    <a:pt x="9144000" y="1219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8714" y="988515"/>
            <a:ext cx="20389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№</a:t>
            </a:r>
            <a:r>
              <a:rPr sz="1600" b="1" spc="1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Предмет/формат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15379" y="988515"/>
            <a:ext cx="4940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solidFill>
                  <a:srgbClr val="FFFFFF"/>
                </a:solidFill>
                <a:latin typeface="Arial"/>
                <a:cs typeface="Arial"/>
              </a:rPr>
              <a:t>Дата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8772" y="1355810"/>
            <a:ext cx="12509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1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88035" y="1349793"/>
            <a:ext cx="382016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chemeClr val="tx2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устный</a:t>
            </a:r>
            <a:r>
              <a:rPr sz="1400" spc="-65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sz="1400" dirty="0">
                <a:solidFill>
                  <a:schemeClr val="tx2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экзамен</a:t>
            </a:r>
            <a:r>
              <a:rPr sz="1400" spc="-60" dirty="0">
                <a:solidFill>
                  <a:schemeClr val="tx2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sz="1400" dirty="0">
                <a:solidFill>
                  <a:schemeClr val="tx2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по</a:t>
            </a:r>
            <a:r>
              <a:rPr sz="1400" spc="-65" dirty="0">
                <a:solidFill>
                  <a:schemeClr val="tx2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sz="1400" dirty="0">
                <a:solidFill>
                  <a:schemeClr val="tx2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истории</a:t>
            </a:r>
            <a:r>
              <a:rPr sz="1400" spc="-40" dirty="0">
                <a:solidFill>
                  <a:schemeClr val="tx2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sz="1400" spc="-10" dirty="0">
                <a:solidFill>
                  <a:schemeClr val="tx2"/>
                </a:solidFill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Казахстана</a:t>
            </a:r>
            <a:endParaRPr sz="1400" dirty="0">
              <a:solidFill>
                <a:schemeClr val="tx2"/>
              </a:solidFill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338890" y="1355810"/>
            <a:ext cx="72633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kk-KZ" sz="1400" b="1" dirty="0">
                <a:solidFill>
                  <a:srgbClr val="FF0000"/>
                </a:solidFill>
                <a:latin typeface="Arial"/>
                <a:cs typeface="Arial"/>
              </a:rPr>
              <a:t>2 июня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8772" y="1805503"/>
            <a:ext cx="7007828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21945" algn="l"/>
              </a:tabLst>
            </a:pPr>
            <a:r>
              <a:rPr sz="1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2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письменный</a:t>
            </a:r>
            <a:r>
              <a:rPr sz="1400" spc="-3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экзамен</a:t>
            </a:r>
            <a:r>
              <a:rPr sz="1400" spc="-3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(контрольная</a:t>
            </a:r>
            <a:r>
              <a:rPr sz="1400" spc="-4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работа)</a:t>
            </a:r>
            <a:r>
              <a:rPr sz="1400" spc="-4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 err="1">
                <a:solidFill>
                  <a:srgbClr val="002060"/>
                </a:solidFill>
                <a:latin typeface="Microsoft Sans Serif"/>
                <a:cs typeface="Microsoft Sans Serif"/>
              </a:rPr>
              <a:t>по</a:t>
            </a:r>
            <a:r>
              <a:rPr sz="1400" spc="-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lang="kk-KZ"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алгебре и началам  анализа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317493" y="1805503"/>
            <a:ext cx="64516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kk-KZ" sz="1400" b="1" spc="-20" dirty="0">
                <a:solidFill>
                  <a:srgbClr val="FF0000"/>
                </a:solidFill>
                <a:latin typeface="Arial"/>
                <a:cs typeface="Arial"/>
              </a:rPr>
              <a:t>5</a:t>
            </a:r>
            <a:r>
              <a:rPr sz="1400" b="1" spc="-20" dirty="0">
                <a:solidFill>
                  <a:srgbClr val="FF0000"/>
                </a:solidFill>
                <a:latin typeface="Arial"/>
                <a:cs typeface="Arial"/>
              </a:rPr>
              <a:t> июня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317493" y="2255017"/>
            <a:ext cx="6451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9</a:t>
            </a:r>
            <a:r>
              <a:rPr sz="1400" b="1" spc="-20" dirty="0">
                <a:solidFill>
                  <a:srgbClr val="FF0000"/>
                </a:solidFill>
                <a:latin typeface="Arial"/>
                <a:cs typeface="Arial"/>
              </a:rPr>
              <a:t> июня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791956" y="4818080"/>
            <a:ext cx="139065" cy="175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65"/>
              </a:lnSpc>
            </a:pPr>
            <a:r>
              <a:rPr sz="1200" spc="-140" dirty="0">
                <a:solidFill>
                  <a:srgbClr val="898989"/>
                </a:solidFill>
                <a:latin typeface="Arial MT"/>
                <a:cs typeface="Arial MT"/>
              </a:rPr>
              <a:t>18</a:t>
            </a:r>
            <a:endParaRPr sz="1200">
              <a:latin typeface="Arial MT"/>
              <a:cs typeface="Arial MT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0" y="2569463"/>
            <a:ext cx="9144000" cy="2571115"/>
            <a:chOff x="0" y="2569463"/>
            <a:chExt cx="9144000" cy="2571115"/>
          </a:xfrm>
        </p:grpSpPr>
        <p:sp>
          <p:nvSpPr>
            <p:cNvPr id="19" name="object 19"/>
            <p:cNvSpPr/>
            <p:nvPr/>
          </p:nvSpPr>
          <p:spPr>
            <a:xfrm>
              <a:off x="0" y="2569463"/>
              <a:ext cx="9144000" cy="603885"/>
            </a:xfrm>
            <a:custGeom>
              <a:avLst/>
              <a:gdLst/>
              <a:ahLst/>
              <a:cxnLst/>
              <a:rect l="l" t="t" r="r" b="b"/>
              <a:pathLst>
                <a:path w="9144000" h="603885">
                  <a:moveTo>
                    <a:pt x="9144000" y="0"/>
                  </a:moveTo>
                  <a:lnTo>
                    <a:pt x="8136636" y="0"/>
                  </a:lnTo>
                  <a:lnTo>
                    <a:pt x="310896" y="0"/>
                  </a:lnTo>
                  <a:lnTo>
                    <a:pt x="0" y="0"/>
                  </a:lnTo>
                  <a:lnTo>
                    <a:pt x="0" y="603504"/>
                  </a:lnTo>
                  <a:lnTo>
                    <a:pt x="310896" y="603504"/>
                  </a:lnTo>
                  <a:lnTo>
                    <a:pt x="8136636" y="603504"/>
                  </a:lnTo>
                  <a:lnTo>
                    <a:pt x="9144000" y="603504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D0D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0" y="3172967"/>
              <a:ext cx="9144000" cy="783590"/>
            </a:xfrm>
            <a:custGeom>
              <a:avLst/>
              <a:gdLst/>
              <a:ahLst/>
              <a:cxnLst/>
              <a:rect l="l" t="t" r="r" b="b"/>
              <a:pathLst>
                <a:path w="9144000" h="783589">
                  <a:moveTo>
                    <a:pt x="9144000" y="0"/>
                  </a:moveTo>
                  <a:lnTo>
                    <a:pt x="8136636" y="0"/>
                  </a:lnTo>
                  <a:lnTo>
                    <a:pt x="310896" y="0"/>
                  </a:lnTo>
                  <a:lnTo>
                    <a:pt x="0" y="0"/>
                  </a:lnTo>
                  <a:lnTo>
                    <a:pt x="0" y="783336"/>
                  </a:lnTo>
                  <a:lnTo>
                    <a:pt x="310896" y="783336"/>
                  </a:lnTo>
                  <a:lnTo>
                    <a:pt x="8136636" y="783336"/>
                  </a:lnTo>
                  <a:lnTo>
                    <a:pt x="9144000" y="783336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E9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0" y="3956303"/>
              <a:ext cx="9144000" cy="731520"/>
            </a:xfrm>
            <a:custGeom>
              <a:avLst/>
              <a:gdLst/>
              <a:ahLst/>
              <a:cxnLst/>
              <a:rect l="l" t="t" r="r" b="b"/>
              <a:pathLst>
                <a:path w="9144000" h="731520">
                  <a:moveTo>
                    <a:pt x="9144000" y="0"/>
                  </a:moveTo>
                  <a:lnTo>
                    <a:pt x="8136636" y="0"/>
                  </a:lnTo>
                  <a:lnTo>
                    <a:pt x="310896" y="0"/>
                  </a:lnTo>
                  <a:lnTo>
                    <a:pt x="0" y="0"/>
                  </a:lnTo>
                  <a:lnTo>
                    <a:pt x="0" y="731520"/>
                  </a:lnTo>
                  <a:lnTo>
                    <a:pt x="310896" y="731520"/>
                  </a:lnTo>
                  <a:lnTo>
                    <a:pt x="8136636" y="731520"/>
                  </a:lnTo>
                  <a:lnTo>
                    <a:pt x="9144000" y="73152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D0D8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0" y="4687823"/>
              <a:ext cx="9144000" cy="452755"/>
            </a:xfrm>
            <a:custGeom>
              <a:avLst/>
              <a:gdLst/>
              <a:ahLst/>
              <a:cxnLst/>
              <a:rect l="l" t="t" r="r" b="b"/>
              <a:pathLst>
                <a:path w="9144000" h="452754">
                  <a:moveTo>
                    <a:pt x="9144000" y="0"/>
                  </a:moveTo>
                  <a:lnTo>
                    <a:pt x="8136636" y="0"/>
                  </a:lnTo>
                  <a:lnTo>
                    <a:pt x="310896" y="0"/>
                  </a:lnTo>
                  <a:lnTo>
                    <a:pt x="0" y="0"/>
                  </a:lnTo>
                  <a:lnTo>
                    <a:pt x="0" y="452628"/>
                  </a:lnTo>
                  <a:lnTo>
                    <a:pt x="310896" y="452628"/>
                  </a:lnTo>
                  <a:lnTo>
                    <a:pt x="8136636" y="452628"/>
                  </a:lnTo>
                  <a:lnTo>
                    <a:pt x="9144000" y="452628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E9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0" y="2569463"/>
              <a:ext cx="9144000" cy="2571115"/>
            </a:xfrm>
            <a:custGeom>
              <a:avLst/>
              <a:gdLst/>
              <a:ahLst/>
              <a:cxnLst/>
              <a:rect l="l" t="t" r="r" b="b"/>
              <a:pathLst>
                <a:path w="9144000" h="2571115">
                  <a:moveTo>
                    <a:pt x="9144000" y="0"/>
                  </a:moveTo>
                  <a:lnTo>
                    <a:pt x="9137904" y="0"/>
                  </a:lnTo>
                  <a:lnTo>
                    <a:pt x="9137904" y="597408"/>
                  </a:lnTo>
                  <a:lnTo>
                    <a:pt x="9137904" y="609600"/>
                  </a:lnTo>
                  <a:lnTo>
                    <a:pt x="9137904" y="1380744"/>
                  </a:lnTo>
                  <a:lnTo>
                    <a:pt x="9137904" y="1392936"/>
                  </a:lnTo>
                  <a:lnTo>
                    <a:pt x="9137904" y="2112264"/>
                  </a:lnTo>
                  <a:lnTo>
                    <a:pt x="8144256" y="2112264"/>
                  </a:lnTo>
                  <a:lnTo>
                    <a:pt x="8144256" y="1392936"/>
                  </a:lnTo>
                  <a:lnTo>
                    <a:pt x="9137904" y="1392936"/>
                  </a:lnTo>
                  <a:lnTo>
                    <a:pt x="9137904" y="1380744"/>
                  </a:lnTo>
                  <a:lnTo>
                    <a:pt x="8144256" y="1380744"/>
                  </a:lnTo>
                  <a:lnTo>
                    <a:pt x="8144256" y="609600"/>
                  </a:lnTo>
                  <a:lnTo>
                    <a:pt x="9137904" y="609600"/>
                  </a:lnTo>
                  <a:lnTo>
                    <a:pt x="9137904" y="597408"/>
                  </a:lnTo>
                  <a:lnTo>
                    <a:pt x="8144256" y="597408"/>
                  </a:lnTo>
                  <a:lnTo>
                    <a:pt x="8144256" y="0"/>
                  </a:lnTo>
                  <a:lnTo>
                    <a:pt x="8130540" y="0"/>
                  </a:lnTo>
                  <a:lnTo>
                    <a:pt x="8130540" y="2112264"/>
                  </a:lnTo>
                  <a:lnTo>
                    <a:pt x="316992" y="2112264"/>
                  </a:lnTo>
                  <a:lnTo>
                    <a:pt x="316992" y="1392936"/>
                  </a:lnTo>
                  <a:lnTo>
                    <a:pt x="8130540" y="1392936"/>
                  </a:lnTo>
                  <a:lnTo>
                    <a:pt x="8130540" y="1380744"/>
                  </a:lnTo>
                  <a:lnTo>
                    <a:pt x="316992" y="1380744"/>
                  </a:lnTo>
                  <a:lnTo>
                    <a:pt x="316992" y="609600"/>
                  </a:lnTo>
                  <a:lnTo>
                    <a:pt x="8130540" y="609600"/>
                  </a:lnTo>
                  <a:lnTo>
                    <a:pt x="8130540" y="597408"/>
                  </a:lnTo>
                  <a:lnTo>
                    <a:pt x="316992" y="597408"/>
                  </a:lnTo>
                  <a:lnTo>
                    <a:pt x="316992" y="0"/>
                  </a:lnTo>
                  <a:lnTo>
                    <a:pt x="304800" y="0"/>
                  </a:lnTo>
                  <a:lnTo>
                    <a:pt x="304800" y="2112264"/>
                  </a:lnTo>
                  <a:lnTo>
                    <a:pt x="7620" y="2112264"/>
                  </a:lnTo>
                  <a:lnTo>
                    <a:pt x="7620" y="1392936"/>
                  </a:lnTo>
                  <a:lnTo>
                    <a:pt x="304800" y="1392936"/>
                  </a:lnTo>
                  <a:lnTo>
                    <a:pt x="304800" y="1380744"/>
                  </a:lnTo>
                  <a:lnTo>
                    <a:pt x="7620" y="1380744"/>
                  </a:lnTo>
                  <a:lnTo>
                    <a:pt x="7620" y="609600"/>
                  </a:lnTo>
                  <a:lnTo>
                    <a:pt x="304800" y="609600"/>
                  </a:lnTo>
                  <a:lnTo>
                    <a:pt x="304800" y="597408"/>
                  </a:lnTo>
                  <a:lnTo>
                    <a:pt x="7620" y="597408"/>
                  </a:lnTo>
                  <a:lnTo>
                    <a:pt x="7620" y="0"/>
                  </a:lnTo>
                  <a:lnTo>
                    <a:pt x="0" y="0"/>
                  </a:lnTo>
                  <a:lnTo>
                    <a:pt x="0" y="2570988"/>
                  </a:lnTo>
                  <a:lnTo>
                    <a:pt x="7620" y="2571000"/>
                  </a:lnTo>
                  <a:lnTo>
                    <a:pt x="7620" y="2124456"/>
                  </a:lnTo>
                  <a:lnTo>
                    <a:pt x="304800" y="2124456"/>
                  </a:lnTo>
                  <a:lnTo>
                    <a:pt x="304800" y="2570988"/>
                  </a:lnTo>
                  <a:lnTo>
                    <a:pt x="316992" y="2571000"/>
                  </a:lnTo>
                  <a:lnTo>
                    <a:pt x="316992" y="2124456"/>
                  </a:lnTo>
                  <a:lnTo>
                    <a:pt x="8130540" y="2124456"/>
                  </a:lnTo>
                  <a:lnTo>
                    <a:pt x="8130540" y="2570988"/>
                  </a:lnTo>
                  <a:lnTo>
                    <a:pt x="8144256" y="2571000"/>
                  </a:lnTo>
                  <a:lnTo>
                    <a:pt x="8144256" y="2124456"/>
                  </a:lnTo>
                  <a:lnTo>
                    <a:pt x="9137904" y="2124456"/>
                  </a:lnTo>
                  <a:lnTo>
                    <a:pt x="9137904" y="2570988"/>
                  </a:lnTo>
                  <a:lnTo>
                    <a:pt x="9144000" y="2570988"/>
                  </a:lnTo>
                  <a:lnTo>
                    <a:pt x="9144000" y="597408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78772" y="2255017"/>
            <a:ext cx="7820025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1945" marR="5080" indent="-309880">
              <a:lnSpc>
                <a:spcPct val="100000"/>
              </a:lnSpc>
              <a:spcBef>
                <a:spcPts val="100"/>
              </a:spcBef>
              <a:tabLst>
                <a:tab pos="321945" algn="l"/>
              </a:tabLst>
            </a:pPr>
            <a:r>
              <a:rPr sz="1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3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письменный</a:t>
            </a:r>
            <a:r>
              <a:rPr sz="14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экзамен</a:t>
            </a:r>
            <a:r>
              <a:rPr sz="14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по</a:t>
            </a:r>
            <a:r>
              <a:rPr sz="1400" spc="1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казахскому/русскому/уйгурскому/</a:t>
            </a:r>
            <a:r>
              <a:rPr sz="1400" spc="3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002060"/>
                </a:solidFill>
                <a:latin typeface="Microsoft Sans Serif"/>
                <a:cs typeface="Microsoft Sans Serif"/>
              </a:rPr>
              <a:t>узбекскому</a:t>
            </a:r>
            <a:r>
              <a:rPr sz="1400" spc="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/</a:t>
            </a:r>
            <a:r>
              <a:rPr sz="1400" spc="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таджикскому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языку 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(язык</a:t>
            </a:r>
            <a:r>
              <a:rPr sz="1400" spc="-3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обучения)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в</a:t>
            </a:r>
            <a:r>
              <a:rPr sz="14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форме</a:t>
            </a:r>
            <a:r>
              <a:rPr sz="1400" spc="-3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эссе,</a:t>
            </a:r>
            <a:r>
              <a:rPr sz="1400" spc="-3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для</a:t>
            </a:r>
            <a:r>
              <a:rPr sz="14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школ</a:t>
            </a:r>
            <a:r>
              <a:rPr sz="14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с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 углубленным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изучением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предметов гуманитарного</a:t>
            </a:r>
            <a:r>
              <a:rPr sz="1400" spc="-6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цикла</a:t>
            </a:r>
            <a:r>
              <a:rPr sz="1400" spc="-3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365" dirty="0">
                <a:solidFill>
                  <a:srgbClr val="002060"/>
                </a:solidFill>
                <a:latin typeface="Microsoft Sans Serif"/>
                <a:cs typeface="Microsoft Sans Serif"/>
              </a:rPr>
              <a:t>–</a:t>
            </a:r>
            <a:r>
              <a:rPr sz="14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письменная</a:t>
            </a:r>
            <a:r>
              <a:rPr sz="1400" spc="-4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работа</a:t>
            </a:r>
            <a:r>
              <a:rPr sz="1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(статья,</a:t>
            </a:r>
            <a:r>
              <a:rPr sz="1400" spc="-6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рассказ,</a:t>
            </a:r>
            <a:r>
              <a:rPr sz="1400" spc="-6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эссе)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8772" y="3199872"/>
            <a:ext cx="7420609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1945" marR="5080" indent="-309880">
              <a:lnSpc>
                <a:spcPct val="100000"/>
              </a:lnSpc>
              <a:spcBef>
                <a:spcPts val="100"/>
              </a:spcBef>
              <a:tabLst>
                <a:tab pos="321945" algn="l"/>
              </a:tabLst>
            </a:pPr>
            <a:r>
              <a:rPr sz="1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4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	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письменный</a:t>
            </a:r>
            <a:r>
              <a:rPr sz="1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экзамен</a:t>
            </a:r>
            <a:r>
              <a:rPr sz="1400" spc="-4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по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 предмету</a:t>
            </a:r>
            <a:r>
              <a:rPr sz="1400" spc="-4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по</a:t>
            </a:r>
            <a:r>
              <a:rPr sz="14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выбору</a:t>
            </a:r>
            <a:r>
              <a:rPr sz="1400" spc="-3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(физика,</a:t>
            </a:r>
            <a:r>
              <a:rPr sz="1400" spc="-4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химия,</a:t>
            </a:r>
            <a:r>
              <a:rPr sz="1400" spc="1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биология,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 география, геометрия,</a:t>
            </a:r>
            <a:r>
              <a:rPr sz="1400" spc="-6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история</a:t>
            </a:r>
            <a:r>
              <a:rPr sz="1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Казахстана,</a:t>
            </a:r>
            <a:r>
              <a:rPr sz="1400" spc="-7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всемирная</a:t>
            </a:r>
            <a:r>
              <a:rPr sz="1400" spc="-3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история,</a:t>
            </a:r>
            <a:r>
              <a:rPr sz="1400" spc="-3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литература</a:t>
            </a:r>
            <a:r>
              <a:rPr sz="1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(по</a:t>
            </a:r>
            <a:r>
              <a:rPr sz="1400" spc="-3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языку</a:t>
            </a:r>
            <a:r>
              <a:rPr sz="14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обучения),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иностранный</a:t>
            </a:r>
            <a:r>
              <a:rPr sz="14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язык</a:t>
            </a:r>
            <a:r>
              <a:rPr sz="1400" spc="1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(английский/французский/немецкий),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информатика)</a:t>
            </a:r>
            <a:r>
              <a:rPr sz="1400" spc="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письменный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268636" y="3199872"/>
            <a:ext cx="74295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12</a:t>
            </a:r>
            <a:r>
              <a:rPr sz="14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Arial"/>
                <a:cs typeface="Arial"/>
              </a:rPr>
              <a:t>июня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88136" y="3983178"/>
            <a:ext cx="7125970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699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письменный</a:t>
            </a:r>
            <a:r>
              <a:rPr sz="14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экзамен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по</a:t>
            </a:r>
            <a:r>
              <a:rPr sz="14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30" dirty="0">
                <a:solidFill>
                  <a:srgbClr val="002060"/>
                </a:solidFill>
                <a:latin typeface="Microsoft Sans Serif"/>
                <a:cs typeface="Microsoft Sans Serif"/>
              </a:rPr>
              <a:t>казахскому</a:t>
            </a:r>
            <a:r>
              <a:rPr sz="14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языку</a:t>
            </a:r>
            <a:r>
              <a:rPr sz="1400" spc="-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и</a:t>
            </a:r>
            <a:r>
              <a:rPr sz="1400" spc="-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литературе</a:t>
            </a:r>
            <a:r>
              <a:rPr sz="1400" spc="-3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в</a:t>
            </a:r>
            <a:r>
              <a:rPr sz="1400" spc="-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классах</a:t>
            </a:r>
            <a:r>
              <a:rPr sz="1400" spc="-4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с </a:t>
            </a:r>
            <a:r>
              <a:rPr sz="1400" spc="-30" dirty="0">
                <a:solidFill>
                  <a:srgbClr val="002060"/>
                </a:solidFill>
                <a:latin typeface="Microsoft Sans Serif"/>
                <a:cs typeface="Microsoft Sans Serif"/>
              </a:rPr>
              <a:t>русским/узбекским/уйгурским/таджикским</a:t>
            </a:r>
            <a:r>
              <a:rPr sz="1400" spc="-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языком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 обучения</a:t>
            </a:r>
            <a:r>
              <a:rPr sz="1400" spc="1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и</a:t>
            </a:r>
            <a:r>
              <a:rPr sz="1400" spc="1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письменный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экзамен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по 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русскому</a:t>
            </a:r>
            <a:r>
              <a:rPr sz="1400" spc="-4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языку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и</a:t>
            </a:r>
            <a:r>
              <a:rPr sz="14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литературе</a:t>
            </a:r>
            <a:r>
              <a:rPr sz="1400" spc="-4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в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классах</a:t>
            </a:r>
            <a:r>
              <a:rPr sz="1400" spc="-4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с</a:t>
            </a:r>
            <a:r>
              <a:rPr sz="1400" spc="-30" dirty="0">
                <a:solidFill>
                  <a:srgbClr val="002060"/>
                </a:solidFill>
                <a:latin typeface="Microsoft Sans Serif"/>
                <a:cs typeface="Microsoft Sans Serif"/>
              </a:rPr>
              <a:t> казахским</a:t>
            </a:r>
            <a:r>
              <a:rPr sz="1400" spc="-4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языком</a:t>
            </a:r>
            <a:r>
              <a:rPr sz="14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обучения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268636" y="3983178"/>
            <a:ext cx="7429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lang="kk-KZ" sz="1400" b="1" dirty="0">
                <a:solidFill>
                  <a:srgbClr val="FF0000"/>
                </a:solidFill>
                <a:latin typeface="Arial"/>
                <a:cs typeface="Arial"/>
              </a:rPr>
              <a:t>5</a:t>
            </a:r>
            <a:r>
              <a:rPr sz="14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FF0000"/>
                </a:solidFill>
                <a:latin typeface="Arial"/>
                <a:cs typeface="Arial"/>
              </a:rPr>
              <a:t>июня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58148" y="4208392"/>
            <a:ext cx="45719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5</a:t>
            </a:r>
            <a:endParaRPr sz="14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7844" y="388174"/>
            <a:ext cx="7324725" cy="4679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952750" algn="l"/>
              </a:tabLst>
            </a:pPr>
            <a:r>
              <a:rPr sz="2900" spc="-10" dirty="0"/>
              <a:t>Освобождение</a:t>
            </a:r>
            <a:r>
              <a:rPr sz="2900" dirty="0"/>
              <a:t>	учащихся</a:t>
            </a:r>
            <a:r>
              <a:rPr sz="2900" spc="-110" dirty="0"/>
              <a:t> </a:t>
            </a:r>
            <a:r>
              <a:rPr sz="2900" dirty="0"/>
              <a:t>от</a:t>
            </a:r>
            <a:r>
              <a:rPr sz="2900" spc="-140" dirty="0"/>
              <a:t> </a:t>
            </a:r>
            <a:r>
              <a:rPr sz="2900" spc="-10" dirty="0"/>
              <a:t>предметов</a:t>
            </a:r>
            <a:endParaRPr sz="2900"/>
          </a:p>
        </p:txBody>
      </p:sp>
      <p:sp>
        <p:nvSpPr>
          <p:cNvPr id="3" name="object 3"/>
          <p:cNvSpPr txBox="1"/>
          <p:nvPr/>
        </p:nvSpPr>
        <p:spPr>
          <a:xfrm>
            <a:off x="769112" y="1136395"/>
            <a:ext cx="7839075" cy="1758314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121920" marR="5080" indent="-109855" algn="just">
              <a:lnSpc>
                <a:spcPct val="80300"/>
              </a:lnSpc>
              <a:spcBef>
                <a:spcPts val="735"/>
              </a:spcBef>
            </a:pPr>
            <a:r>
              <a:rPr sz="2700" dirty="0">
                <a:solidFill>
                  <a:srgbClr val="002060"/>
                </a:solidFill>
                <a:latin typeface="Microsoft Sans Serif"/>
                <a:cs typeface="Microsoft Sans Serif"/>
              </a:rPr>
              <a:t>47.</a:t>
            </a:r>
            <a:r>
              <a:rPr sz="2700" spc="105" dirty="0">
                <a:solidFill>
                  <a:srgbClr val="002060"/>
                </a:solidFill>
                <a:latin typeface="Microsoft Sans Serif"/>
                <a:cs typeface="Microsoft Sans Serif"/>
              </a:rPr>
              <a:t>  </a:t>
            </a:r>
            <a:r>
              <a:rPr sz="2700" dirty="0">
                <a:solidFill>
                  <a:srgbClr val="002060"/>
                </a:solidFill>
                <a:latin typeface="Microsoft Sans Serif"/>
                <a:cs typeface="Microsoft Sans Serif"/>
              </a:rPr>
              <a:t>Освобождение</a:t>
            </a:r>
            <a:r>
              <a:rPr sz="2700" spc="100" dirty="0">
                <a:solidFill>
                  <a:srgbClr val="002060"/>
                </a:solidFill>
                <a:latin typeface="Microsoft Sans Serif"/>
                <a:cs typeface="Microsoft Sans Serif"/>
              </a:rPr>
              <a:t>  </a:t>
            </a:r>
            <a:r>
              <a:rPr sz="2700" dirty="0">
                <a:solidFill>
                  <a:srgbClr val="002060"/>
                </a:solidFill>
                <a:latin typeface="Microsoft Sans Serif"/>
                <a:cs typeface="Microsoft Sans Serif"/>
              </a:rPr>
              <a:t>обучающихся</a:t>
            </a:r>
            <a:r>
              <a:rPr sz="2700" spc="105" dirty="0">
                <a:solidFill>
                  <a:srgbClr val="002060"/>
                </a:solidFill>
                <a:latin typeface="Microsoft Sans Serif"/>
                <a:cs typeface="Microsoft Sans Serif"/>
              </a:rPr>
              <a:t>  </a:t>
            </a:r>
            <a:r>
              <a:rPr sz="2700" b="1" dirty="0">
                <a:solidFill>
                  <a:srgbClr val="002060"/>
                </a:solidFill>
                <a:latin typeface="Arial"/>
                <a:cs typeface="Arial"/>
              </a:rPr>
              <a:t>от</a:t>
            </a:r>
            <a:r>
              <a:rPr sz="2700" b="1" spc="65" dirty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r>
              <a:rPr sz="2700" b="1" spc="-10" dirty="0">
                <a:solidFill>
                  <a:srgbClr val="002060"/>
                </a:solidFill>
                <a:latin typeface="Arial"/>
                <a:cs typeface="Arial"/>
              </a:rPr>
              <a:t>учебных </a:t>
            </a:r>
            <a:r>
              <a:rPr sz="2700" b="1" dirty="0">
                <a:solidFill>
                  <a:srgbClr val="002060"/>
                </a:solidFill>
                <a:latin typeface="Arial"/>
                <a:cs typeface="Arial"/>
              </a:rPr>
              <a:t>предметов</a:t>
            </a:r>
            <a:r>
              <a:rPr sz="2700" b="1" spc="-5" dirty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r>
              <a:rPr sz="2700" b="1" dirty="0">
                <a:solidFill>
                  <a:srgbClr val="002060"/>
                </a:solidFill>
                <a:latin typeface="Arial"/>
                <a:cs typeface="Arial"/>
              </a:rPr>
              <a:t>"Технология",  </a:t>
            </a:r>
            <a:r>
              <a:rPr sz="2700" b="1" spc="-10" dirty="0">
                <a:solidFill>
                  <a:srgbClr val="002060"/>
                </a:solidFill>
                <a:latin typeface="Arial"/>
                <a:cs typeface="Arial"/>
              </a:rPr>
              <a:t>(Художественный </a:t>
            </a:r>
            <a:r>
              <a:rPr sz="2700" b="1" dirty="0">
                <a:solidFill>
                  <a:srgbClr val="002060"/>
                </a:solidFill>
                <a:latin typeface="Arial"/>
                <a:cs typeface="Arial"/>
              </a:rPr>
              <a:t>труд),</a:t>
            </a:r>
            <a:r>
              <a:rPr sz="2700" b="1" spc="290" dirty="0">
                <a:solidFill>
                  <a:srgbClr val="002060"/>
                </a:solidFill>
                <a:latin typeface="Arial"/>
                <a:cs typeface="Arial"/>
              </a:rPr>
              <a:t>   </a:t>
            </a:r>
            <a:r>
              <a:rPr sz="2700" b="1" dirty="0">
                <a:solidFill>
                  <a:srgbClr val="002060"/>
                </a:solidFill>
                <a:latin typeface="Arial"/>
                <a:cs typeface="Arial"/>
              </a:rPr>
              <a:t>"Начальная</a:t>
            </a:r>
            <a:r>
              <a:rPr sz="2700" b="1" spc="285" dirty="0">
                <a:solidFill>
                  <a:srgbClr val="002060"/>
                </a:solidFill>
                <a:latin typeface="Arial"/>
                <a:cs typeface="Arial"/>
              </a:rPr>
              <a:t>   </a:t>
            </a:r>
            <a:r>
              <a:rPr sz="2700" b="1" dirty="0">
                <a:solidFill>
                  <a:srgbClr val="002060"/>
                </a:solidFill>
                <a:latin typeface="Arial"/>
                <a:cs typeface="Arial"/>
              </a:rPr>
              <a:t>военная</a:t>
            </a:r>
            <a:r>
              <a:rPr sz="2700" b="1" spc="285" dirty="0">
                <a:solidFill>
                  <a:srgbClr val="002060"/>
                </a:solidFill>
                <a:latin typeface="Arial"/>
                <a:cs typeface="Arial"/>
              </a:rPr>
              <a:t>   </a:t>
            </a:r>
            <a:r>
              <a:rPr sz="2700" b="1" spc="-10" dirty="0">
                <a:solidFill>
                  <a:srgbClr val="002060"/>
                </a:solidFill>
                <a:latin typeface="Arial"/>
                <a:cs typeface="Arial"/>
              </a:rPr>
              <a:t>подготовка" </a:t>
            </a:r>
            <a:r>
              <a:rPr sz="2700" b="1" dirty="0">
                <a:solidFill>
                  <a:srgbClr val="002060"/>
                </a:solidFill>
                <a:latin typeface="Arial"/>
                <a:cs typeface="Arial"/>
              </a:rPr>
              <a:t>("Начальная</a:t>
            </a:r>
            <a:r>
              <a:rPr sz="2700" b="1" spc="650" dirty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r>
              <a:rPr sz="2700" b="1" dirty="0">
                <a:solidFill>
                  <a:srgbClr val="002060"/>
                </a:solidFill>
                <a:latin typeface="Arial"/>
                <a:cs typeface="Arial"/>
              </a:rPr>
              <a:t>военная</a:t>
            </a:r>
            <a:r>
              <a:rPr sz="2700" b="1" spc="650" dirty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r>
              <a:rPr sz="2700" b="1" dirty="0">
                <a:solidFill>
                  <a:srgbClr val="002060"/>
                </a:solidFill>
                <a:latin typeface="Arial"/>
                <a:cs typeface="Arial"/>
              </a:rPr>
              <a:t>и</a:t>
            </a:r>
            <a:r>
              <a:rPr sz="2700" b="1" spc="660" dirty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r>
              <a:rPr sz="2700" b="1" spc="-10" dirty="0">
                <a:solidFill>
                  <a:srgbClr val="002060"/>
                </a:solidFill>
                <a:latin typeface="Arial"/>
                <a:cs typeface="Arial"/>
              </a:rPr>
              <a:t>технологическая </a:t>
            </a:r>
            <a:r>
              <a:rPr sz="2700" b="1" dirty="0">
                <a:solidFill>
                  <a:srgbClr val="002060"/>
                </a:solidFill>
                <a:latin typeface="Arial"/>
                <a:cs typeface="Arial"/>
              </a:rPr>
              <a:t>подготовка")</a:t>
            </a:r>
            <a:r>
              <a:rPr sz="2700" b="1" spc="330" dirty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r>
              <a:rPr sz="2700" b="1" dirty="0">
                <a:solidFill>
                  <a:srgbClr val="002060"/>
                </a:solidFill>
                <a:latin typeface="Arial"/>
                <a:cs typeface="Arial"/>
              </a:rPr>
              <a:t>и</a:t>
            </a:r>
            <a:r>
              <a:rPr sz="2700" b="1" spc="340" dirty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r>
              <a:rPr sz="2700" b="1" dirty="0">
                <a:solidFill>
                  <a:srgbClr val="002060"/>
                </a:solidFill>
                <a:latin typeface="Arial"/>
                <a:cs typeface="Arial"/>
              </a:rPr>
              <a:t>"Физическая</a:t>
            </a:r>
            <a:r>
              <a:rPr sz="2700" b="1" spc="345" dirty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r>
              <a:rPr sz="2700" b="1" dirty="0">
                <a:solidFill>
                  <a:srgbClr val="002060"/>
                </a:solidFill>
                <a:latin typeface="Arial"/>
                <a:cs typeface="Arial"/>
              </a:rPr>
              <a:t>культур</a:t>
            </a:r>
            <a:r>
              <a:rPr sz="2700" dirty="0">
                <a:solidFill>
                  <a:srgbClr val="002060"/>
                </a:solidFill>
                <a:latin typeface="Microsoft Sans Serif"/>
                <a:cs typeface="Microsoft Sans Serif"/>
              </a:rPr>
              <a:t>а",</a:t>
            </a:r>
            <a:r>
              <a:rPr sz="2700" spc="375" dirty="0">
                <a:solidFill>
                  <a:srgbClr val="002060"/>
                </a:solidFill>
                <a:latin typeface="Microsoft Sans Serif"/>
                <a:cs typeface="Microsoft Sans Serif"/>
              </a:rPr>
              <a:t>  </a:t>
            </a:r>
            <a:r>
              <a:rPr sz="27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в</a:t>
            </a:r>
            <a:endParaRPr sz="27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78839" y="2786773"/>
            <a:ext cx="141351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25" dirty="0">
                <a:solidFill>
                  <a:srgbClr val="002060"/>
                </a:solidFill>
                <a:latin typeface="Microsoft Sans Serif"/>
                <a:cs typeface="Microsoft Sans Serif"/>
              </a:rPr>
              <a:t>порядке,</a:t>
            </a:r>
            <a:endParaRPr sz="27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61920" y="2786773"/>
            <a:ext cx="245681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20" dirty="0">
                <a:solidFill>
                  <a:srgbClr val="002060"/>
                </a:solidFill>
                <a:latin typeface="Microsoft Sans Serif"/>
                <a:cs typeface="Microsoft Sans Serif"/>
              </a:rPr>
              <a:t>установленном</a:t>
            </a:r>
            <a:endParaRPr sz="27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87415" y="2786773"/>
            <a:ext cx="311912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35" dirty="0">
                <a:solidFill>
                  <a:srgbClr val="002060"/>
                </a:solidFill>
                <a:latin typeface="Microsoft Sans Serif"/>
                <a:cs typeface="Microsoft Sans Serif"/>
              </a:rPr>
              <a:t>законодательством</a:t>
            </a:r>
            <a:endParaRPr sz="27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8839" y="3115957"/>
            <a:ext cx="7729855" cy="109537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 marR="5080" algn="just">
              <a:lnSpc>
                <a:spcPts val="2590"/>
              </a:lnSpc>
              <a:spcBef>
                <a:spcPts val="725"/>
              </a:spcBef>
            </a:pPr>
            <a:r>
              <a:rPr sz="2700" dirty="0">
                <a:solidFill>
                  <a:srgbClr val="002060"/>
                </a:solidFill>
                <a:latin typeface="Microsoft Sans Serif"/>
                <a:cs typeface="Microsoft Sans Serif"/>
              </a:rPr>
              <a:t>Республики</a:t>
            </a:r>
            <a:r>
              <a:rPr sz="2700" spc="610" dirty="0">
                <a:solidFill>
                  <a:srgbClr val="002060"/>
                </a:solidFill>
                <a:latin typeface="Microsoft Sans Serif"/>
                <a:cs typeface="Microsoft Sans Serif"/>
              </a:rPr>
              <a:t>   </a:t>
            </a:r>
            <a:r>
              <a:rPr sz="2700" dirty="0">
                <a:solidFill>
                  <a:srgbClr val="002060"/>
                </a:solidFill>
                <a:latin typeface="Microsoft Sans Serif"/>
                <a:cs typeface="Microsoft Sans Serif"/>
              </a:rPr>
              <a:t>Казахстан,</a:t>
            </a:r>
            <a:r>
              <a:rPr sz="2700" spc="605" dirty="0">
                <a:solidFill>
                  <a:srgbClr val="002060"/>
                </a:solidFill>
                <a:latin typeface="Microsoft Sans Serif"/>
                <a:cs typeface="Microsoft Sans Serif"/>
              </a:rPr>
              <a:t>   </a:t>
            </a:r>
            <a:r>
              <a:rPr sz="2700" b="1" dirty="0">
                <a:solidFill>
                  <a:srgbClr val="FF0000"/>
                </a:solidFill>
                <a:latin typeface="Arial"/>
                <a:cs typeface="Arial"/>
              </a:rPr>
              <a:t>не</a:t>
            </a:r>
            <a:r>
              <a:rPr sz="2700" b="1" spc="575" dirty="0">
                <a:solidFill>
                  <a:srgbClr val="FF0000"/>
                </a:solidFill>
                <a:latin typeface="Arial"/>
                <a:cs typeface="Arial"/>
              </a:rPr>
              <a:t>   </a:t>
            </a:r>
            <a:r>
              <a:rPr sz="2700" b="1" dirty="0">
                <a:solidFill>
                  <a:srgbClr val="FF0000"/>
                </a:solidFill>
                <a:latin typeface="Arial"/>
                <a:cs typeface="Arial"/>
              </a:rPr>
              <a:t>влияет</a:t>
            </a:r>
            <a:r>
              <a:rPr sz="2700" b="1" spc="580" dirty="0">
                <a:solidFill>
                  <a:srgbClr val="FF0000"/>
                </a:solidFill>
                <a:latin typeface="Arial"/>
                <a:cs typeface="Arial"/>
              </a:rPr>
              <a:t>   </a:t>
            </a:r>
            <a:r>
              <a:rPr sz="2700" b="1" spc="-25" dirty="0">
                <a:solidFill>
                  <a:srgbClr val="FF0000"/>
                </a:solidFill>
                <a:latin typeface="Arial"/>
                <a:cs typeface="Arial"/>
              </a:rPr>
              <a:t>на </a:t>
            </a:r>
            <a:r>
              <a:rPr sz="2700" b="1" dirty="0">
                <a:solidFill>
                  <a:srgbClr val="FF0000"/>
                </a:solidFill>
                <a:latin typeface="Arial"/>
                <a:cs typeface="Arial"/>
              </a:rPr>
              <a:t>успеваемость,</a:t>
            </a:r>
            <a:r>
              <a:rPr sz="2700" b="1" spc="440" dirty="0">
                <a:solidFill>
                  <a:srgbClr val="FF0000"/>
                </a:solidFill>
                <a:latin typeface="Arial"/>
                <a:cs typeface="Arial"/>
              </a:rPr>
              <a:t>     </a:t>
            </a:r>
            <a:r>
              <a:rPr sz="2700" b="1" dirty="0">
                <a:solidFill>
                  <a:srgbClr val="FF0000"/>
                </a:solidFill>
                <a:latin typeface="Arial"/>
                <a:cs typeface="Arial"/>
              </a:rPr>
              <a:t>допуск</a:t>
            </a:r>
            <a:r>
              <a:rPr sz="2700" b="1" spc="440" dirty="0">
                <a:solidFill>
                  <a:srgbClr val="FF0000"/>
                </a:solidFill>
                <a:latin typeface="Arial"/>
                <a:cs typeface="Arial"/>
              </a:rPr>
              <a:t>     </a:t>
            </a:r>
            <a:r>
              <a:rPr sz="2700" b="1" dirty="0">
                <a:solidFill>
                  <a:srgbClr val="FF0000"/>
                </a:solidFill>
                <a:latin typeface="Arial"/>
                <a:cs typeface="Arial"/>
              </a:rPr>
              <a:t>к</a:t>
            </a:r>
            <a:r>
              <a:rPr sz="2700" b="1" spc="440" dirty="0">
                <a:solidFill>
                  <a:srgbClr val="FF0000"/>
                </a:solidFill>
                <a:latin typeface="Arial"/>
                <a:cs typeface="Arial"/>
              </a:rPr>
              <a:t>     </a:t>
            </a:r>
            <a:r>
              <a:rPr sz="2700" b="1" spc="-10" dirty="0">
                <a:solidFill>
                  <a:srgbClr val="FF0000"/>
                </a:solidFill>
                <a:latin typeface="Arial"/>
                <a:cs typeface="Arial"/>
              </a:rPr>
              <a:t>итоговой </a:t>
            </a:r>
            <a:r>
              <a:rPr sz="2700" b="1" dirty="0">
                <a:solidFill>
                  <a:srgbClr val="FF0000"/>
                </a:solidFill>
                <a:latin typeface="Arial"/>
                <a:cs typeface="Arial"/>
              </a:rPr>
              <a:t>аттестации,</a:t>
            </a:r>
            <a:r>
              <a:rPr sz="27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700" b="1" dirty="0">
                <a:solidFill>
                  <a:srgbClr val="FF0000"/>
                </a:solidFill>
                <a:latin typeface="Arial"/>
                <a:cs typeface="Arial"/>
              </a:rPr>
              <a:t>перевод</a:t>
            </a:r>
            <a:r>
              <a:rPr sz="2700" b="1" spc="-9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700" b="1" dirty="0">
                <a:solidFill>
                  <a:srgbClr val="FF0000"/>
                </a:solidFill>
                <a:latin typeface="Arial"/>
                <a:cs typeface="Arial"/>
              </a:rPr>
              <a:t>в</a:t>
            </a:r>
            <a:r>
              <a:rPr sz="2700" b="1" spc="-10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700" b="1" dirty="0">
                <a:solidFill>
                  <a:srgbClr val="FF0000"/>
                </a:solidFill>
                <a:latin typeface="Arial"/>
                <a:cs typeface="Arial"/>
              </a:rPr>
              <a:t>следующие</a:t>
            </a:r>
            <a:r>
              <a:rPr sz="2700" b="1" spc="-9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700" b="1" spc="-10" dirty="0">
                <a:solidFill>
                  <a:srgbClr val="FF0000"/>
                </a:solidFill>
                <a:latin typeface="Arial"/>
                <a:cs typeface="Arial"/>
              </a:rPr>
              <a:t>классы</a:t>
            </a:r>
            <a:r>
              <a:rPr sz="2700" spc="-10" dirty="0">
                <a:solidFill>
                  <a:srgbClr val="002060"/>
                </a:solidFill>
                <a:latin typeface="Microsoft Sans Serif"/>
                <a:cs typeface="Microsoft Sans Serif"/>
              </a:rPr>
              <a:t>.</a:t>
            </a:r>
            <a:endParaRPr sz="27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337858"/>
            <a:ext cx="663320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Освобождение</a:t>
            </a:r>
            <a:r>
              <a:rPr spc="-105" dirty="0"/>
              <a:t> </a:t>
            </a:r>
            <a:r>
              <a:rPr dirty="0"/>
              <a:t>от</a:t>
            </a:r>
            <a:r>
              <a:rPr spc="-100" dirty="0"/>
              <a:t> </a:t>
            </a:r>
            <a:r>
              <a:rPr dirty="0"/>
              <a:t>итоговой</a:t>
            </a:r>
            <a:r>
              <a:rPr spc="-75" dirty="0"/>
              <a:t> </a:t>
            </a:r>
            <a:r>
              <a:rPr spc="-10" dirty="0"/>
              <a:t>аттестации</a:t>
            </a:r>
            <a:r>
              <a:rPr spc="-60" dirty="0"/>
              <a:t> </a:t>
            </a:r>
            <a:r>
              <a:rPr spc="-20" dirty="0"/>
              <a:t>п.50</a:t>
            </a:r>
          </a:p>
        </p:txBody>
      </p:sp>
      <p:sp>
        <p:nvSpPr>
          <p:cNvPr id="3" name="object 3"/>
          <p:cNvSpPr/>
          <p:nvPr/>
        </p:nvSpPr>
        <p:spPr>
          <a:xfrm>
            <a:off x="0" y="2569463"/>
            <a:ext cx="9144000" cy="2571115"/>
          </a:xfrm>
          <a:custGeom>
            <a:avLst/>
            <a:gdLst/>
            <a:ahLst/>
            <a:cxnLst/>
            <a:rect l="l" t="t" r="r" b="b"/>
            <a:pathLst>
              <a:path w="9144000" h="2571115">
                <a:moveTo>
                  <a:pt x="9144000" y="0"/>
                </a:moveTo>
                <a:lnTo>
                  <a:pt x="0" y="0"/>
                </a:lnTo>
                <a:lnTo>
                  <a:pt x="0" y="2570988"/>
                </a:lnTo>
                <a:lnTo>
                  <a:pt x="9144000" y="2570988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570263" y="734777"/>
            <a:ext cx="4864100" cy="2951480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306705" indent="-294005">
              <a:lnSpc>
                <a:spcPct val="100000"/>
              </a:lnSpc>
              <a:spcBef>
                <a:spcPts val="575"/>
              </a:spcBef>
              <a:buAutoNum type="arabicParenR"/>
              <a:tabLst>
                <a:tab pos="306705" algn="l"/>
              </a:tabLst>
            </a:pPr>
            <a:r>
              <a:rPr sz="2000" dirty="0">
                <a:latin typeface="Microsoft Sans Serif"/>
                <a:cs typeface="Microsoft Sans Serif"/>
              </a:rPr>
              <a:t>по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состоянию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здоровья;</a:t>
            </a:r>
            <a:endParaRPr sz="2000">
              <a:latin typeface="Microsoft Sans Serif"/>
              <a:cs typeface="Microsoft Sans Serif"/>
            </a:endParaRPr>
          </a:p>
          <a:p>
            <a:pPr marL="306705" indent="-294005">
              <a:lnSpc>
                <a:spcPct val="100000"/>
              </a:lnSpc>
              <a:spcBef>
                <a:spcPts val="480"/>
              </a:spcBef>
              <a:buAutoNum type="arabicParenR"/>
              <a:tabLst>
                <a:tab pos="306705" algn="l"/>
              </a:tabLst>
            </a:pPr>
            <a:r>
              <a:rPr sz="2000" dirty="0">
                <a:latin typeface="Microsoft Sans Serif"/>
                <a:cs typeface="Microsoft Sans Serif"/>
              </a:rPr>
              <a:t>инвалиды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І-II</a:t>
            </a:r>
            <a:r>
              <a:rPr sz="2000" spc="-3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группы,</a:t>
            </a:r>
            <a:r>
              <a:rPr sz="2000" spc="-5" dirty="0">
                <a:latin typeface="Microsoft Sans Serif"/>
                <a:cs typeface="Microsoft Sans Serif"/>
              </a:rPr>
              <a:t> </a:t>
            </a:r>
            <a:r>
              <a:rPr sz="2000" spc="-25" dirty="0">
                <a:latin typeface="Microsoft Sans Serif"/>
                <a:cs typeface="Microsoft Sans Serif"/>
              </a:rPr>
              <a:t>дети-</a:t>
            </a:r>
            <a:r>
              <a:rPr sz="2000" spc="-10" dirty="0">
                <a:latin typeface="Microsoft Sans Serif"/>
                <a:cs typeface="Microsoft Sans Serif"/>
              </a:rPr>
              <a:t>инвалиды;</a:t>
            </a:r>
            <a:endParaRPr sz="2000">
              <a:latin typeface="Microsoft Sans Serif"/>
              <a:cs typeface="Microsoft Sans Serif"/>
            </a:endParaRPr>
          </a:p>
          <a:p>
            <a:pPr marL="12700" marR="5080" indent="294005">
              <a:lnSpc>
                <a:spcPct val="120000"/>
              </a:lnSpc>
              <a:buAutoNum type="arabicParenR"/>
              <a:tabLst>
                <a:tab pos="306705" algn="l"/>
              </a:tabLst>
            </a:pPr>
            <a:r>
              <a:rPr sz="2000" spc="-20" dirty="0">
                <a:latin typeface="Microsoft Sans Serif"/>
                <a:cs typeface="Microsoft Sans Serif"/>
              </a:rPr>
              <a:t>участники</a:t>
            </a:r>
            <a:r>
              <a:rPr sz="2000" spc="-7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летних</a:t>
            </a:r>
            <a:r>
              <a:rPr sz="2000" spc="-4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учебно- тренировочных</a:t>
            </a:r>
            <a:r>
              <a:rPr sz="2000" spc="-7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сборов,</a:t>
            </a:r>
            <a:r>
              <a:rPr sz="2000" spc="-3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кандидаты</a:t>
            </a:r>
            <a:r>
              <a:rPr sz="2000" spc="-40" dirty="0">
                <a:latin typeface="Microsoft Sans Serif"/>
                <a:cs typeface="Microsoft Sans Serif"/>
              </a:rPr>
              <a:t> </a:t>
            </a:r>
            <a:r>
              <a:rPr sz="2000" spc="-50" dirty="0">
                <a:latin typeface="Microsoft Sans Serif"/>
                <a:cs typeface="Microsoft Sans Serif"/>
              </a:rPr>
              <a:t>в </a:t>
            </a:r>
            <a:r>
              <a:rPr sz="2000" dirty="0">
                <a:latin typeface="Microsoft Sans Serif"/>
                <a:cs typeface="Microsoft Sans Serif"/>
              </a:rPr>
              <a:t>сборную</a:t>
            </a:r>
            <a:r>
              <a:rPr sz="2000" spc="-6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команду</a:t>
            </a:r>
            <a:r>
              <a:rPr sz="2000" spc="-55" dirty="0">
                <a:latin typeface="Microsoft Sans Serif"/>
                <a:cs typeface="Microsoft Sans Serif"/>
              </a:rPr>
              <a:t> </a:t>
            </a:r>
            <a:r>
              <a:rPr sz="2000" spc="-30" dirty="0">
                <a:latin typeface="Microsoft Sans Serif"/>
                <a:cs typeface="Microsoft Sans Serif"/>
              </a:rPr>
              <a:t>Республики</a:t>
            </a:r>
            <a:r>
              <a:rPr sz="2000" spc="-6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Казахстан </a:t>
            </a:r>
            <a:r>
              <a:rPr sz="2000" dirty="0">
                <a:latin typeface="Microsoft Sans Serif"/>
                <a:cs typeface="Microsoft Sans Serif"/>
              </a:rPr>
              <a:t>для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участия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в</a:t>
            </a:r>
            <a:r>
              <a:rPr sz="2000" spc="-10" dirty="0">
                <a:latin typeface="Microsoft Sans Serif"/>
                <a:cs typeface="Microsoft Sans Serif"/>
              </a:rPr>
              <a:t> международных </a:t>
            </a:r>
            <a:r>
              <a:rPr sz="2000" dirty="0">
                <a:latin typeface="Microsoft Sans Serif"/>
                <a:cs typeface="Microsoft Sans Serif"/>
              </a:rPr>
              <a:t>олимпиадах</a:t>
            </a:r>
            <a:r>
              <a:rPr sz="2000" spc="-13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(соревнованиях);</a:t>
            </a:r>
            <a:endParaRPr sz="2000">
              <a:latin typeface="Microsoft Sans Serif"/>
              <a:cs typeface="Microsoft Sans Serif"/>
            </a:endParaRPr>
          </a:p>
          <a:p>
            <a:pPr marL="375920" indent="-295275">
              <a:lnSpc>
                <a:spcPct val="100000"/>
              </a:lnSpc>
              <a:spcBef>
                <a:spcPts val="484"/>
              </a:spcBef>
              <a:buAutoNum type="arabicParenR"/>
              <a:tabLst>
                <a:tab pos="375920" algn="l"/>
              </a:tabLst>
            </a:pPr>
            <a:r>
              <a:rPr sz="2000" dirty="0">
                <a:latin typeface="Microsoft Sans Serif"/>
                <a:cs typeface="Microsoft Sans Serif"/>
              </a:rPr>
              <a:t>смерти</a:t>
            </a:r>
            <a:r>
              <a:rPr sz="2000" spc="-105" dirty="0">
                <a:latin typeface="Microsoft Sans Serif"/>
                <a:cs typeface="Microsoft Sans Serif"/>
              </a:rPr>
              <a:t> </a:t>
            </a:r>
            <a:r>
              <a:rPr sz="2000" spc="-30" dirty="0">
                <a:latin typeface="Microsoft Sans Serif"/>
                <a:cs typeface="Microsoft Sans Serif"/>
              </a:rPr>
              <a:t>близких</a:t>
            </a:r>
            <a:r>
              <a:rPr sz="2000" spc="-10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родственников.</a:t>
            </a:r>
            <a:endParaRPr sz="20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1805" y="1374036"/>
            <a:ext cx="2760345" cy="17805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i="1" dirty="0">
                <a:solidFill>
                  <a:srgbClr val="002060"/>
                </a:solidFill>
                <a:latin typeface="Arial"/>
                <a:cs typeface="Arial"/>
              </a:rPr>
              <a:t>Обучающиеся</a:t>
            </a:r>
            <a:r>
              <a:rPr sz="1600" b="1" i="1" spc="-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002060"/>
                </a:solidFill>
                <a:latin typeface="Arial"/>
                <a:cs typeface="Arial"/>
              </a:rPr>
              <a:t>9</a:t>
            </a:r>
            <a:r>
              <a:rPr sz="1600" b="1" i="1" spc="-3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002060"/>
                </a:solidFill>
                <a:latin typeface="Arial"/>
                <a:cs typeface="Arial"/>
              </a:rPr>
              <a:t>(10)</a:t>
            </a:r>
            <a:r>
              <a:rPr sz="1600" b="1" i="1" spc="-3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b="1" i="1" dirty="0">
                <a:solidFill>
                  <a:srgbClr val="002060"/>
                </a:solidFill>
                <a:latin typeface="Arial"/>
                <a:cs typeface="Arial"/>
              </a:rPr>
              <a:t>и</a:t>
            </a:r>
            <a:r>
              <a:rPr sz="1600" b="1" i="1" spc="-4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b="1" i="1" spc="-25" dirty="0">
                <a:solidFill>
                  <a:srgbClr val="002060"/>
                </a:solidFill>
                <a:latin typeface="Arial"/>
                <a:cs typeface="Arial"/>
              </a:rPr>
              <a:t>11</a:t>
            </a:r>
            <a:endParaRPr sz="16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1600" b="1" i="1" dirty="0">
                <a:solidFill>
                  <a:srgbClr val="002060"/>
                </a:solidFill>
                <a:latin typeface="Arial"/>
                <a:cs typeface="Arial"/>
              </a:rPr>
              <a:t>(12)</a:t>
            </a:r>
            <a:r>
              <a:rPr sz="1600" b="1" i="1" spc="-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b="1" i="1" spc="-10" dirty="0">
                <a:solidFill>
                  <a:srgbClr val="002060"/>
                </a:solidFill>
                <a:latin typeface="Arial"/>
                <a:cs typeface="Arial"/>
              </a:rPr>
              <a:t>классов освобождаются</a:t>
            </a:r>
            <a:r>
              <a:rPr sz="1600" b="1" i="1" spc="-5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b="1" i="1" spc="-25" dirty="0">
                <a:solidFill>
                  <a:srgbClr val="002060"/>
                </a:solidFill>
                <a:latin typeface="Arial"/>
                <a:cs typeface="Arial"/>
              </a:rPr>
              <a:t>от </a:t>
            </a:r>
            <a:r>
              <a:rPr sz="1600" b="1" i="1" spc="-10" dirty="0">
                <a:solidFill>
                  <a:srgbClr val="002060"/>
                </a:solidFill>
                <a:latin typeface="Arial"/>
                <a:cs typeface="Arial"/>
              </a:rPr>
              <a:t>итоговой</a:t>
            </a:r>
            <a:r>
              <a:rPr sz="1600" b="1" i="1" spc="-8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b="1" i="1" spc="-10" dirty="0">
                <a:solidFill>
                  <a:srgbClr val="002060"/>
                </a:solidFill>
                <a:latin typeface="Arial"/>
                <a:cs typeface="Arial"/>
              </a:rPr>
              <a:t>аттестации </a:t>
            </a:r>
            <a:r>
              <a:rPr sz="1600" b="1" i="1" dirty="0">
                <a:solidFill>
                  <a:srgbClr val="002060"/>
                </a:solidFill>
                <a:latin typeface="Arial"/>
                <a:cs typeface="Arial"/>
              </a:rPr>
              <a:t>приказами</a:t>
            </a:r>
            <a:r>
              <a:rPr sz="1600" b="1" i="1" spc="-7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b="1" i="1" spc="-10" dirty="0">
                <a:solidFill>
                  <a:srgbClr val="002060"/>
                </a:solidFill>
                <a:latin typeface="Arial"/>
                <a:cs typeface="Arial"/>
              </a:rPr>
              <a:t>руководителей </a:t>
            </a:r>
            <a:r>
              <a:rPr sz="1600" b="1" i="1" dirty="0">
                <a:solidFill>
                  <a:srgbClr val="002060"/>
                </a:solidFill>
                <a:latin typeface="Arial"/>
                <a:cs typeface="Arial"/>
              </a:rPr>
              <a:t>управлений</a:t>
            </a:r>
            <a:r>
              <a:rPr sz="1600" b="1" i="1" spc="-6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600" b="1" i="1" spc="-10" dirty="0">
                <a:solidFill>
                  <a:srgbClr val="002060"/>
                </a:solidFill>
                <a:latin typeface="Arial"/>
                <a:cs typeface="Arial"/>
              </a:rPr>
              <a:t>образования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1600" b="1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в</a:t>
            </a:r>
            <a:r>
              <a:rPr sz="1600" b="1" i="1" u="heavy" spc="-6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600" b="1" i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следующих</a:t>
            </a:r>
            <a:r>
              <a:rPr sz="1600" b="1" i="1" u="heavy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600" b="1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случаях: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02890" marR="5080" indent="-2790825">
              <a:lnSpc>
                <a:spcPct val="100000"/>
              </a:lnSpc>
              <a:spcBef>
                <a:spcPts val="100"/>
              </a:spcBef>
            </a:pPr>
            <a:r>
              <a:rPr dirty="0"/>
              <a:t>Перечень</a:t>
            </a:r>
            <a:r>
              <a:rPr spc="-125" dirty="0"/>
              <a:t> </a:t>
            </a:r>
            <a:r>
              <a:rPr dirty="0"/>
              <a:t>документов</a:t>
            </a:r>
            <a:r>
              <a:rPr spc="-90" dirty="0"/>
              <a:t> </a:t>
            </a:r>
            <a:r>
              <a:rPr dirty="0"/>
              <a:t>для</a:t>
            </a:r>
            <a:r>
              <a:rPr spc="-120" dirty="0"/>
              <a:t> </a:t>
            </a:r>
            <a:r>
              <a:rPr spc="-10" dirty="0"/>
              <a:t>освобождения</a:t>
            </a:r>
            <a:r>
              <a:rPr spc="-114" dirty="0"/>
              <a:t> </a:t>
            </a:r>
            <a:r>
              <a:rPr dirty="0"/>
              <a:t>от</a:t>
            </a:r>
            <a:r>
              <a:rPr spc="-125" dirty="0"/>
              <a:t> </a:t>
            </a:r>
            <a:r>
              <a:rPr spc="-10" dirty="0"/>
              <a:t>итоговой аттестации</a:t>
            </a:r>
            <a:r>
              <a:rPr spc="-70" dirty="0"/>
              <a:t> </a:t>
            </a:r>
            <a:r>
              <a:rPr spc="-10" dirty="0"/>
              <a:t>(п.51)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01827" y="906309"/>
            <a:ext cx="79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solidFill>
                  <a:srgbClr val="002060"/>
                </a:solidFill>
                <a:latin typeface="Microsoft Sans Serif"/>
                <a:cs typeface="Microsoft Sans Serif"/>
              </a:rPr>
              <a:t>•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1827" y="2186470"/>
            <a:ext cx="79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Microsoft Sans Serif"/>
                <a:cs typeface="Microsoft Sans Serif"/>
              </a:rPr>
              <a:t>•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1827" y="2515654"/>
            <a:ext cx="793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0" dirty="0">
                <a:latin typeface="Microsoft Sans Serif"/>
                <a:cs typeface="Microsoft Sans Serif"/>
              </a:rPr>
              <a:t>•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1827" y="3551973"/>
            <a:ext cx="79375" cy="44005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200" spc="-50" dirty="0">
                <a:latin typeface="Microsoft Sans Serif"/>
                <a:cs typeface="Microsoft Sans Serif"/>
              </a:rPr>
              <a:t>•</a:t>
            </a:r>
            <a:endParaRPr sz="12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200" spc="-50" dirty="0">
                <a:latin typeface="Microsoft Sans Serif"/>
                <a:cs typeface="Microsoft Sans Serif"/>
              </a:rPr>
              <a:t>•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1827" y="906309"/>
            <a:ext cx="8193405" cy="326199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355600" marR="824230" indent="340995">
              <a:lnSpc>
                <a:spcPts val="1150"/>
              </a:lnSpc>
              <a:spcBef>
                <a:spcPts val="380"/>
              </a:spcBef>
            </a:pPr>
            <a:r>
              <a:rPr sz="1200" b="1" dirty="0">
                <a:solidFill>
                  <a:srgbClr val="002060"/>
                </a:solidFill>
                <a:latin typeface="Arial"/>
                <a:cs typeface="Arial"/>
              </a:rPr>
              <a:t>Издание</a:t>
            </a:r>
            <a:r>
              <a:rPr sz="1200" b="1" spc="-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060"/>
                </a:solidFill>
                <a:latin typeface="Arial"/>
                <a:cs typeface="Arial"/>
              </a:rPr>
              <a:t>приказа</a:t>
            </a:r>
            <a:r>
              <a:rPr sz="1200" b="1" spc="-2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060"/>
                </a:solidFill>
                <a:latin typeface="Arial"/>
                <a:cs typeface="Arial"/>
              </a:rPr>
              <a:t>об</a:t>
            </a:r>
            <a:r>
              <a:rPr sz="1200" b="1" spc="-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060"/>
                </a:solidFill>
                <a:latin typeface="Arial"/>
                <a:cs typeface="Arial"/>
              </a:rPr>
              <a:t>освобождении</a:t>
            </a:r>
            <a:r>
              <a:rPr sz="1200" b="1" spc="-4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060"/>
                </a:solidFill>
                <a:latin typeface="Arial"/>
                <a:cs typeface="Arial"/>
              </a:rPr>
              <a:t>обучающихся</a:t>
            </a:r>
            <a:r>
              <a:rPr sz="1200" b="1" spc="-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060"/>
                </a:solidFill>
                <a:latin typeface="Arial"/>
                <a:cs typeface="Arial"/>
              </a:rPr>
              <a:t>от</a:t>
            </a:r>
            <a:r>
              <a:rPr sz="1200" b="1" spc="-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060"/>
                </a:solidFill>
                <a:latin typeface="Arial"/>
                <a:cs typeface="Arial"/>
              </a:rPr>
              <a:t>итоговой</a:t>
            </a:r>
            <a:r>
              <a:rPr sz="1200" b="1" spc="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060"/>
                </a:solidFill>
                <a:latin typeface="Arial"/>
                <a:cs typeface="Arial"/>
              </a:rPr>
              <a:t>аттестации</a:t>
            </a:r>
            <a:r>
              <a:rPr sz="1200" b="1" spc="-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060"/>
                </a:solidFill>
                <a:latin typeface="Arial"/>
                <a:cs typeface="Arial"/>
              </a:rPr>
              <a:t>на</a:t>
            </a:r>
            <a:r>
              <a:rPr sz="1200" b="1" spc="-3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2060"/>
                </a:solidFill>
                <a:latin typeface="Arial"/>
                <a:cs typeface="Arial"/>
              </a:rPr>
              <a:t>основании </a:t>
            </a:r>
            <a:r>
              <a:rPr sz="1200" b="1" dirty="0">
                <a:solidFill>
                  <a:srgbClr val="002060"/>
                </a:solidFill>
                <a:latin typeface="Arial"/>
                <a:cs typeface="Arial"/>
              </a:rPr>
              <a:t>следующих</a:t>
            </a:r>
            <a:r>
              <a:rPr sz="1200" b="1" spc="-3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2060"/>
                </a:solidFill>
                <a:latin typeface="Arial"/>
                <a:cs typeface="Arial"/>
              </a:rPr>
              <a:t>документов</a:t>
            </a:r>
            <a:r>
              <a:rPr sz="1200" b="1" spc="-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для</a:t>
            </a:r>
            <a:r>
              <a:rPr sz="1200" spc="-20" dirty="0">
                <a:latin typeface="Microsoft Sans Serif"/>
                <a:cs typeface="Microsoft Sans Serif"/>
              </a:rPr>
              <a:t> категории</a:t>
            </a:r>
            <a:r>
              <a:rPr sz="1200" spc="-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обучающихся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указанных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подпункте</a:t>
            </a:r>
            <a:endParaRPr sz="1200">
              <a:latin typeface="Microsoft Sans Serif"/>
              <a:cs typeface="Microsoft Sans Serif"/>
            </a:endParaRPr>
          </a:p>
          <a:p>
            <a:pPr marL="396240" indent="-383540">
              <a:lnSpc>
                <a:spcPts val="1435"/>
              </a:lnSpc>
              <a:spcBef>
                <a:spcPts val="10"/>
              </a:spcBef>
              <a:buChar char="•"/>
              <a:tabLst>
                <a:tab pos="396240" algn="l"/>
              </a:tabLst>
            </a:pPr>
            <a:r>
              <a:rPr sz="1200" dirty="0">
                <a:latin typeface="Microsoft Sans Serif"/>
                <a:cs typeface="Microsoft Sans Serif"/>
              </a:rPr>
              <a:t>1,2,3,4</a:t>
            </a:r>
            <a:r>
              <a:rPr sz="1200" spc="3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пункта</a:t>
            </a:r>
            <a:r>
              <a:rPr sz="1200" dirty="0">
                <a:latin typeface="Microsoft Sans Serif"/>
                <a:cs typeface="Microsoft Sans Serif"/>
              </a:rPr>
              <a:t> 51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настоящих</a:t>
            </a:r>
            <a:r>
              <a:rPr sz="1200" spc="-10" dirty="0">
                <a:latin typeface="Microsoft Sans Serif"/>
                <a:cs typeface="Microsoft Sans Serif"/>
              </a:rPr>
              <a:t> Правил;</a:t>
            </a:r>
            <a:endParaRPr sz="1200">
              <a:latin typeface="Microsoft Sans Serif"/>
              <a:cs typeface="Microsoft Sans Serif"/>
            </a:endParaRPr>
          </a:p>
          <a:p>
            <a:pPr marL="527685" marR="5080" lvl="1" indent="-97790">
              <a:lnSpc>
                <a:spcPts val="1150"/>
              </a:lnSpc>
              <a:spcBef>
                <a:spcPts val="275"/>
              </a:spcBef>
              <a:buAutoNum type="arabicParenR"/>
              <a:tabLst>
                <a:tab pos="527685" algn="l"/>
                <a:tab pos="586740" algn="l"/>
              </a:tabLst>
            </a:pPr>
            <a:r>
              <a:rPr sz="1200" dirty="0">
                <a:latin typeface="Calibri"/>
                <a:cs typeface="Calibri"/>
              </a:rPr>
              <a:t>заключения </a:t>
            </a:r>
            <a:r>
              <a:rPr sz="1200" spc="-10" dirty="0">
                <a:latin typeface="Calibri"/>
                <a:cs typeface="Calibri"/>
              </a:rPr>
              <a:t>врачебно-консультационной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комиссии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согласно </a:t>
            </a:r>
            <a:r>
              <a:rPr sz="1200" dirty="0">
                <a:latin typeface="Calibri"/>
                <a:cs typeface="Calibri"/>
              </a:rPr>
              <a:t>форме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№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026/у,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утвержденной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приказом</a:t>
            </a:r>
            <a:r>
              <a:rPr sz="1200" spc="5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исполняющего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обязанности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Министра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здравоохранения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Республики</a:t>
            </a:r>
            <a:r>
              <a:rPr sz="1200" dirty="0">
                <a:latin typeface="Calibri"/>
                <a:cs typeface="Calibri"/>
              </a:rPr>
              <a:t> Казахстан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от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30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октября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2020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года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№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ҚР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20" dirty="0">
                <a:latin typeface="Calibri"/>
                <a:cs typeface="Calibri"/>
              </a:rPr>
              <a:t>ДСМ- </a:t>
            </a:r>
            <a:r>
              <a:rPr sz="1200" dirty="0">
                <a:latin typeface="Calibri"/>
                <a:cs typeface="Calibri"/>
              </a:rPr>
              <a:t>175/2020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«Об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утверждении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форм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учетной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документации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области</a:t>
            </a:r>
            <a:r>
              <a:rPr sz="1200" spc="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здравоохранения»</a:t>
            </a:r>
            <a:r>
              <a:rPr sz="120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(зарегистрирован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 </a:t>
            </a:r>
            <a:r>
              <a:rPr sz="1200" spc="-10" dirty="0">
                <a:latin typeface="Calibri"/>
                <a:cs typeface="Calibri"/>
              </a:rPr>
              <a:t>Реестре государственной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регистрации</a:t>
            </a:r>
            <a:r>
              <a:rPr sz="1200" spc="-3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нормативных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правовых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актов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под №</a:t>
            </a:r>
            <a:r>
              <a:rPr sz="1200" spc="-2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21579)</a:t>
            </a:r>
            <a:r>
              <a:rPr sz="1200" spc="-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(далее –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приказ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№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ҚР</a:t>
            </a:r>
            <a:r>
              <a:rPr sz="1200" spc="-10" dirty="0">
                <a:latin typeface="Calibri"/>
                <a:cs typeface="Calibri"/>
              </a:rPr>
              <a:t> ДСМ-</a:t>
            </a:r>
            <a:r>
              <a:rPr sz="1200" dirty="0">
                <a:latin typeface="Calibri"/>
                <a:cs typeface="Calibri"/>
              </a:rPr>
              <a:t>175/2020),</a:t>
            </a:r>
            <a:r>
              <a:rPr sz="1200" spc="-30" dirty="0">
                <a:latin typeface="Calibri"/>
                <a:cs typeface="Calibri"/>
              </a:rPr>
              <a:t> </a:t>
            </a:r>
            <a:r>
              <a:rPr sz="1200" spc="-25" dirty="0">
                <a:latin typeface="Calibri"/>
                <a:cs typeface="Calibri"/>
              </a:rPr>
              <a:t>для </a:t>
            </a:r>
            <a:r>
              <a:rPr sz="1200" spc="-10" dirty="0">
                <a:latin typeface="Calibri"/>
                <a:cs typeface="Calibri"/>
              </a:rPr>
              <a:t>категории</a:t>
            </a:r>
            <a:r>
              <a:rPr sz="1200" spc="-4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обучающихся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указанных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в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подпункте</a:t>
            </a:r>
            <a:r>
              <a:rPr sz="1200" spc="2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1)</a:t>
            </a:r>
            <a:r>
              <a:rPr sz="1200" spc="-10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и</a:t>
            </a:r>
            <a:r>
              <a:rPr sz="1200" spc="-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2)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пункта</a:t>
            </a:r>
            <a:r>
              <a:rPr sz="1200" spc="-15" dirty="0">
                <a:latin typeface="Calibri"/>
                <a:cs typeface="Calibri"/>
              </a:rPr>
              <a:t> </a:t>
            </a:r>
            <a:r>
              <a:rPr sz="1200" dirty="0">
                <a:latin typeface="Calibri"/>
                <a:cs typeface="Calibri"/>
              </a:rPr>
              <a:t>50 </a:t>
            </a:r>
            <a:r>
              <a:rPr sz="1200" spc="-10" dirty="0">
                <a:latin typeface="Calibri"/>
                <a:cs typeface="Calibri"/>
              </a:rPr>
              <a:t>настоящих</a:t>
            </a:r>
            <a:r>
              <a:rPr sz="1200" spc="10" dirty="0">
                <a:latin typeface="Calibri"/>
                <a:cs typeface="Calibri"/>
              </a:rPr>
              <a:t> </a:t>
            </a:r>
            <a:r>
              <a:rPr sz="1200" spc="-10" dirty="0">
                <a:latin typeface="Calibri"/>
                <a:cs typeface="Calibri"/>
              </a:rPr>
              <a:t>Правил;</a:t>
            </a:r>
            <a:endParaRPr sz="1200">
              <a:latin typeface="Calibri"/>
              <a:cs typeface="Calibri"/>
            </a:endParaRPr>
          </a:p>
          <a:p>
            <a:pPr marL="355600" marR="70485" lvl="1" indent="476250">
              <a:lnSpc>
                <a:spcPct val="80000"/>
              </a:lnSpc>
              <a:spcBef>
                <a:spcPts val="320"/>
              </a:spcBef>
              <a:buAutoNum type="arabicParenR"/>
              <a:tabLst>
                <a:tab pos="831850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выписки </a:t>
            </a:r>
            <a:r>
              <a:rPr sz="1200" dirty="0">
                <a:latin typeface="Microsoft Sans Serif"/>
                <a:cs typeface="Microsoft Sans Serif"/>
              </a:rPr>
              <a:t>из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решения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педсовета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ходатайства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школы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для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категории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обучающихся,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указанных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пункте </a:t>
            </a:r>
            <a:r>
              <a:rPr sz="1200" dirty="0">
                <a:latin typeface="Microsoft Sans Serif"/>
                <a:cs typeface="Microsoft Sans Serif"/>
              </a:rPr>
              <a:t>50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настоящих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Правил;</a:t>
            </a:r>
            <a:endParaRPr sz="1200">
              <a:latin typeface="Microsoft Sans Serif"/>
              <a:cs typeface="Microsoft Sans Serif"/>
            </a:endParaRPr>
          </a:p>
          <a:p>
            <a:pPr marL="355600" marR="93980" lvl="1" indent="476250">
              <a:lnSpc>
                <a:spcPct val="80000"/>
              </a:lnSpc>
              <a:spcBef>
                <a:spcPts val="285"/>
              </a:spcBef>
              <a:buAutoNum type="arabicParenR"/>
              <a:tabLst>
                <a:tab pos="831850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подлинников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копий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табелей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успеваемости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обучающихся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(далее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315" dirty="0">
                <a:latin typeface="Microsoft Sans Serif"/>
                <a:cs typeface="Microsoft Sans Serif"/>
              </a:rPr>
              <a:t>–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табель)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соответствии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-10" dirty="0">
                <a:latin typeface="Microsoft Sans Serif"/>
                <a:cs typeface="Microsoft Sans Serif"/>
              </a:rPr>
              <a:t> формой, утвержденной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приказом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Министра</a:t>
            </a:r>
            <a:r>
              <a:rPr sz="1200" spc="-10" dirty="0">
                <a:latin typeface="Microsoft Sans Serif"/>
                <a:cs typeface="Microsoft Sans Serif"/>
              </a:rPr>
              <a:t> образования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-10" dirty="0">
                <a:latin typeface="Microsoft Sans Serif"/>
                <a:cs typeface="Microsoft Sans Serif"/>
              </a:rPr>
              <a:t> науки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Республики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Казахстан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от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6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апреля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2020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года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80" dirty="0">
                <a:latin typeface="Microsoft Sans Serif"/>
                <a:cs typeface="Microsoft Sans Serif"/>
              </a:rPr>
              <a:t>№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130 </a:t>
            </a:r>
            <a:r>
              <a:rPr sz="1200" dirty="0">
                <a:latin typeface="Microsoft Sans Serif"/>
                <a:cs typeface="Microsoft Sans Serif"/>
              </a:rPr>
              <a:t>"Об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утверждении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Перечня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документов, </a:t>
            </a:r>
            <a:r>
              <a:rPr sz="1200" spc="-20" dirty="0">
                <a:latin typeface="Microsoft Sans Serif"/>
                <a:cs typeface="Microsoft Sans Serif"/>
              </a:rPr>
              <a:t>обязательных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для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ведения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педагогами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организаций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среднего, </a:t>
            </a:r>
            <a:r>
              <a:rPr sz="1200" spc="-20" dirty="0">
                <a:latin typeface="Microsoft Sans Serif"/>
                <a:cs typeface="Microsoft Sans Serif"/>
              </a:rPr>
              <a:t>технического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профессионального, послесреднего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образования,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их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формы"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(зарегистрирован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Реестре государственной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рег0страции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нормативных </a:t>
            </a:r>
            <a:r>
              <a:rPr sz="1200" dirty="0">
                <a:latin typeface="Microsoft Sans Serif"/>
                <a:cs typeface="Microsoft Sans Serif"/>
              </a:rPr>
              <a:t>правовых</a:t>
            </a:r>
            <a:r>
              <a:rPr sz="1200" spc="-10" dirty="0">
                <a:latin typeface="Microsoft Sans Serif"/>
                <a:cs typeface="Microsoft Sans Serif"/>
              </a:rPr>
              <a:t> актов </a:t>
            </a:r>
            <a:r>
              <a:rPr sz="1200" dirty="0">
                <a:latin typeface="Microsoft Sans Serif"/>
                <a:cs typeface="Microsoft Sans Serif"/>
              </a:rPr>
              <a:t>под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80" dirty="0">
                <a:latin typeface="Microsoft Sans Serif"/>
                <a:cs typeface="Microsoft Sans Serif"/>
              </a:rPr>
              <a:t>№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20317)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для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категории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обучающихся, указанных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10" dirty="0">
                <a:latin typeface="Microsoft Sans Serif"/>
                <a:cs typeface="Microsoft Sans Serif"/>
              </a:rPr>
              <a:t> пункте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58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настоящих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Правил.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Подлинники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табелей</a:t>
            </a:r>
            <a:r>
              <a:rPr sz="1200" spc="-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после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сверки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его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копиями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возвращаются администрации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школы;</a:t>
            </a:r>
            <a:endParaRPr sz="1200">
              <a:latin typeface="Microsoft Sans Serif"/>
              <a:cs typeface="Microsoft Sans Serif"/>
            </a:endParaRPr>
          </a:p>
          <a:p>
            <a:pPr marL="788670" lvl="1" indent="-177165">
              <a:lnSpc>
                <a:spcPts val="1435"/>
              </a:lnSpc>
              <a:buAutoNum type="arabicParenR"/>
              <a:tabLst>
                <a:tab pos="788670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свидетельство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смерти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близких</a:t>
            </a:r>
            <a:r>
              <a:rPr sz="1200" spc="-10" dirty="0">
                <a:latin typeface="Microsoft Sans Serif"/>
                <a:cs typeface="Microsoft Sans Serif"/>
              </a:rPr>
              <a:t> родственников.</a:t>
            </a:r>
            <a:endParaRPr sz="1200">
              <a:latin typeface="Microsoft Sans Serif"/>
              <a:cs typeface="Microsoft Sans Serif"/>
            </a:endParaRPr>
          </a:p>
          <a:p>
            <a:pPr marL="355600" marR="871855" indent="126364">
              <a:lnSpc>
                <a:spcPts val="1350"/>
              </a:lnSpc>
              <a:spcBef>
                <a:spcPts val="315"/>
              </a:spcBef>
            </a:pPr>
            <a:r>
              <a:rPr sz="1400" b="1" spc="-10" dirty="0">
                <a:latin typeface="Arial"/>
                <a:cs typeface="Arial"/>
              </a:rPr>
              <a:t>Итоговая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оценка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для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обучающихся,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освобожденных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от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итоговой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аттестации, выставляется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на</a:t>
            </a:r>
            <a:r>
              <a:rPr sz="1400" b="1" spc="-7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основании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годовой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оценки</a:t>
            </a:r>
            <a:r>
              <a:rPr sz="1400" b="1" spc="-7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текущего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учебного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года.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70675" y="4355129"/>
            <a:ext cx="6703059" cy="410209"/>
          </a:xfrm>
          <a:prstGeom prst="rect">
            <a:avLst/>
          </a:prstGeom>
        </p:spPr>
        <p:txBody>
          <a:bodyPr vert="horz" wrap="square" lIns="0" tIns="55879" rIns="0" bIns="0" rtlCol="0">
            <a:spAutoFit/>
          </a:bodyPr>
          <a:lstStyle/>
          <a:p>
            <a:pPr marL="1264920" marR="5080" indent="-1252855">
              <a:lnSpc>
                <a:spcPct val="80000"/>
              </a:lnSpc>
              <a:spcBef>
                <a:spcPts val="439"/>
              </a:spcBef>
            </a:pPr>
            <a:r>
              <a:rPr sz="1400" b="1" dirty="0">
                <a:solidFill>
                  <a:srgbClr val="002060"/>
                </a:solidFill>
                <a:latin typeface="Arial"/>
                <a:cs typeface="Arial"/>
              </a:rPr>
              <a:t>Документы,</a:t>
            </a:r>
            <a:r>
              <a:rPr sz="1400" b="1" spc="-1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2060"/>
                </a:solidFill>
                <a:latin typeface="Arial"/>
                <a:cs typeface="Arial"/>
              </a:rPr>
              <a:t>указанные</a:t>
            </a:r>
            <a:r>
              <a:rPr sz="1400" b="1" spc="-2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2060"/>
                </a:solidFill>
                <a:latin typeface="Arial"/>
                <a:cs typeface="Arial"/>
              </a:rPr>
              <a:t>в</a:t>
            </a:r>
            <a:r>
              <a:rPr sz="1400" b="1" spc="-5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2060"/>
                </a:solidFill>
                <a:latin typeface="Arial"/>
                <a:cs typeface="Arial"/>
              </a:rPr>
              <a:t>подпунктах</a:t>
            </a:r>
            <a:r>
              <a:rPr sz="1400" b="1" spc="-3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2060"/>
                </a:solidFill>
                <a:latin typeface="Arial"/>
                <a:cs typeface="Arial"/>
              </a:rPr>
              <a:t>2)</a:t>
            </a:r>
            <a:r>
              <a:rPr sz="1400" b="1" spc="-6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2060"/>
                </a:solidFill>
                <a:latin typeface="Arial"/>
                <a:cs typeface="Arial"/>
              </a:rPr>
              <a:t>и</a:t>
            </a:r>
            <a:r>
              <a:rPr sz="1400" b="1" spc="-5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2060"/>
                </a:solidFill>
                <a:latin typeface="Arial"/>
                <a:cs typeface="Arial"/>
              </a:rPr>
              <a:t>3)</a:t>
            </a:r>
            <a:r>
              <a:rPr sz="1400" b="1" spc="-6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2060"/>
                </a:solidFill>
                <a:latin typeface="Arial"/>
                <a:cs typeface="Arial"/>
              </a:rPr>
              <a:t>настоящего</a:t>
            </a:r>
            <a:r>
              <a:rPr sz="1400" b="1" spc="-5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2060"/>
                </a:solidFill>
                <a:latin typeface="Arial"/>
                <a:cs typeface="Arial"/>
              </a:rPr>
              <a:t>пункта,</a:t>
            </a:r>
            <a:r>
              <a:rPr sz="1400" b="1" spc="-2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4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заверяются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подписью</a:t>
            </a:r>
            <a:r>
              <a:rPr sz="1400" b="1" u="heavy" spc="-6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руководителя</a:t>
            </a:r>
            <a:r>
              <a:rPr sz="1400" b="1" u="heavy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и</a:t>
            </a:r>
            <a:r>
              <a:rPr sz="1400" b="1" u="heavy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печатью</a:t>
            </a:r>
            <a:r>
              <a:rPr sz="1400" b="1" u="heavy" spc="-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4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школы</a:t>
            </a:r>
            <a:r>
              <a:rPr sz="1400" b="1" spc="-10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3792" y="155008"/>
            <a:ext cx="7952740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  <a:tabLst>
                <a:tab pos="1233170" algn="l"/>
              </a:tabLst>
            </a:pPr>
            <a:r>
              <a:rPr sz="2000" spc="-10" dirty="0"/>
              <a:t>Порядок</a:t>
            </a:r>
            <a:r>
              <a:rPr sz="2000" dirty="0"/>
              <a:t>	</a:t>
            </a:r>
            <a:r>
              <a:rPr sz="2000" spc="-10" dirty="0"/>
              <a:t>освобождения</a:t>
            </a:r>
            <a:r>
              <a:rPr sz="2000" spc="-125" dirty="0"/>
              <a:t> </a:t>
            </a:r>
            <a:r>
              <a:rPr sz="2000" dirty="0"/>
              <a:t>от</a:t>
            </a:r>
            <a:r>
              <a:rPr sz="2000" spc="-100" dirty="0"/>
              <a:t> </a:t>
            </a:r>
            <a:r>
              <a:rPr sz="2000" dirty="0"/>
              <a:t>итоговой</a:t>
            </a:r>
            <a:r>
              <a:rPr sz="2000" spc="-95" dirty="0"/>
              <a:t> </a:t>
            </a:r>
            <a:r>
              <a:rPr sz="2000" dirty="0"/>
              <a:t>аттестации</a:t>
            </a:r>
            <a:r>
              <a:rPr sz="2000" spc="-80" dirty="0"/>
              <a:t> </a:t>
            </a:r>
            <a:r>
              <a:rPr sz="2000" spc="-10" dirty="0"/>
              <a:t>обучающихся </a:t>
            </a:r>
            <a:r>
              <a:rPr sz="2000" dirty="0"/>
              <a:t>9</a:t>
            </a:r>
            <a:r>
              <a:rPr sz="2000" spc="-30" dirty="0"/>
              <a:t> </a:t>
            </a:r>
            <a:r>
              <a:rPr sz="2000" dirty="0"/>
              <a:t>(10)</a:t>
            </a:r>
            <a:r>
              <a:rPr sz="2000" spc="-45" dirty="0"/>
              <a:t> </a:t>
            </a:r>
            <a:r>
              <a:rPr sz="2000" dirty="0"/>
              <a:t>и</a:t>
            </a:r>
            <a:r>
              <a:rPr sz="2000" spc="-25" dirty="0"/>
              <a:t> </a:t>
            </a:r>
            <a:r>
              <a:rPr sz="2000" dirty="0"/>
              <a:t>11</a:t>
            </a:r>
            <a:r>
              <a:rPr sz="2000" spc="-25" dirty="0"/>
              <a:t> </a:t>
            </a:r>
            <a:r>
              <a:rPr sz="2000" dirty="0"/>
              <a:t>(12)</a:t>
            </a:r>
            <a:r>
              <a:rPr sz="2000" spc="-35" dirty="0"/>
              <a:t> </a:t>
            </a:r>
            <a:r>
              <a:rPr sz="2000" dirty="0"/>
              <a:t>классов,</a:t>
            </a:r>
            <a:r>
              <a:rPr sz="2000" spc="-55" dirty="0"/>
              <a:t> </a:t>
            </a:r>
            <a:r>
              <a:rPr sz="2000" spc="-10" dirty="0"/>
              <a:t>заболевших</a:t>
            </a:r>
            <a:r>
              <a:rPr sz="2000" spc="-50" dirty="0"/>
              <a:t> </a:t>
            </a:r>
            <a:r>
              <a:rPr sz="2000" dirty="0"/>
              <a:t>в</a:t>
            </a:r>
            <a:r>
              <a:rPr sz="2000" spc="-25" dirty="0"/>
              <a:t> </a:t>
            </a:r>
            <a:r>
              <a:rPr sz="2000" dirty="0"/>
              <a:t>дни</a:t>
            </a:r>
            <a:r>
              <a:rPr sz="2000" spc="-25" dirty="0"/>
              <a:t> </a:t>
            </a:r>
            <a:r>
              <a:rPr sz="2000" spc="-10" dirty="0"/>
              <a:t>проведения экзаменов</a:t>
            </a:r>
            <a:endParaRPr sz="2000"/>
          </a:p>
        </p:txBody>
      </p:sp>
      <p:sp>
        <p:nvSpPr>
          <p:cNvPr id="3" name="object 3"/>
          <p:cNvSpPr/>
          <p:nvPr/>
        </p:nvSpPr>
        <p:spPr>
          <a:xfrm>
            <a:off x="0" y="2569463"/>
            <a:ext cx="9144000" cy="2571115"/>
          </a:xfrm>
          <a:custGeom>
            <a:avLst/>
            <a:gdLst/>
            <a:ahLst/>
            <a:cxnLst/>
            <a:rect l="l" t="t" r="r" b="b"/>
            <a:pathLst>
              <a:path w="9144000" h="2571115">
                <a:moveTo>
                  <a:pt x="9144000" y="0"/>
                </a:moveTo>
                <a:lnTo>
                  <a:pt x="0" y="0"/>
                </a:lnTo>
                <a:lnTo>
                  <a:pt x="0" y="2570988"/>
                </a:lnTo>
                <a:lnTo>
                  <a:pt x="9144000" y="2570988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54965" marR="5080" indent="-69215">
              <a:lnSpc>
                <a:spcPct val="100699"/>
              </a:lnSpc>
              <a:spcBef>
                <a:spcPts val="75"/>
              </a:spcBef>
            </a:pPr>
            <a:r>
              <a:rPr dirty="0">
                <a:latin typeface="Calibri"/>
                <a:cs typeface="Calibri"/>
              </a:rPr>
              <a:t>п.</a:t>
            </a:r>
            <a:r>
              <a:rPr spc="-50" dirty="0">
                <a:latin typeface="Calibri"/>
                <a:cs typeface="Calibri"/>
              </a:rPr>
              <a:t> </a:t>
            </a:r>
            <a:r>
              <a:rPr dirty="0"/>
              <a:t>57.</a:t>
            </a:r>
            <a:r>
              <a:rPr spc="-25" dirty="0"/>
              <a:t> </a:t>
            </a:r>
            <a:r>
              <a:rPr dirty="0"/>
              <a:t>Обучающийся</a:t>
            </a:r>
            <a:r>
              <a:rPr spc="-55" dirty="0"/>
              <a:t> </a:t>
            </a:r>
            <a:r>
              <a:rPr dirty="0"/>
              <a:t>9</a:t>
            </a:r>
            <a:r>
              <a:rPr spc="-35" dirty="0"/>
              <a:t> </a:t>
            </a:r>
            <a:r>
              <a:rPr dirty="0"/>
              <a:t>(10)</a:t>
            </a:r>
            <a:r>
              <a:rPr spc="-40" dirty="0"/>
              <a:t> </a:t>
            </a:r>
            <a:r>
              <a:rPr dirty="0"/>
              <a:t>и</a:t>
            </a:r>
            <a:r>
              <a:rPr spc="-45" dirty="0"/>
              <a:t> </a:t>
            </a:r>
            <a:r>
              <a:rPr spc="-10" dirty="0"/>
              <a:t>11</a:t>
            </a:r>
            <a:r>
              <a:rPr spc="-30" dirty="0"/>
              <a:t> </a:t>
            </a:r>
            <a:r>
              <a:rPr spc="-20" dirty="0"/>
              <a:t>(12) </a:t>
            </a:r>
            <a:r>
              <a:rPr dirty="0"/>
              <a:t>классов,</a:t>
            </a:r>
            <a:r>
              <a:rPr spc="-120" dirty="0"/>
              <a:t> </a:t>
            </a:r>
            <a:r>
              <a:rPr spc="-10" dirty="0"/>
              <a:t>заболевший</a:t>
            </a:r>
            <a:r>
              <a:rPr spc="-100" dirty="0"/>
              <a:t> </a:t>
            </a:r>
            <a:r>
              <a:rPr dirty="0"/>
              <a:t>в</a:t>
            </a:r>
            <a:r>
              <a:rPr spc="-75" dirty="0"/>
              <a:t> </a:t>
            </a:r>
            <a:r>
              <a:rPr dirty="0"/>
              <a:t>период</a:t>
            </a:r>
            <a:r>
              <a:rPr spc="-85" dirty="0"/>
              <a:t> </a:t>
            </a:r>
            <a:r>
              <a:rPr spc="-10" dirty="0"/>
              <a:t>итоговой </a:t>
            </a:r>
            <a:r>
              <a:rPr dirty="0"/>
              <a:t>аттестации,</a:t>
            </a:r>
            <a:r>
              <a:rPr spc="-155" dirty="0"/>
              <a:t> </a:t>
            </a:r>
            <a:r>
              <a:rPr dirty="0">
                <a:solidFill>
                  <a:srgbClr val="FF0000"/>
                </a:solidFill>
              </a:rPr>
              <a:t>сдает</a:t>
            </a:r>
            <a:r>
              <a:rPr spc="-140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пропущенные </a:t>
            </a:r>
            <a:r>
              <a:rPr spc="-35" dirty="0">
                <a:solidFill>
                  <a:srgbClr val="FF0000"/>
                </a:solidFill>
              </a:rPr>
              <a:t>экзамены</a:t>
            </a:r>
            <a:r>
              <a:rPr spc="-7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после</a:t>
            </a:r>
            <a:r>
              <a:rPr spc="-80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выздоровления.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</TotalTime>
  <Words>1567</Words>
  <Application>Microsoft Office PowerPoint</Application>
  <PresentationFormat>Экран (16:9)</PresentationFormat>
  <Paragraphs>166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Arial MT</vt:lpstr>
      <vt:lpstr>Calibri</vt:lpstr>
      <vt:lpstr>Microsoft Sans Serif</vt:lpstr>
      <vt:lpstr>Tahoma</vt:lpstr>
      <vt:lpstr>Times New Roman</vt:lpstr>
      <vt:lpstr>Office Theme</vt:lpstr>
      <vt:lpstr>Презентация PowerPoint</vt:lpstr>
      <vt:lpstr>ИТОГОВЫЕ ВЫПУСКНЫЕ ЭКЗАМЕНЫ за курс основного сренднегто образования (9 КЛАССОВ)</vt:lpstr>
      <vt:lpstr>Государственные выпускные экзамены за курс общего среднего образования( 11 КЛАССОВ)</vt:lpstr>
      <vt:lpstr>Формы проведения итоговой аттестации Уровень основного среднего образования</vt:lpstr>
      <vt:lpstr>Формы проведения итоговой аттестации Уровень общего среднего образования</vt:lpstr>
      <vt:lpstr>Освобождение учащихся от предметов</vt:lpstr>
      <vt:lpstr>Освобождение от итоговой аттестации п.50</vt:lpstr>
      <vt:lpstr>Перечень документов для освобождения от итоговой аттестации (п.51)</vt:lpstr>
      <vt:lpstr>Порядок освобождения от итоговой аттестации обучающихся 9 (10) и 11 (12) классов, заболевших в дни проведения экзаменов</vt:lpstr>
      <vt:lpstr>Организационные требования для проведения экзаменов</vt:lpstr>
      <vt:lpstr>Особые указания</vt:lpstr>
      <vt:lpstr>С 2023-2024 года внедрен экзамен по казахскому языку</vt:lpstr>
      <vt:lpstr>ОСВОБОЖДЕНИЕ ОТ ПРОМЕЖУТОЧНОЙ АТТЕСТАЦИИ</vt:lpstr>
      <vt:lpstr>Приложение 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Пользователь-3 23 Кабинет</dc:creator>
  <cp:lastModifiedBy>Айжан Хабибулловна Акбанова</cp:lastModifiedBy>
  <cp:revision>4</cp:revision>
  <dcterms:created xsi:type="dcterms:W3CDTF">2025-05-05T06:45:14Z</dcterms:created>
  <dcterms:modified xsi:type="dcterms:W3CDTF">2026-03-26T05:37:29Z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2025-04-09T00:00:00Z</vt:filetime>
  </property>
  <property fmtid="{D5CDD505-2E9C-101B-9397-08002B2CF9AE}" pid="3" name="LastSaved">
    <vt:filetime>2025-05-05T00:00:00Z</vt:filetime>
  </property>
  <property fmtid="{D5CDD505-2E9C-101B-9397-08002B2CF9AE}" pid="4" name="Producer">
    <vt:lpwstr>Foxit Reader Printer 9.0.1.1109</vt:lpwstr>
  </property>
</Properties>
</file>