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notesSlides/notesSlide3.xml" ContentType="application/vnd.openxmlformats-officedocument.presentationml.notesSlide+xml"/>
  <Override PartName="/ppt/tags/tag2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85" r:id="rId2"/>
    <p:sldId id="256" r:id="rId3"/>
    <p:sldId id="259" r:id="rId4"/>
    <p:sldId id="263" r:id="rId5"/>
    <p:sldId id="264" r:id="rId6"/>
    <p:sldId id="265" r:id="rId7"/>
    <p:sldId id="267" r:id="rId8"/>
    <p:sldId id="287" r:id="rId9"/>
    <p:sldId id="262" r:id="rId10"/>
    <p:sldId id="275" r:id="rId11"/>
    <p:sldId id="276" r:id="rId12"/>
    <p:sldId id="274" r:id="rId13"/>
    <p:sldId id="282" r:id="rId14"/>
    <p:sldId id="283" r:id="rId15"/>
    <p:sldId id="284" r:id="rId16"/>
  </p:sldIdLst>
  <p:sldSz cx="18288000" cy="10287000"/>
  <p:notesSz cx="6858000" cy="9144000"/>
  <p:embeddedFontLst>
    <p:embeddedFont>
      <p:font typeface="Poppins Bold" panose="020B0604020202020204" charset="0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ontserrat" panose="020B0604020202020204" charset="-52"/>
      <p:regular r:id="rId23"/>
      <p:bold r:id="rId24"/>
      <p:italic r:id="rId25"/>
      <p:boldItalic r:id="rId26"/>
    </p:embeddedFont>
    <p:embeddedFont>
      <p:font typeface="Poppins" panose="020B060402020202020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4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AED"/>
    <a:srgbClr val="154C8C"/>
    <a:srgbClr val="8AB9ED"/>
    <a:srgbClr val="1D70DD"/>
    <a:srgbClr val="85A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1895" autoAdjust="0"/>
  </p:normalViewPr>
  <p:slideViewPr>
    <p:cSldViewPr showGuides="1">
      <p:cViewPr varScale="1">
        <p:scale>
          <a:sx n="71" d="100"/>
          <a:sy n="71" d="100"/>
        </p:scale>
        <p:origin x="714" y="84"/>
      </p:cViewPr>
      <p:guideLst>
        <p:guide orient="horz" pos="2144"/>
        <p:guide pos="28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F1EEB-32BB-4485-B175-ED9A7D3AB820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50BD1-1F09-4603-BC57-044346C96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36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50BD1-1F09-4603-BC57-044346C96350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50BD1-1F09-4603-BC57-044346C96350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50BD1-1F09-4603-BC57-044346C96350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50BD1-1F09-4603-BC57-044346C96350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50BD1-1F09-4603-BC57-044346C96350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50BD1-1F09-4603-BC57-044346C96350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50BD1-1F09-4603-BC57-044346C96350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35.xml"/><Relationship Id="rId18" Type="http://schemas.openxmlformats.org/officeDocument/2006/relationships/tags" Target="../tags/tag40.xml"/><Relationship Id="rId26" Type="http://schemas.openxmlformats.org/officeDocument/2006/relationships/image" Target="../media/image5.png"/><Relationship Id="rId3" Type="http://schemas.openxmlformats.org/officeDocument/2006/relationships/tags" Target="../tags/tag25.xml"/><Relationship Id="rId21" Type="http://schemas.openxmlformats.org/officeDocument/2006/relationships/image" Target="../media/image20.svg"/><Relationship Id="rId34" Type="http://schemas.openxmlformats.org/officeDocument/2006/relationships/image" Target="../media/image1.png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tags" Target="../tags/tag39.xml"/><Relationship Id="rId25" Type="http://schemas.openxmlformats.org/officeDocument/2006/relationships/image" Target="../media/image22.svg"/><Relationship Id="rId33" Type="http://schemas.openxmlformats.org/officeDocument/2006/relationships/image" Target="../media/image30.svg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20" Type="http://schemas.openxmlformats.org/officeDocument/2006/relationships/image" Target="../media/image3.png"/><Relationship Id="rId29" Type="http://schemas.openxmlformats.org/officeDocument/2006/relationships/image" Target="../media/image26.sv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24" Type="http://schemas.openxmlformats.org/officeDocument/2006/relationships/image" Target="../media/image4.png"/><Relationship Id="rId32" Type="http://schemas.openxmlformats.org/officeDocument/2006/relationships/image" Target="../media/image8.png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23" Type="http://schemas.openxmlformats.org/officeDocument/2006/relationships/image" Target="../media/image18.svg"/><Relationship Id="rId28" Type="http://schemas.openxmlformats.org/officeDocument/2006/relationships/image" Target="../media/image6.png"/><Relationship Id="rId10" Type="http://schemas.openxmlformats.org/officeDocument/2006/relationships/tags" Target="../tags/tag32.xml"/><Relationship Id="rId19" Type="http://schemas.openxmlformats.org/officeDocument/2006/relationships/slideLayout" Target="../slideLayouts/slideLayout7.xml"/><Relationship Id="rId31" Type="http://schemas.openxmlformats.org/officeDocument/2006/relationships/image" Target="../media/image28.svg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image" Target="../media/image2.png"/><Relationship Id="rId27" Type="http://schemas.openxmlformats.org/officeDocument/2006/relationships/image" Target="../media/image24.svg"/><Relationship Id="rId30" Type="http://schemas.openxmlformats.org/officeDocument/2006/relationships/image" Target="../media/image7.png"/><Relationship Id="rId8" Type="http://schemas.openxmlformats.org/officeDocument/2006/relationships/tags" Target="../tags/tag30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26" Type="http://schemas.openxmlformats.org/officeDocument/2006/relationships/tags" Target="../tags/tag66.xml"/><Relationship Id="rId39" Type="http://schemas.openxmlformats.org/officeDocument/2006/relationships/image" Target="../media/image1.png"/><Relationship Id="rId21" Type="http://schemas.openxmlformats.org/officeDocument/2006/relationships/tags" Target="../tags/tag61.xml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5" Type="http://schemas.openxmlformats.org/officeDocument/2006/relationships/tags" Target="../tags/tag65.xml"/><Relationship Id="rId33" Type="http://schemas.openxmlformats.org/officeDocument/2006/relationships/image" Target="../media/image17.png"/><Relationship Id="rId38" Type="http://schemas.openxmlformats.org/officeDocument/2006/relationships/image" Target="../media/image47.svg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0" Type="http://schemas.openxmlformats.org/officeDocument/2006/relationships/tags" Target="../tags/tag60.xml"/><Relationship Id="rId29" Type="http://schemas.openxmlformats.org/officeDocument/2006/relationships/image" Target="../media/image15.png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24" Type="http://schemas.openxmlformats.org/officeDocument/2006/relationships/tags" Target="../tags/tag64.xml"/><Relationship Id="rId32" Type="http://schemas.openxmlformats.org/officeDocument/2006/relationships/image" Target="../media/image43.svg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23" Type="http://schemas.openxmlformats.org/officeDocument/2006/relationships/tags" Target="../tags/tag63.xml"/><Relationship Id="rId28" Type="http://schemas.openxmlformats.org/officeDocument/2006/relationships/slideLayout" Target="../slideLayouts/slideLayout7.xml"/><Relationship Id="rId36" Type="http://schemas.openxmlformats.org/officeDocument/2006/relationships/image" Target="../media/image18.png"/><Relationship Id="rId10" Type="http://schemas.openxmlformats.org/officeDocument/2006/relationships/tags" Target="../tags/tag50.xml"/><Relationship Id="rId19" Type="http://schemas.openxmlformats.org/officeDocument/2006/relationships/tags" Target="../tags/tag59.xml"/><Relationship Id="rId31" Type="http://schemas.openxmlformats.org/officeDocument/2006/relationships/image" Target="../media/image16.png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tags" Target="../tags/tag62.xml"/><Relationship Id="rId27" Type="http://schemas.openxmlformats.org/officeDocument/2006/relationships/tags" Target="../tags/tag67.xml"/><Relationship Id="rId30" Type="http://schemas.openxmlformats.org/officeDocument/2006/relationships/image" Target="../media/image41.svg"/><Relationship Id="rId35" Type="http://schemas.openxmlformats.org/officeDocument/2006/relationships/image" Target="../media/image45.svg"/><Relationship Id="rId8" Type="http://schemas.openxmlformats.org/officeDocument/2006/relationships/tags" Target="../tags/tag48.xml"/><Relationship Id="rId3" Type="http://schemas.openxmlformats.org/officeDocument/2006/relationships/tags" Target="../tags/tag4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35.sv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39.sv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32.sv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7.png"/><Relationship Id="rId7" Type="http://schemas.openxmlformats.org/officeDocument/2006/relationships/image" Target="../media/image4.png"/><Relationship Id="rId12" Type="http://schemas.openxmlformats.org/officeDocument/2006/relationships/image" Target="../media/image26.svg"/><Relationship Id="rId17" Type="http://schemas.openxmlformats.org/officeDocument/2006/relationships/image" Target="../media/image1.png"/><Relationship Id="rId2" Type="http://schemas.openxmlformats.org/officeDocument/2006/relationships/image" Target="../media/image3.png"/><Relationship Id="rId16" Type="http://schemas.openxmlformats.org/officeDocument/2006/relationships/image" Target="../media/image3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5" Type="http://schemas.openxmlformats.org/officeDocument/2006/relationships/image" Target="../media/image8.png"/><Relationship Id="rId10" Type="http://schemas.openxmlformats.org/officeDocument/2006/relationships/image" Target="../media/image24.svg"/><Relationship Id="rId4" Type="http://schemas.openxmlformats.org/officeDocument/2006/relationships/image" Target="../media/image20.svg"/><Relationship Id="rId9" Type="http://schemas.openxmlformats.org/officeDocument/2006/relationships/image" Target="../media/image5.png"/><Relationship Id="rId14" Type="http://schemas.openxmlformats.org/officeDocument/2006/relationships/image" Target="../media/image2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11" Type="http://schemas.openxmlformats.org/officeDocument/2006/relationships/image" Target="../media/image1.png"/><Relationship Id="rId5" Type="http://schemas.openxmlformats.org/officeDocument/2006/relationships/image" Target="../media/image16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39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32.sv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image" Target="../media/image5.png"/><Relationship Id="rId3" Type="http://schemas.openxmlformats.org/officeDocument/2006/relationships/tags" Target="../tags/tag3.xml"/><Relationship Id="rId21" Type="http://schemas.openxmlformats.org/officeDocument/2006/relationships/image" Target="../media/image20.svg"/><Relationship Id="rId34" Type="http://schemas.openxmlformats.org/officeDocument/2006/relationships/image" Target="../media/image1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image" Target="../media/image22.svg"/><Relationship Id="rId33" Type="http://schemas.openxmlformats.org/officeDocument/2006/relationships/image" Target="../media/image30.sv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3.png"/><Relationship Id="rId29" Type="http://schemas.openxmlformats.org/officeDocument/2006/relationships/image" Target="../media/image26.sv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4.png"/><Relationship Id="rId32" Type="http://schemas.openxmlformats.org/officeDocument/2006/relationships/image" Target="../media/image8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18.svg"/><Relationship Id="rId28" Type="http://schemas.openxmlformats.org/officeDocument/2006/relationships/image" Target="../media/image6.png"/><Relationship Id="rId10" Type="http://schemas.openxmlformats.org/officeDocument/2006/relationships/tags" Target="../tags/tag10.xml"/><Relationship Id="rId19" Type="http://schemas.openxmlformats.org/officeDocument/2006/relationships/slideLayout" Target="../slideLayouts/slideLayout7.xml"/><Relationship Id="rId31" Type="http://schemas.openxmlformats.org/officeDocument/2006/relationships/image" Target="../media/image28.sv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2.png"/><Relationship Id="rId27" Type="http://schemas.openxmlformats.org/officeDocument/2006/relationships/image" Target="../media/image24.svg"/><Relationship Id="rId30" Type="http://schemas.openxmlformats.org/officeDocument/2006/relationships/image" Target="../media/image7.png"/><Relationship Id="rId8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35.sv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39.sv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32.sv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22913" y="0"/>
            <a:ext cx="14565087" cy="10287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48" tIns="68574" rIns="137148" bIns="68574" rtlCol="0" anchor="ctr"/>
          <a:lstStyle/>
          <a:p>
            <a:pPr algn="ctr"/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46567" y="0"/>
            <a:ext cx="68579" cy="10287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48" tIns="68574" rIns="137148" bIns="68574"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213317" y="9063296"/>
            <a:ext cx="4292042" cy="600105"/>
          </a:xfrm>
          <a:prstGeom prst="rect">
            <a:avLst/>
          </a:prstGeom>
          <a:noFill/>
        </p:spPr>
        <p:txBody>
          <a:bodyPr wrap="square" lIns="137148" tIns="68574" rIns="137148" bIns="68574" rtlCol="0">
            <a:spAutoFit/>
          </a:bodyPr>
          <a:lstStyle/>
          <a:p>
            <a:pPr algn="ctr"/>
            <a:r>
              <a:rPr lang="ru-RU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Павлодар, 2025 </a:t>
            </a:r>
          </a:p>
        </p:txBody>
      </p:sp>
      <p:pic>
        <p:nvPicPr>
          <p:cNvPr id="11" name="Picture 15" descr="http://www.mga.kz/uploads/posts/2011-09/1315811957_gerbrk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4844" y="3643733"/>
            <a:ext cx="2763327" cy="271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2DA09BB-B116-E417-FEA5-156A71FA2FBC}"/>
              </a:ext>
            </a:extLst>
          </p:cNvPr>
          <p:cNvSpPr/>
          <p:nvPr/>
        </p:nvSpPr>
        <p:spPr>
          <a:xfrm>
            <a:off x="73784" y="1560324"/>
            <a:ext cx="3364707" cy="692485"/>
          </a:xfrm>
          <a:prstGeom prst="rect">
            <a:avLst/>
          </a:prstGeom>
        </p:spPr>
        <p:txBody>
          <a:bodyPr wrap="square" lIns="137148" tIns="68574" rIns="137148" bIns="68574">
            <a:spAutoFit/>
          </a:bodyPr>
          <a:lstStyle/>
          <a:p>
            <a:pPr lvl="0"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ПАВЛОДАР ОБЛЫСЫН</a:t>
            </a:r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ЫҢ БІЛІМ БЕРУ БАСҚАРМАСЫ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0170679-AA38-E9B9-7F4D-91E86305157D}"/>
              </a:ext>
            </a:extLst>
          </p:cNvPr>
          <p:cNvSpPr/>
          <p:nvPr/>
        </p:nvSpPr>
        <p:spPr>
          <a:xfrm>
            <a:off x="73784" y="6929157"/>
            <a:ext cx="3364707" cy="1246483"/>
          </a:xfrm>
          <a:prstGeom prst="rect">
            <a:avLst/>
          </a:prstGeom>
        </p:spPr>
        <p:txBody>
          <a:bodyPr wrap="square" lIns="137148" tIns="68574" rIns="137148" bIns="68574">
            <a:spAutoFit/>
          </a:bodyPr>
          <a:lstStyle/>
          <a:p>
            <a:pPr lvl="0"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ОБРАЗОВАНИЯ ПАВЛОДАРСКОЙ ОБЛАСТИ</a:t>
            </a:r>
          </a:p>
        </p:txBody>
      </p:sp>
      <p:sp>
        <p:nvSpPr>
          <p:cNvPr id="10" name="TextBox 32"/>
          <p:cNvSpPr txBox="1"/>
          <p:nvPr/>
        </p:nvSpPr>
        <p:spPr>
          <a:xfrm>
            <a:off x="7162800" y="4609525"/>
            <a:ext cx="8078259" cy="1461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1" algn="r"/>
            <a:r>
              <a:rPr lang="ru-RU" sz="475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Poppins" panose="00000500000000000000"/>
                <a:cs typeface="Times New Roman" panose="02020603050405020304" pitchFamily="18" charset="0"/>
                <a:sym typeface="Poppins" panose="00000500000000000000"/>
              </a:rPr>
              <a:t>ЕДИНАЯ ПРОГРАММА ВОСПИТАНИЯ</a:t>
            </a:r>
          </a:p>
        </p:txBody>
      </p:sp>
      <p:sp>
        <p:nvSpPr>
          <p:cNvPr id="9" name="TextBox 31"/>
          <p:cNvSpPr txBox="1"/>
          <p:nvPr/>
        </p:nvSpPr>
        <p:spPr>
          <a:xfrm>
            <a:off x="5014175" y="2947336"/>
            <a:ext cx="12677841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8500" b="1" dirty="0">
                <a:solidFill>
                  <a:srgbClr val="002060"/>
                </a:solidFill>
                <a:latin typeface="Times New Roman" panose="02020603050405020304" pitchFamily="18" charset="0"/>
                <a:ea typeface="Poppins Bold" panose="00000800000000000000"/>
                <a:cs typeface="Times New Roman" panose="02020603050405020304" pitchFamily="18" charset="0"/>
                <a:sym typeface="Poppins Bold" panose="00000800000000000000"/>
              </a:rPr>
              <a:t>АДАЛ АЗАМАТ</a:t>
            </a:r>
          </a:p>
        </p:txBody>
      </p:sp>
      <p:sp>
        <p:nvSpPr>
          <p:cNvPr id="15" name="TextBox 31"/>
          <p:cNvSpPr txBox="1"/>
          <p:nvPr/>
        </p:nvSpPr>
        <p:spPr>
          <a:xfrm>
            <a:off x="5166575" y="3099736"/>
            <a:ext cx="12677841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5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Poppins Bold" panose="00000800000000000000"/>
                <a:cs typeface="Times New Roman" panose="02020603050405020304" pitchFamily="18" charset="0"/>
                <a:sym typeface="Poppins Bold" panose="00000800000000000000"/>
              </a:rPr>
              <a:t>АДАЛ АЗАМАТ</a:t>
            </a:r>
          </a:p>
        </p:txBody>
      </p:sp>
    </p:spTree>
    <p:extLst>
      <p:ext uri="{BB962C8B-B14F-4D97-AF65-F5344CB8AC3E}">
        <p14:creationId xmlns:p14="http://schemas.microsoft.com/office/powerpoint/2010/main" val="116545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C7276FA9-CB96-1B9D-DC4C-A3EE81792E96}"/>
              </a:ext>
            </a:extLst>
          </p:cNvPr>
          <p:cNvSpPr/>
          <p:nvPr/>
        </p:nvSpPr>
        <p:spPr>
          <a:xfrm>
            <a:off x="0" y="0"/>
            <a:ext cx="18288000" cy="1333359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01826" y="390962"/>
            <a:ext cx="16862373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</a:pP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oppins Bold" panose="00000800000000000000"/>
              </a:rPr>
              <a:t>П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oppins Bold" panose="00000800000000000000"/>
              </a:rPr>
              <a:t>ропаганда роли «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oppins Bold" panose="00000800000000000000"/>
              </a:rPr>
              <a:t>Е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oppins Bold" panose="00000800000000000000"/>
              </a:rPr>
              <a:t>ңбек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oppins Bold" panose="0000080000000000000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oppins Bold" panose="00000800000000000000"/>
              </a:rPr>
              <a:t>адамы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oppins Bold" panose="00000800000000000000"/>
              </a:rPr>
              <a:t>» через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oppins Bold" panose="00000800000000000000"/>
              </a:rPr>
              <a:t>внеучебную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oppins Bold" panose="00000800000000000000"/>
              </a:rPr>
              <a:t> деятельность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Poppins Bold" panose="00000800000000000000"/>
            </a:endParaRPr>
          </a:p>
        </p:txBody>
      </p:sp>
      <p:sp>
        <p:nvSpPr>
          <p:cNvPr id="2" name="Freeform 3"/>
          <p:cNvSpPr/>
          <p:nvPr>
            <p:custDataLst>
              <p:tags r:id="rId1"/>
            </p:custDataLst>
          </p:nvPr>
        </p:nvSpPr>
        <p:spPr>
          <a:xfrm>
            <a:off x="6019800" y="2330644"/>
            <a:ext cx="5679638" cy="5745563"/>
          </a:xfrm>
          <a:custGeom>
            <a:avLst/>
            <a:gdLst/>
            <a:ahLst/>
            <a:cxnLst/>
            <a:rect l="l" t="t" r="r" b="b"/>
            <a:pathLst>
              <a:path w="6162911" h="6162911">
                <a:moveTo>
                  <a:pt x="0" y="0"/>
                </a:moveTo>
                <a:lnTo>
                  <a:pt x="6162910" y="0"/>
                </a:lnTo>
                <a:lnTo>
                  <a:pt x="6162910" y="6162911"/>
                </a:lnTo>
                <a:lnTo>
                  <a:pt x="0" y="616291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>
            <p:custDataLst>
              <p:tags r:id="rId2"/>
            </p:custDataLst>
          </p:nvPr>
        </p:nvSpPr>
        <p:spPr>
          <a:xfrm>
            <a:off x="1036503" y="2070232"/>
            <a:ext cx="352030" cy="387233"/>
          </a:xfrm>
          <a:custGeom>
            <a:avLst/>
            <a:gdLst/>
            <a:ahLst/>
            <a:cxnLst/>
            <a:rect l="l" t="t" r="r" b="b"/>
            <a:pathLst>
              <a:path w="352030" h="352030">
                <a:moveTo>
                  <a:pt x="0" y="0"/>
                </a:moveTo>
                <a:lnTo>
                  <a:pt x="352030" y="0"/>
                </a:lnTo>
                <a:lnTo>
                  <a:pt x="352030" y="352030"/>
                </a:lnTo>
                <a:lnTo>
                  <a:pt x="0" y="35203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>
            <p:custDataLst>
              <p:tags r:id="rId3"/>
            </p:custDataLst>
          </p:nvPr>
        </p:nvSpPr>
        <p:spPr>
          <a:xfrm>
            <a:off x="861400" y="5831029"/>
            <a:ext cx="352030" cy="387233"/>
          </a:xfrm>
          <a:custGeom>
            <a:avLst/>
            <a:gdLst/>
            <a:ahLst/>
            <a:cxnLst/>
            <a:rect l="l" t="t" r="r" b="b"/>
            <a:pathLst>
              <a:path w="352030" h="352030">
                <a:moveTo>
                  <a:pt x="0" y="0"/>
                </a:moveTo>
                <a:lnTo>
                  <a:pt x="352030" y="0"/>
                </a:lnTo>
                <a:lnTo>
                  <a:pt x="352030" y="352030"/>
                </a:lnTo>
                <a:lnTo>
                  <a:pt x="0" y="35203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>
            <p:custDataLst>
              <p:tags r:id="rId4"/>
            </p:custDataLst>
          </p:nvPr>
        </p:nvSpPr>
        <p:spPr>
          <a:xfrm flipH="1">
            <a:off x="16888561" y="1943100"/>
            <a:ext cx="352030" cy="387233"/>
          </a:xfrm>
          <a:custGeom>
            <a:avLst/>
            <a:gdLst/>
            <a:ahLst/>
            <a:cxnLst/>
            <a:rect l="l" t="t" r="r" b="b"/>
            <a:pathLst>
              <a:path w="352030" h="352030">
                <a:moveTo>
                  <a:pt x="352030" y="0"/>
                </a:moveTo>
                <a:lnTo>
                  <a:pt x="0" y="0"/>
                </a:lnTo>
                <a:lnTo>
                  <a:pt x="0" y="352030"/>
                </a:lnTo>
                <a:lnTo>
                  <a:pt x="352030" y="352030"/>
                </a:lnTo>
                <a:lnTo>
                  <a:pt x="35203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7"/>
          <p:cNvSpPr/>
          <p:nvPr>
            <p:custDataLst>
              <p:tags r:id="rId5"/>
            </p:custDataLst>
          </p:nvPr>
        </p:nvSpPr>
        <p:spPr>
          <a:xfrm flipH="1">
            <a:off x="17034000" y="5913493"/>
            <a:ext cx="373188" cy="387233"/>
          </a:xfrm>
          <a:custGeom>
            <a:avLst/>
            <a:gdLst/>
            <a:ahLst/>
            <a:cxnLst/>
            <a:rect l="l" t="t" r="r" b="b"/>
            <a:pathLst>
              <a:path w="352030" h="352030">
                <a:moveTo>
                  <a:pt x="352030" y="0"/>
                </a:moveTo>
                <a:lnTo>
                  <a:pt x="0" y="0"/>
                </a:lnTo>
                <a:lnTo>
                  <a:pt x="0" y="352030"/>
                </a:lnTo>
                <a:lnTo>
                  <a:pt x="352030" y="352030"/>
                </a:lnTo>
                <a:lnTo>
                  <a:pt x="35203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8"/>
          <p:cNvSpPr/>
          <p:nvPr>
            <p:custDataLst>
              <p:tags r:id="rId6"/>
            </p:custDataLst>
          </p:nvPr>
        </p:nvSpPr>
        <p:spPr>
          <a:xfrm>
            <a:off x="8159000" y="4412929"/>
            <a:ext cx="1371494" cy="1801364"/>
          </a:xfrm>
          <a:custGeom>
            <a:avLst/>
            <a:gdLst/>
            <a:ahLst/>
            <a:cxnLst/>
            <a:rect l="l" t="t" r="r" b="b"/>
            <a:pathLst>
              <a:path w="1371494" h="1637604">
                <a:moveTo>
                  <a:pt x="0" y="0"/>
                </a:moveTo>
                <a:lnTo>
                  <a:pt x="1371494" y="0"/>
                </a:lnTo>
                <a:lnTo>
                  <a:pt x="1371494" y="1637605"/>
                </a:lnTo>
                <a:lnTo>
                  <a:pt x="0" y="163760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9"/>
          <p:cNvSpPr/>
          <p:nvPr>
            <p:custDataLst>
              <p:tags r:id="rId7"/>
            </p:custDataLst>
          </p:nvPr>
        </p:nvSpPr>
        <p:spPr>
          <a:xfrm>
            <a:off x="7054647" y="3540520"/>
            <a:ext cx="702426" cy="654837"/>
          </a:xfrm>
          <a:custGeom>
            <a:avLst/>
            <a:gdLst/>
            <a:ahLst/>
            <a:cxnLst/>
            <a:rect l="l" t="t" r="r" b="b"/>
            <a:pathLst>
              <a:path w="702426" h="595306">
                <a:moveTo>
                  <a:pt x="0" y="0"/>
                </a:moveTo>
                <a:lnTo>
                  <a:pt x="702426" y="0"/>
                </a:lnTo>
                <a:lnTo>
                  <a:pt x="702426" y="595306"/>
                </a:lnTo>
                <a:lnTo>
                  <a:pt x="0" y="595306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10"/>
          <p:cNvSpPr/>
          <p:nvPr>
            <p:custDataLst>
              <p:tags r:id="rId8"/>
            </p:custDataLst>
          </p:nvPr>
        </p:nvSpPr>
        <p:spPr>
          <a:xfrm>
            <a:off x="9987890" y="3537691"/>
            <a:ext cx="670191" cy="575946"/>
          </a:xfrm>
          <a:custGeom>
            <a:avLst/>
            <a:gdLst/>
            <a:ahLst/>
            <a:cxnLst/>
            <a:rect l="l" t="t" r="r" b="b"/>
            <a:pathLst>
              <a:path w="670191" h="523587">
                <a:moveTo>
                  <a:pt x="0" y="0"/>
                </a:moveTo>
                <a:lnTo>
                  <a:pt x="670191" y="0"/>
                </a:lnTo>
                <a:lnTo>
                  <a:pt x="670191" y="523587"/>
                </a:lnTo>
                <a:lnTo>
                  <a:pt x="0" y="523587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2" name="Freeform 11"/>
          <p:cNvSpPr/>
          <p:nvPr>
            <p:custDataLst>
              <p:tags r:id="rId9"/>
            </p:custDataLst>
          </p:nvPr>
        </p:nvSpPr>
        <p:spPr>
          <a:xfrm>
            <a:off x="7054647" y="6217428"/>
            <a:ext cx="702426" cy="654837"/>
          </a:xfrm>
          <a:custGeom>
            <a:avLst/>
            <a:gdLst/>
            <a:ahLst/>
            <a:cxnLst/>
            <a:rect l="l" t="t" r="r" b="b"/>
            <a:pathLst>
              <a:path w="592815" h="504634">
                <a:moveTo>
                  <a:pt x="0" y="0"/>
                </a:moveTo>
                <a:lnTo>
                  <a:pt x="592815" y="0"/>
                </a:lnTo>
                <a:lnTo>
                  <a:pt x="592815" y="504634"/>
                </a:lnTo>
                <a:lnTo>
                  <a:pt x="0" y="504634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xmlns="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3" name="Freeform 12"/>
          <p:cNvSpPr/>
          <p:nvPr>
            <p:custDataLst>
              <p:tags r:id="rId10"/>
            </p:custDataLst>
          </p:nvPr>
        </p:nvSpPr>
        <p:spPr>
          <a:xfrm>
            <a:off x="9888062" y="6168316"/>
            <a:ext cx="756014" cy="764047"/>
          </a:xfrm>
          <a:custGeom>
            <a:avLst/>
            <a:gdLst/>
            <a:ahLst/>
            <a:cxnLst/>
            <a:rect l="l" t="t" r="r" b="b"/>
            <a:pathLst>
              <a:path w="756014" h="694588">
                <a:moveTo>
                  <a:pt x="0" y="0"/>
                </a:moveTo>
                <a:lnTo>
                  <a:pt x="756014" y="0"/>
                </a:lnTo>
                <a:lnTo>
                  <a:pt x="756014" y="694588"/>
                </a:lnTo>
                <a:lnTo>
                  <a:pt x="0" y="694588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xmlns="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4" name="TextBox 14"/>
          <p:cNvSpPr txBox="1"/>
          <p:nvPr>
            <p:custDataLst>
              <p:tags r:id="rId11"/>
            </p:custDataLst>
          </p:nvPr>
        </p:nvSpPr>
        <p:spPr>
          <a:xfrm>
            <a:off x="312603" y="2539420"/>
            <a:ext cx="5654126" cy="1938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тематических классных часов, обсуждений, чтение биографий профессионалов.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трудолюбия, ответственности, мастерства.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уроков в практические мини-проекты.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«Мой будущий мир профессий», «Осенний эффект» — организация и выполнение проектов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15"/>
          <p:cNvSpPr txBox="1"/>
          <p:nvPr>
            <p:custDataLst>
              <p:tags r:id="rId12"/>
            </p:custDataLst>
          </p:nvPr>
        </p:nvSpPr>
        <p:spPr>
          <a:xfrm>
            <a:off x="11988610" y="2539420"/>
            <a:ext cx="5534185" cy="20967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just">
              <a:lnSpc>
                <a:spcPts val="21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oppins" panose="00000500000000000000"/>
              </a:rPr>
              <a:t>Совместное обучение на платформе МТСД (мобильная технология связи и данных) и Skills.enbek.kz → «Центр карьерного роста».</a:t>
            </a:r>
          </a:p>
          <a:p>
            <a:pPr marL="285750" indent="-285750" algn="just">
              <a:lnSpc>
                <a:spcPts val="21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oppins" panose="00000500000000000000"/>
              </a:rPr>
              <a:t>Участие  волонтеров в благотворительных ярмарках.</a:t>
            </a:r>
          </a:p>
          <a:p>
            <a:pPr marL="285750" indent="-285750" algn="just">
              <a:lnSpc>
                <a:spcPts val="21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oppins" panose="00000500000000000000"/>
              </a:rPr>
              <a:t>Встречи с социальными партнерами.</a:t>
            </a:r>
          </a:p>
          <a:p>
            <a:pPr marL="285750" indent="-285750" algn="just">
              <a:lnSpc>
                <a:spcPts val="21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oppins" panose="00000500000000000000"/>
              </a:rPr>
              <a:t>Медиа-проекты: «</a:t>
            </a:r>
            <a:r>
              <a:rPr lang="ru-RU" alt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oppins" panose="00000500000000000000"/>
              </a:rPr>
              <a:t>Еңбегі</a:t>
            </a:r>
            <a:r>
              <a:rPr lang="ru-RU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oppins" panose="00000500000000000000"/>
              </a:rPr>
              <a:t> </a:t>
            </a:r>
            <a:r>
              <a:rPr lang="ru-RU" alt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oppins" panose="00000500000000000000"/>
              </a:rPr>
              <a:t>адал</a:t>
            </a:r>
            <a:r>
              <a:rPr lang="ru-RU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oppins" panose="00000500000000000000"/>
              </a:rPr>
              <a:t> - </a:t>
            </a:r>
            <a:r>
              <a:rPr lang="ru-RU" alt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oppins" panose="00000500000000000000"/>
              </a:rPr>
              <a:t>жас</a:t>
            </a:r>
            <a:r>
              <a:rPr lang="ru-RU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oppins" panose="00000500000000000000"/>
              </a:rPr>
              <a:t> </a:t>
            </a:r>
            <a:r>
              <a:rPr lang="ru-RU" alt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oppins" panose="00000500000000000000"/>
              </a:rPr>
              <a:t>өрен</a:t>
            </a:r>
            <a:r>
              <a:rPr lang="ru-RU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oppins" panose="00000500000000000000"/>
              </a:rPr>
              <a:t>», ERG для колледжей</a:t>
            </a:r>
          </a:p>
        </p:txBody>
      </p:sp>
      <p:sp>
        <p:nvSpPr>
          <p:cNvPr id="26" name="TextBox 16"/>
          <p:cNvSpPr txBox="1"/>
          <p:nvPr>
            <p:custDataLst>
              <p:tags r:id="rId13"/>
            </p:custDataLst>
          </p:nvPr>
        </p:nvSpPr>
        <p:spPr>
          <a:xfrm>
            <a:off x="383111" y="6390117"/>
            <a:ext cx="5088389" cy="18774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в труде и рассказы о ценности профессии.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Домашние поручения: приусадебные хозяйства, уход за растениями, животными.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курсов по развитию навыков семейного воспитания (рукоделие, кулинария, ремонтные работы)</a:t>
            </a:r>
          </a:p>
        </p:txBody>
      </p:sp>
      <p:sp>
        <p:nvSpPr>
          <p:cNvPr id="27" name="TextBox 17"/>
          <p:cNvSpPr txBox="1"/>
          <p:nvPr>
            <p:custDataLst>
              <p:tags r:id="rId14"/>
            </p:custDataLst>
          </p:nvPr>
        </p:nvSpPr>
        <p:spPr>
          <a:xfrm>
            <a:off x="11746509" y="6387333"/>
            <a:ext cx="6158379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обучение на платформе МТСД (мобильная технология связи и данных) и Skills.enbek.kz → «Центр карьерного роста».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 волонтеров в благотворительных ярмарках.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 с социальными партнерами.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Медиа-проекты: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Еңбегі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өрен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ERG для колледжей</a:t>
            </a:r>
          </a:p>
        </p:txBody>
      </p:sp>
      <p:sp>
        <p:nvSpPr>
          <p:cNvPr id="28" name="TextBox 18"/>
          <p:cNvSpPr txBox="1"/>
          <p:nvPr>
            <p:custDataLst>
              <p:tags r:id="rId15"/>
            </p:custDataLst>
          </p:nvPr>
        </p:nvSpPr>
        <p:spPr>
          <a:xfrm>
            <a:off x="1635581" y="2070407"/>
            <a:ext cx="3866399" cy="317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5"/>
              </a:lnSpc>
              <a:spcBef>
                <a:spcPct val="0"/>
              </a:spcBef>
            </a:pPr>
            <a:r>
              <a:rPr lang="ru-RU" sz="1930" b="1" dirty="0" smtClean="0">
                <a:solidFill>
                  <a:srgbClr val="002060"/>
                </a:solidFill>
                <a:latin typeface="Times New Roman" pitchFamily="18" charset="0"/>
                <a:ea typeface="Poppins Bold" panose="00000800000000000000"/>
                <a:cs typeface="Times New Roman" panose="02020603050405020304" pitchFamily="18" charset="0"/>
                <a:sym typeface="Poppins Bold" panose="00000800000000000000"/>
              </a:rPr>
              <a:t>В КЛАССЕ</a:t>
            </a:r>
            <a:endParaRPr lang="ru-RU" sz="1930" b="1" dirty="0">
              <a:solidFill>
                <a:srgbClr val="002060"/>
              </a:solidFill>
              <a:latin typeface="Times New Roman" pitchFamily="18" charset="0"/>
              <a:ea typeface="Poppins Bold" panose="00000800000000000000"/>
              <a:cs typeface="Times New Roman" panose="02020603050405020304" pitchFamily="18" charset="0"/>
              <a:sym typeface="Poppins Bold" panose="00000800000000000000"/>
            </a:endParaRPr>
          </a:p>
        </p:txBody>
      </p:sp>
      <p:sp>
        <p:nvSpPr>
          <p:cNvPr id="29" name="TextBox 19"/>
          <p:cNvSpPr txBox="1"/>
          <p:nvPr>
            <p:custDataLst>
              <p:tags r:id="rId16"/>
            </p:custDataLst>
          </p:nvPr>
        </p:nvSpPr>
        <p:spPr>
          <a:xfrm>
            <a:off x="1494401" y="5858239"/>
            <a:ext cx="3229953" cy="317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2705"/>
              </a:lnSpc>
              <a:spcBef>
                <a:spcPct val="0"/>
              </a:spcBef>
              <a:defRPr sz="1930" b="1">
                <a:solidFill>
                  <a:srgbClr val="00AEEF"/>
                </a:solidFill>
                <a:latin typeface="Montserrat" panose="00000500000000000000" pitchFamily="2" charset="-52"/>
                <a:ea typeface="Poppins Bold" panose="00000800000000000000"/>
                <a:cs typeface="Poppins Bold" panose="00000800000000000000"/>
              </a:defRPr>
            </a:lvl1pPr>
          </a:lstStyle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  <a:sym typeface="Poppins Bold" panose="00000800000000000000"/>
              </a:rPr>
              <a:t>В СЕМЬЕ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anose="02020603050405020304" pitchFamily="18" charset="0"/>
              <a:sym typeface="Poppins Bold" panose="00000800000000000000"/>
            </a:endParaRPr>
          </a:p>
        </p:txBody>
      </p:sp>
      <p:sp>
        <p:nvSpPr>
          <p:cNvPr id="30" name="TextBox 20"/>
          <p:cNvSpPr txBox="1"/>
          <p:nvPr>
            <p:custDataLst>
              <p:tags r:id="rId17"/>
            </p:custDataLst>
          </p:nvPr>
        </p:nvSpPr>
        <p:spPr>
          <a:xfrm>
            <a:off x="13411560" y="1968242"/>
            <a:ext cx="3229953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05"/>
              </a:lnSpc>
              <a:spcBef>
                <a:spcPct val="0"/>
              </a:spcBef>
            </a:pPr>
            <a:r>
              <a:rPr lang="ru-RU" sz="1930" b="1" dirty="0" smtClean="0">
                <a:solidFill>
                  <a:srgbClr val="002060"/>
                </a:solidFill>
                <a:latin typeface="Times New Roman" pitchFamily="18" charset="0"/>
                <a:ea typeface="Poppins Bold" panose="00000800000000000000"/>
                <a:cs typeface="Times New Roman" panose="02020603050405020304" pitchFamily="18" charset="0"/>
                <a:sym typeface="Poppins Bold" panose="00000800000000000000"/>
              </a:rPr>
              <a:t>В ШКОЛЕ </a:t>
            </a:r>
            <a:endParaRPr lang="ru-RU" sz="1930" b="1" dirty="0">
              <a:solidFill>
                <a:srgbClr val="002060"/>
              </a:solidFill>
              <a:latin typeface="Times New Roman" pitchFamily="18" charset="0"/>
              <a:ea typeface="Poppins Bold" panose="00000800000000000000"/>
              <a:cs typeface="Times New Roman" panose="02020603050405020304" pitchFamily="18" charset="0"/>
              <a:sym typeface="Poppins Bold" panose="00000800000000000000"/>
            </a:endParaRPr>
          </a:p>
        </p:txBody>
      </p:sp>
      <p:sp>
        <p:nvSpPr>
          <p:cNvPr id="31" name="TextBox 21"/>
          <p:cNvSpPr txBox="1"/>
          <p:nvPr>
            <p:custDataLst>
              <p:tags r:id="rId18"/>
            </p:custDataLst>
          </p:nvPr>
        </p:nvSpPr>
        <p:spPr>
          <a:xfrm>
            <a:off x="13180325" y="5946156"/>
            <a:ext cx="3809626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705"/>
              </a:lnSpc>
              <a:spcBef>
                <a:spcPct val="0"/>
              </a:spcBef>
            </a:pPr>
            <a:r>
              <a:rPr lang="ru-RU" sz="1930" b="1" dirty="0" smtClean="0">
                <a:solidFill>
                  <a:srgbClr val="002060"/>
                </a:solidFill>
                <a:latin typeface="Times New Roman" pitchFamily="18" charset="0"/>
                <a:ea typeface="Poppins Bold" panose="00000800000000000000"/>
                <a:cs typeface="Times New Roman" pitchFamily="18" charset="0"/>
                <a:sym typeface="Poppins Bold" panose="00000800000000000000"/>
              </a:rPr>
              <a:t>В ОБЩЕСТВЕ </a:t>
            </a:r>
            <a:endParaRPr lang="ru-RU" sz="1930" b="1" dirty="0">
              <a:solidFill>
                <a:srgbClr val="002060"/>
              </a:solidFill>
              <a:latin typeface="Times New Roman" pitchFamily="18" charset="0"/>
              <a:ea typeface="Poppins Bold" panose="00000800000000000000"/>
              <a:cs typeface="Times New Roman" pitchFamily="18" charset="0"/>
              <a:sym typeface="Poppins Bold" panose="00000800000000000000"/>
            </a:endParaRPr>
          </a:p>
        </p:txBody>
      </p:sp>
      <p:pic>
        <p:nvPicPr>
          <p:cNvPr id="33" name="Picture 15" descr="http://www.mga.kz/uploads/posts/2011-09/1315811957_gerbrk.gif"/>
          <p:cNvPicPr>
            <a:picLocks noChangeAspect="1" noChangeArrowheads="1"/>
          </p:cNvPicPr>
          <p:nvPr/>
        </p:nvPicPr>
        <p:blipFill>
          <a:blip r:embed="rId34" cstate="print"/>
          <a:stretch>
            <a:fillRect/>
          </a:stretch>
        </p:blipFill>
        <p:spPr bwMode="auto">
          <a:xfrm>
            <a:off x="16591287" y="29066"/>
            <a:ext cx="1298607" cy="127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C7276FA9-CB96-1B9D-DC4C-A3EE81792E96}"/>
              </a:ext>
            </a:extLst>
          </p:cNvPr>
          <p:cNvSpPr/>
          <p:nvPr/>
        </p:nvSpPr>
        <p:spPr>
          <a:xfrm>
            <a:off x="0" y="0"/>
            <a:ext cx="18288000" cy="1333359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2"/>
          <p:cNvGrpSpPr/>
          <p:nvPr>
            <p:custDataLst>
              <p:tags r:id="rId1"/>
            </p:custDataLst>
          </p:nvPr>
        </p:nvGrpSpPr>
        <p:grpSpPr>
          <a:xfrm>
            <a:off x="301625" y="3361055"/>
            <a:ext cx="3902075" cy="6409690"/>
            <a:chOff x="0" y="0"/>
            <a:chExt cx="1253226" cy="726260"/>
          </a:xfrm>
        </p:grpSpPr>
        <p:sp>
          <p:nvSpPr>
            <p:cNvPr id="3" name="Freeform 3"/>
            <p:cNvSpPr/>
            <p:nvPr>
              <p:custDataLst>
                <p:tags r:id="rId26"/>
              </p:custDataLst>
            </p:nvPr>
          </p:nvSpPr>
          <p:spPr>
            <a:xfrm>
              <a:off x="0" y="0"/>
              <a:ext cx="1253226" cy="726260"/>
            </a:xfrm>
            <a:custGeom>
              <a:avLst/>
              <a:gdLst/>
              <a:ahLst/>
              <a:cxnLst/>
              <a:rect l="l" t="t" r="r" b="b"/>
              <a:pathLst>
                <a:path w="1253226" h="726260">
                  <a:moveTo>
                    <a:pt x="47459" y="0"/>
                  </a:moveTo>
                  <a:lnTo>
                    <a:pt x="1205767" y="0"/>
                  </a:lnTo>
                  <a:cubicBezTo>
                    <a:pt x="1218354" y="0"/>
                    <a:pt x="1230425" y="5000"/>
                    <a:pt x="1239326" y="13900"/>
                  </a:cubicBezTo>
                  <a:cubicBezTo>
                    <a:pt x="1248226" y="22801"/>
                    <a:pt x="1253226" y="34872"/>
                    <a:pt x="1253226" y="47459"/>
                  </a:cubicBezTo>
                  <a:lnTo>
                    <a:pt x="1253226" y="678801"/>
                  </a:lnTo>
                  <a:cubicBezTo>
                    <a:pt x="1253226" y="705012"/>
                    <a:pt x="1231978" y="726260"/>
                    <a:pt x="1205767" y="726260"/>
                  </a:cubicBezTo>
                  <a:lnTo>
                    <a:pt x="47459" y="726260"/>
                  </a:lnTo>
                  <a:cubicBezTo>
                    <a:pt x="34872" y="726260"/>
                    <a:pt x="22801" y="721260"/>
                    <a:pt x="13900" y="712359"/>
                  </a:cubicBezTo>
                  <a:cubicBezTo>
                    <a:pt x="5000" y="703459"/>
                    <a:pt x="0" y="691388"/>
                    <a:pt x="0" y="678801"/>
                  </a:cubicBezTo>
                  <a:lnTo>
                    <a:pt x="0" y="47459"/>
                  </a:lnTo>
                  <a:cubicBezTo>
                    <a:pt x="0" y="34872"/>
                    <a:pt x="5000" y="22801"/>
                    <a:pt x="13900" y="13900"/>
                  </a:cubicBezTo>
                  <a:cubicBezTo>
                    <a:pt x="22801" y="5000"/>
                    <a:pt x="34872" y="0"/>
                    <a:pt x="47459" y="0"/>
                  </a:cubicBez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4" name="TextBox 4"/>
            <p:cNvSpPr txBox="1"/>
            <p:nvPr>
              <p:custDataLst>
                <p:tags r:id="rId27"/>
              </p:custDataLst>
            </p:nvPr>
          </p:nvSpPr>
          <p:spPr>
            <a:xfrm>
              <a:off x="0" y="-38100"/>
              <a:ext cx="1253226" cy="764360"/>
            </a:xfrm>
            <a:prstGeom prst="rect">
              <a:avLst/>
            </a:prstGeom>
            <a:ln>
              <a:solidFill>
                <a:srgbClr val="1D70D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 sz="2000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33401" y="190500"/>
            <a:ext cx="17145000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</a:pPr>
            <a:r>
              <a:rPr lang="ru-RU" sz="402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oppins Bold" panose="00000800000000000000"/>
              </a:rPr>
              <a:t>«Роль образа </a:t>
            </a:r>
            <a:r>
              <a:rPr lang="ru-RU" sz="402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oppins Bold" panose="00000800000000000000"/>
              </a:rPr>
              <a:t>«</a:t>
            </a:r>
            <a:r>
              <a:rPr lang="ru-RU" sz="402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oppins Bold" panose="00000800000000000000"/>
              </a:rPr>
              <a:t>Е</a:t>
            </a:r>
            <a:r>
              <a:rPr lang="ru-RU" sz="4020" b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oppins Bold" panose="00000800000000000000"/>
              </a:rPr>
              <a:t>ңбек</a:t>
            </a:r>
            <a:r>
              <a:rPr lang="ru-RU" sz="402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oppins Bold" panose="00000800000000000000"/>
              </a:rPr>
              <a:t> </a:t>
            </a:r>
            <a:r>
              <a:rPr lang="ru-RU" sz="4020" b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oppins Bold" panose="00000800000000000000"/>
              </a:rPr>
              <a:t>адамы</a:t>
            </a:r>
            <a:r>
              <a:rPr lang="ru-RU" sz="402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oppins Bold" panose="00000800000000000000"/>
              </a:rPr>
              <a:t>» </a:t>
            </a:r>
            <a:r>
              <a:rPr lang="ru-RU" sz="402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oppins Bold" panose="00000800000000000000"/>
              </a:rPr>
              <a:t>в пропаганде ценностей труда через учебные предметы»</a:t>
            </a:r>
          </a:p>
        </p:txBody>
      </p:sp>
      <p:sp>
        <p:nvSpPr>
          <p:cNvPr id="18" name="TextBox 17"/>
          <p:cNvSpPr txBox="1"/>
          <p:nvPr>
            <p:custDataLst>
              <p:tags r:id="rId2"/>
            </p:custDataLst>
          </p:nvPr>
        </p:nvSpPr>
        <p:spPr>
          <a:xfrm>
            <a:off x="529630" y="3801875"/>
            <a:ext cx="350897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произведений, изображающих трудолюбивых и ответственных людей Павлодарской области как пример для учащихся (например, произведения местных авторов, рассказы о исторических деятелях труда). Также выявление ценностей трудолюбивых персонажей казахской классики и современной литературы через их сравнение.</a:t>
            </a:r>
          </a:p>
        </p:txBody>
      </p:sp>
      <p:sp>
        <p:nvSpPr>
          <p:cNvPr id="7" name="Прямоугольник: скругленные углы 6"/>
          <p:cNvSpPr/>
          <p:nvPr>
            <p:custDataLst>
              <p:tags r:id="rId3"/>
            </p:custDataLst>
          </p:nvPr>
        </p:nvSpPr>
        <p:spPr>
          <a:xfrm>
            <a:off x="533400" y="2518818"/>
            <a:ext cx="3352800" cy="884528"/>
          </a:xfrm>
          <a:prstGeom prst="roundRect">
            <a:avLst/>
          </a:prstGeom>
          <a:solidFill>
            <a:srgbClr val="002060"/>
          </a:solidFill>
          <a:ln>
            <a:solidFill>
              <a:srgbClr val="1D70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>
            <p:custDataLst>
              <p:tags r:id="rId4"/>
            </p:custDataLst>
          </p:nvPr>
        </p:nvSpPr>
        <p:spPr>
          <a:xfrm>
            <a:off x="908796" y="2788306"/>
            <a:ext cx="2897839" cy="3739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ЯЗЫК И ЛИТЕРАТУРА</a:t>
            </a:r>
          </a:p>
        </p:txBody>
      </p:sp>
      <p:grpSp>
        <p:nvGrpSpPr>
          <p:cNvPr id="48" name="Group 2"/>
          <p:cNvGrpSpPr/>
          <p:nvPr>
            <p:custDataLst>
              <p:tags r:id="rId5"/>
            </p:custDataLst>
          </p:nvPr>
        </p:nvGrpSpPr>
        <p:grpSpPr>
          <a:xfrm>
            <a:off x="14058265" y="3342005"/>
            <a:ext cx="3961765" cy="6323965"/>
            <a:chOff x="0" y="0"/>
            <a:chExt cx="1253226" cy="726260"/>
          </a:xfrm>
        </p:grpSpPr>
        <p:sp>
          <p:nvSpPr>
            <p:cNvPr id="49" name="Freeform 3"/>
            <p:cNvSpPr/>
            <p:nvPr>
              <p:custDataLst>
                <p:tags r:id="rId24"/>
              </p:custDataLst>
            </p:nvPr>
          </p:nvSpPr>
          <p:spPr>
            <a:xfrm>
              <a:off x="0" y="0"/>
              <a:ext cx="1253226" cy="726260"/>
            </a:xfrm>
            <a:custGeom>
              <a:avLst/>
              <a:gdLst/>
              <a:ahLst/>
              <a:cxnLst/>
              <a:rect l="l" t="t" r="r" b="b"/>
              <a:pathLst>
                <a:path w="1253226" h="726260">
                  <a:moveTo>
                    <a:pt x="47459" y="0"/>
                  </a:moveTo>
                  <a:lnTo>
                    <a:pt x="1205767" y="0"/>
                  </a:lnTo>
                  <a:cubicBezTo>
                    <a:pt x="1218354" y="0"/>
                    <a:pt x="1230425" y="5000"/>
                    <a:pt x="1239326" y="13900"/>
                  </a:cubicBezTo>
                  <a:cubicBezTo>
                    <a:pt x="1248226" y="22801"/>
                    <a:pt x="1253226" y="34872"/>
                    <a:pt x="1253226" y="47459"/>
                  </a:cubicBezTo>
                  <a:lnTo>
                    <a:pt x="1253226" y="678801"/>
                  </a:lnTo>
                  <a:cubicBezTo>
                    <a:pt x="1253226" y="705012"/>
                    <a:pt x="1231978" y="726260"/>
                    <a:pt x="1205767" y="726260"/>
                  </a:cubicBezTo>
                  <a:lnTo>
                    <a:pt x="47459" y="726260"/>
                  </a:lnTo>
                  <a:cubicBezTo>
                    <a:pt x="34872" y="726260"/>
                    <a:pt x="22801" y="721260"/>
                    <a:pt x="13900" y="712359"/>
                  </a:cubicBezTo>
                  <a:cubicBezTo>
                    <a:pt x="5000" y="703459"/>
                    <a:pt x="0" y="691388"/>
                    <a:pt x="0" y="678801"/>
                  </a:cubicBezTo>
                  <a:lnTo>
                    <a:pt x="0" y="47459"/>
                  </a:lnTo>
                  <a:cubicBezTo>
                    <a:pt x="0" y="34872"/>
                    <a:pt x="5000" y="22801"/>
                    <a:pt x="13900" y="13900"/>
                  </a:cubicBezTo>
                  <a:cubicBezTo>
                    <a:pt x="22801" y="5000"/>
                    <a:pt x="34872" y="0"/>
                    <a:pt x="47459" y="0"/>
                  </a:cubicBez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50" name="TextBox 4"/>
            <p:cNvSpPr txBox="1"/>
            <p:nvPr>
              <p:custDataLst>
                <p:tags r:id="rId25"/>
              </p:custDataLst>
            </p:nvPr>
          </p:nvSpPr>
          <p:spPr>
            <a:xfrm>
              <a:off x="0" y="-38100"/>
              <a:ext cx="1253226" cy="764360"/>
            </a:xfrm>
            <a:prstGeom prst="rect">
              <a:avLst/>
            </a:prstGeom>
            <a:ln>
              <a:solidFill>
                <a:srgbClr val="1D70D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 sz="2000">
                <a:solidFill>
                  <a:schemeClr val="tx1"/>
                </a:solidFill>
              </a:endParaRPr>
            </a:p>
          </p:txBody>
        </p:sp>
      </p:grpSp>
      <p:sp>
        <p:nvSpPr>
          <p:cNvPr id="51" name="TextBox 50"/>
          <p:cNvSpPr txBox="1"/>
          <p:nvPr>
            <p:custDataLst>
              <p:tags r:id="rId6"/>
            </p:custDataLst>
          </p:nvPr>
        </p:nvSpPr>
        <p:spPr>
          <a:xfrm>
            <a:off x="14277340" y="3801745"/>
            <a:ext cx="3563620" cy="43357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математических задач для повышения производительности труда в промышленности и сельском хозяйстве, оценка эффективности труда через статистику и анализ данных. На уроках информатики — ознакомление с автоматизацией трудовых процессов и системами управления.  </a:t>
            </a:r>
          </a:p>
          <a:p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способов повышения трудовой продуктивности через рациональное использование природных ресурсов и охрану окружающей среды. На уроках биологии и химии рассматриваются вопросы здоровья и безопасности человека в трудовой деятельности.</a:t>
            </a:r>
          </a:p>
        </p:txBody>
      </p:sp>
      <p:sp>
        <p:nvSpPr>
          <p:cNvPr id="53" name="TextBox 52"/>
          <p:cNvSpPr txBox="1"/>
          <p:nvPr>
            <p:custDataLst>
              <p:tags r:id="rId7"/>
            </p:custDataLst>
          </p:nvPr>
        </p:nvSpPr>
        <p:spPr>
          <a:xfrm>
            <a:off x="14249400" y="2369344"/>
            <a:ext cx="3618956" cy="1021556"/>
          </a:xfrm>
          <a:prstGeom prst="roundRect">
            <a:avLst/>
          </a:prstGeom>
          <a:solidFill>
            <a:srgbClr val="002060"/>
          </a:solidFill>
          <a:ln>
            <a:solidFill>
              <a:srgbClr val="4CAAE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И ИНФОРМАТИКА  ЕСТЕСТВОЗНАНИЕ</a:t>
            </a:r>
          </a:p>
        </p:txBody>
      </p:sp>
      <p:grpSp>
        <p:nvGrpSpPr>
          <p:cNvPr id="54" name="Group 2"/>
          <p:cNvGrpSpPr/>
          <p:nvPr>
            <p:custDataLst>
              <p:tags r:id="rId8"/>
            </p:custDataLst>
          </p:nvPr>
        </p:nvGrpSpPr>
        <p:grpSpPr>
          <a:xfrm>
            <a:off x="4857115" y="3361055"/>
            <a:ext cx="4053205" cy="6350000"/>
            <a:chOff x="0" y="0"/>
            <a:chExt cx="1253226" cy="726260"/>
          </a:xfrm>
        </p:grpSpPr>
        <p:sp>
          <p:nvSpPr>
            <p:cNvPr id="55" name="Freeform 3"/>
            <p:cNvSpPr/>
            <p:nvPr>
              <p:custDataLst>
                <p:tags r:id="rId22"/>
              </p:custDataLst>
            </p:nvPr>
          </p:nvSpPr>
          <p:spPr>
            <a:xfrm>
              <a:off x="0" y="0"/>
              <a:ext cx="1253226" cy="726260"/>
            </a:xfrm>
            <a:custGeom>
              <a:avLst/>
              <a:gdLst/>
              <a:ahLst/>
              <a:cxnLst/>
              <a:rect l="l" t="t" r="r" b="b"/>
              <a:pathLst>
                <a:path w="1253226" h="726260">
                  <a:moveTo>
                    <a:pt x="47459" y="0"/>
                  </a:moveTo>
                  <a:lnTo>
                    <a:pt x="1205767" y="0"/>
                  </a:lnTo>
                  <a:cubicBezTo>
                    <a:pt x="1218354" y="0"/>
                    <a:pt x="1230425" y="5000"/>
                    <a:pt x="1239326" y="13900"/>
                  </a:cubicBezTo>
                  <a:cubicBezTo>
                    <a:pt x="1248226" y="22801"/>
                    <a:pt x="1253226" y="34872"/>
                    <a:pt x="1253226" y="47459"/>
                  </a:cubicBezTo>
                  <a:lnTo>
                    <a:pt x="1253226" y="678801"/>
                  </a:lnTo>
                  <a:cubicBezTo>
                    <a:pt x="1253226" y="705012"/>
                    <a:pt x="1231978" y="726260"/>
                    <a:pt x="1205767" y="726260"/>
                  </a:cubicBezTo>
                  <a:lnTo>
                    <a:pt x="47459" y="726260"/>
                  </a:lnTo>
                  <a:cubicBezTo>
                    <a:pt x="34872" y="726260"/>
                    <a:pt x="22801" y="721260"/>
                    <a:pt x="13900" y="712359"/>
                  </a:cubicBezTo>
                  <a:cubicBezTo>
                    <a:pt x="5000" y="703459"/>
                    <a:pt x="0" y="691388"/>
                    <a:pt x="0" y="678801"/>
                  </a:cubicBezTo>
                  <a:lnTo>
                    <a:pt x="0" y="47459"/>
                  </a:lnTo>
                  <a:cubicBezTo>
                    <a:pt x="0" y="34872"/>
                    <a:pt x="5000" y="22801"/>
                    <a:pt x="13900" y="13900"/>
                  </a:cubicBezTo>
                  <a:cubicBezTo>
                    <a:pt x="22801" y="5000"/>
                    <a:pt x="34872" y="0"/>
                    <a:pt x="47459" y="0"/>
                  </a:cubicBez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56" name="TextBox 4"/>
            <p:cNvSpPr txBox="1"/>
            <p:nvPr>
              <p:custDataLst>
                <p:tags r:id="rId23"/>
              </p:custDataLst>
            </p:nvPr>
          </p:nvSpPr>
          <p:spPr>
            <a:xfrm>
              <a:off x="0" y="-38100"/>
              <a:ext cx="1253226" cy="764360"/>
            </a:xfrm>
            <a:prstGeom prst="rect">
              <a:avLst/>
            </a:prstGeom>
            <a:ln>
              <a:solidFill>
                <a:srgbClr val="1D70D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 sz="2000">
                <a:solidFill>
                  <a:schemeClr val="tx1"/>
                </a:solidFill>
              </a:endParaRPr>
            </a:p>
          </p:txBody>
        </p:sp>
      </p:grpSp>
      <p:sp>
        <p:nvSpPr>
          <p:cNvPr id="57" name="TextBox 56"/>
          <p:cNvSpPr txBox="1"/>
          <p:nvPr>
            <p:custDataLst>
              <p:tags r:id="rId9"/>
            </p:custDataLst>
          </p:nvPr>
        </p:nvSpPr>
        <p:spPr>
          <a:xfrm>
            <a:off x="5084933" y="3801875"/>
            <a:ext cx="3468662" cy="2861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роли трудящихся Павлодарской области в общественной жизни. Например, исследование вклада работников сельского хозяйства, промышленности и сферы услуг в развитие общества. Объяснение учащимся значения трудовой этики и ответственности.</a:t>
            </a:r>
          </a:p>
        </p:txBody>
      </p:sp>
      <p:sp>
        <p:nvSpPr>
          <p:cNvPr id="58" name="Прямоугольник: скругленные углы 57"/>
          <p:cNvSpPr/>
          <p:nvPr>
            <p:custDataLst>
              <p:tags r:id="rId10"/>
            </p:custDataLst>
          </p:nvPr>
        </p:nvSpPr>
        <p:spPr>
          <a:xfrm>
            <a:off x="5168268" y="2518818"/>
            <a:ext cx="3352800" cy="884528"/>
          </a:xfrm>
          <a:prstGeom prst="roundRect">
            <a:avLst/>
          </a:prstGeom>
          <a:solidFill>
            <a:srgbClr val="002060"/>
          </a:solidFill>
          <a:ln>
            <a:solidFill>
              <a:srgbClr val="1D70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/>
          <p:cNvSpPr txBox="1"/>
          <p:nvPr>
            <p:custDataLst>
              <p:tags r:id="rId11"/>
            </p:custDataLst>
          </p:nvPr>
        </p:nvSpPr>
        <p:spPr>
          <a:xfrm>
            <a:off x="5334000" y="2753748"/>
            <a:ext cx="3415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И ОБЩЕСТВО</a:t>
            </a:r>
          </a:p>
        </p:txBody>
      </p:sp>
      <p:grpSp>
        <p:nvGrpSpPr>
          <p:cNvPr id="60" name="Group 2"/>
          <p:cNvGrpSpPr/>
          <p:nvPr>
            <p:custDataLst>
              <p:tags r:id="rId12"/>
            </p:custDataLst>
          </p:nvPr>
        </p:nvGrpSpPr>
        <p:grpSpPr>
          <a:xfrm>
            <a:off x="9549130" y="3361055"/>
            <a:ext cx="3977640" cy="6304280"/>
            <a:chOff x="0" y="0"/>
            <a:chExt cx="1253226" cy="726260"/>
          </a:xfrm>
        </p:grpSpPr>
        <p:sp>
          <p:nvSpPr>
            <p:cNvPr id="61" name="Freeform 3"/>
            <p:cNvSpPr/>
            <p:nvPr>
              <p:custDataLst>
                <p:tags r:id="rId20"/>
              </p:custDataLst>
            </p:nvPr>
          </p:nvSpPr>
          <p:spPr>
            <a:xfrm>
              <a:off x="0" y="0"/>
              <a:ext cx="1253226" cy="726260"/>
            </a:xfrm>
            <a:custGeom>
              <a:avLst/>
              <a:gdLst/>
              <a:ahLst/>
              <a:cxnLst/>
              <a:rect l="l" t="t" r="r" b="b"/>
              <a:pathLst>
                <a:path w="1253226" h="726260">
                  <a:moveTo>
                    <a:pt x="47459" y="0"/>
                  </a:moveTo>
                  <a:lnTo>
                    <a:pt x="1205767" y="0"/>
                  </a:lnTo>
                  <a:cubicBezTo>
                    <a:pt x="1218354" y="0"/>
                    <a:pt x="1230425" y="5000"/>
                    <a:pt x="1239326" y="13900"/>
                  </a:cubicBezTo>
                  <a:cubicBezTo>
                    <a:pt x="1248226" y="22801"/>
                    <a:pt x="1253226" y="34872"/>
                    <a:pt x="1253226" y="47459"/>
                  </a:cubicBezTo>
                  <a:lnTo>
                    <a:pt x="1253226" y="678801"/>
                  </a:lnTo>
                  <a:cubicBezTo>
                    <a:pt x="1253226" y="705012"/>
                    <a:pt x="1231978" y="726260"/>
                    <a:pt x="1205767" y="726260"/>
                  </a:cubicBezTo>
                  <a:lnTo>
                    <a:pt x="47459" y="726260"/>
                  </a:lnTo>
                  <a:cubicBezTo>
                    <a:pt x="34872" y="726260"/>
                    <a:pt x="22801" y="721260"/>
                    <a:pt x="13900" y="712359"/>
                  </a:cubicBezTo>
                  <a:cubicBezTo>
                    <a:pt x="5000" y="703459"/>
                    <a:pt x="0" y="691388"/>
                    <a:pt x="0" y="678801"/>
                  </a:cubicBezTo>
                  <a:lnTo>
                    <a:pt x="0" y="47459"/>
                  </a:lnTo>
                  <a:cubicBezTo>
                    <a:pt x="0" y="34872"/>
                    <a:pt x="5000" y="22801"/>
                    <a:pt x="13900" y="13900"/>
                  </a:cubicBezTo>
                  <a:cubicBezTo>
                    <a:pt x="22801" y="5000"/>
                    <a:pt x="34872" y="0"/>
                    <a:pt x="47459" y="0"/>
                  </a:cubicBez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62" name="TextBox 4"/>
            <p:cNvSpPr txBox="1"/>
            <p:nvPr>
              <p:custDataLst>
                <p:tags r:id="rId21"/>
              </p:custDataLst>
            </p:nvPr>
          </p:nvSpPr>
          <p:spPr>
            <a:xfrm>
              <a:off x="0" y="-38100"/>
              <a:ext cx="1253226" cy="764360"/>
            </a:xfrm>
            <a:prstGeom prst="rect">
              <a:avLst/>
            </a:prstGeom>
            <a:ln>
              <a:solidFill>
                <a:srgbClr val="1D70D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 sz="2000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62"/>
          <p:cNvSpPr txBox="1"/>
          <p:nvPr>
            <p:custDataLst>
              <p:tags r:id="rId13"/>
            </p:custDataLst>
          </p:nvPr>
        </p:nvSpPr>
        <p:spPr>
          <a:xfrm>
            <a:off x="9681093" y="3801875"/>
            <a:ext cx="3810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мастерства и трудолюбия в технологических кружках, таких как ремесло, швейное и деревообрабатывающее дело. Обучение учащихся навыкам планирования, системности и точности в процессе изготовления трудовых продуктов.</a:t>
            </a:r>
          </a:p>
        </p:txBody>
      </p:sp>
      <p:sp>
        <p:nvSpPr>
          <p:cNvPr id="64" name="Прямоугольник: скругленные углы 63"/>
          <p:cNvSpPr/>
          <p:nvPr>
            <p:custDataLst>
              <p:tags r:id="rId14"/>
            </p:custDataLst>
          </p:nvPr>
        </p:nvSpPr>
        <p:spPr>
          <a:xfrm>
            <a:off x="9829800" y="2518818"/>
            <a:ext cx="3352800" cy="884528"/>
          </a:xfrm>
          <a:prstGeom prst="roundRect">
            <a:avLst/>
          </a:prstGeom>
          <a:solidFill>
            <a:srgbClr val="002060"/>
          </a:solidFill>
          <a:ln>
            <a:solidFill>
              <a:srgbClr val="1D70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Box 64"/>
          <p:cNvSpPr txBox="1"/>
          <p:nvPr>
            <p:custDataLst>
              <p:tags r:id="rId15"/>
            </p:custDataLst>
          </p:nvPr>
        </p:nvSpPr>
        <p:spPr>
          <a:xfrm>
            <a:off x="10121533" y="2668369"/>
            <a:ext cx="28978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ТЕХНОЛОГИЯ И ИСКУССТВО</a:t>
            </a:r>
          </a:p>
        </p:txBody>
      </p:sp>
      <p:pic>
        <p:nvPicPr>
          <p:cNvPr id="67" name="Рисунок 66" descr="Повествование контур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9">
            <a:extLst>
              <a:ext uri="{96DAC541-7B7A-43D3-8B79-37D633B846F1}">
                <asvg:svgBlip xmlns:asvg="http://schemas.microsoft.com/office/drawing/2016/SVG/main" xmlns="" r:embed="rId30"/>
              </a:ext>
            </a:extLst>
          </a:blip>
          <a:stretch>
            <a:fillRect/>
          </a:stretch>
        </p:blipFill>
        <p:spPr>
          <a:xfrm>
            <a:off x="1748846" y="8420129"/>
            <a:ext cx="914400" cy="914400"/>
          </a:xfrm>
          <a:prstGeom prst="rect">
            <a:avLst/>
          </a:prstGeom>
        </p:spPr>
      </p:pic>
      <p:pic>
        <p:nvPicPr>
          <p:cNvPr id="69" name="Рисунок 68" descr="Цикл с людьми со сплошной заливкой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1">
            <a:extLst>
              <a:ext uri="{96DAC541-7B7A-43D3-8B79-37D633B846F1}">
                <asvg:svgBlip xmlns:asvg="http://schemas.microsoft.com/office/drawing/2016/SVG/main" xmlns="" r:embed="rId32"/>
              </a:ext>
            </a:extLst>
          </a:blip>
          <a:stretch>
            <a:fillRect/>
          </a:stretch>
        </p:blipFill>
        <p:spPr>
          <a:xfrm>
            <a:off x="6248400" y="8407262"/>
            <a:ext cx="968542" cy="968542"/>
          </a:xfrm>
          <a:prstGeom prst="rect">
            <a:avLst/>
          </a:prstGeom>
        </p:spPr>
      </p:pic>
      <p:pic>
        <p:nvPicPr>
          <p:cNvPr id="71" name="Рисунок 70" descr="Атом контур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3">
            <a:extLst>
              <a:ext uri="{96DAC541-7B7A-43D3-8B79-37D633B846F1}">
                <asvg:svgBlip xmlns:asvg="http://schemas.microsoft.com/office/drawing/2016/SVG/main" xmlns="" r:embed="rId35"/>
              </a:ext>
            </a:extLst>
          </a:blip>
          <a:stretch>
            <a:fillRect/>
          </a:stretch>
        </p:blipFill>
        <p:spPr>
          <a:xfrm>
            <a:off x="16926338" y="8585831"/>
            <a:ext cx="914400" cy="914400"/>
          </a:xfrm>
          <a:prstGeom prst="rect">
            <a:avLst/>
          </a:prstGeom>
        </p:spPr>
      </p:pic>
      <p:pic>
        <p:nvPicPr>
          <p:cNvPr id="75" name="Рисунок 74" descr="Интернет контур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>
            <a:extLst>
              <a:ext uri="{96DAC541-7B7A-43D3-8B79-37D633B846F1}">
                <asvg:svgBlip xmlns:asvg="http://schemas.microsoft.com/office/drawing/2016/SVG/main" xmlns="" r:embed="rId38"/>
              </a:ext>
            </a:extLst>
          </a:blip>
          <a:stretch>
            <a:fillRect/>
          </a:stretch>
        </p:blipFill>
        <p:spPr>
          <a:xfrm>
            <a:off x="11166506" y="8389331"/>
            <a:ext cx="914400" cy="914400"/>
          </a:xfrm>
          <a:prstGeom prst="rect">
            <a:avLst/>
          </a:prstGeom>
        </p:spPr>
      </p:pic>
      <p:pic>
        <p:nvPicPr>
          <p:cNvPr id="33" name="Picture 15" descr="http://www.mga.kz/uploads/posts/2011-09/1315811957_gerbrk.gif"/>
          <p:cNvPicPr>
            <a:picLocks noChangeAspect="1" noChangeArrowheads="1"/>
          </p:cNvPicPr>
          <p:nvPr/>
        </p:nvPicPr>
        <p:blipFill>
          <a:blip r:embed="rId39" cstate="print"/>
          <a:stretch>
            <a:fillRect/>
          </a:stretch>
        </p:blipFill>
        <p:spPr bwMode="auto">
          <a:xfrm>
            <a:off x="16721423" y="46840"/>
            <a:ext cx="1298607" cy="127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C7276FA9-CB96-1B9D-DC4C-A3EE81792E96}"/>
              </a:ext>
            </a:extLst>
          </p:cNvPr>
          <p:cNvSpPr/>
          <p:nvPr/>
        </p:nvSpPr>
        <p:spPr>
          <a:xfrm>
            <a:off x="0" y="0"/>
            <a:ext cx="18288000" cy="1333359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14400" y="401067"/>
            <a:ext cx="15703328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</a:pPr>
            <a:r>
              <a:rPr lang="ru-RU" sz="402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Poppins Bold" panose="00000800000000000000"/>
                <a:cs typeface="Times New Roman" panose="02020603050405020304" pitchFamily="18" charset="0"/>
                <a:sym typeface="Poppins Bold" panose="00000800000000000000"/>
              </a:rPr>
              <a:t>«Продвижение роли человека труда: преемственность результатов»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377283" y="3771900"/>
            <a:ext cx="0" cy="605790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0232444" y="3807976"/>
            <a:ext cx="0" cy="605790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4184986" y="3771900"/>
            <a:ext cx="0" cy="605790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7012" y="3909948"/>
            <a:ext cx="3112194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помогать выполнять простые дела дома и в группе 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ухода за домашними животными и комнатными растениями 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самообслуживания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Freeform 5"/>
          <p:cNvSpPr/>
          <p:nvPr/>
        </p:nvSpPr>
        <p:spPr>
          <a:xfrm>
            <a:off x="228600" y="1440615"/>
            <a:ext cx="2975550" cy="2102452"/>
          </a:xfrm>
          <a:custGeom>
            <a:avLst/>
            <a:gdLst/>
            <a:ahLst/>
            <a:cxnLst/>
            <a:rect l="l" t="t" r="r" b="b"/>
            <a:pathLst>
              <a:path w="925529" h="720995">
                <a:moveTo>
                  <a:pt x="901226" y="301824"/>
                </a:moveTo>
                <a:lnTo>
                  <a:pt x="612171" y="12770"/>
                </a:lnTo>
                <a:cubicBezTo>
                  <a:pt x="602341" y="2940"/>
                  <a:pt x="587558" y="0"/>
                  <a:pt x="574715" y="5319"/>
                </a:cubicBezTo>
                <a:cubicBezTo>
                  <a:pt x="561872" y="10639"/>
                  <a:pt x="553498" y="23171"/>
                  <a:pt x="553498" y="37073"/>
                </a:cubicBezTo>
                <a:lnTo>
                  <a:pt x="553498" y="74321"/>
                </a:lnTo>
                <a:cubicBezTo>
                  <a:pt x="553498" y="96328"/>
                  <a:pt x="544756" y="117433"/>
                  <a:pt x="529195" y="132994"/>
                </a:cubicBezTo>
                <a:cubicBezTo>
                  <a:pt x="513634" y="148555"/>
                  <a:pt x="492529" y="157297"/>
                  <a:pt x="470523" y="157297"/>
                </a:cubicBezTo>
                <a:lnTo>
                  <a:pt x="82976" y="157297"/>
                </a:lnTo>
                <a:cubicBezTo>
                  <a:pt x="60969" y="157297"/>
                  <a:pt x="39864" y="166039"/>
                  <a:pt x="24303" y="181600"/>
                </a:cubicBezTo>
                <a:cubicBezTo>
                  <a:pt x="8742" y="197161"/>
                  <a:pt x="0" y="218266"/>
                  <a:pt x="0" y="240273"/>
                </a:cubicBezTo>
                <a:lnTo>
                  <a:pt x="0" y="480721"/>
                </a:lnTo>
                <a:cubicBezTo>
                  <a:pt x="0" y="502728"/>
                  <a:pt x="8742" y="523833"/>
                  <a:pt x="24303" y="539394"/>
                </a:cubicBezTo>
                <a:cubicBezTo>
                  <a:pt x="39864" y="554955"/>
                  <a:pt x="60969" y="563697"/>
                  <a:pt x="82976" y="563697"/>
                </a:cubicBezTo>
                <a:lnTo>
                  <a:pt x="470523" y="563697"/>
                </a:lnTo>
                <a:cubicBezTo>
                  <a:pt x="492529" y="563697"/>
                  <a:pt x="513634" y="572439"/>
                  <a:pt x="529195" y="588000"/>
                </a:cubicBezTo>
                <a:cubicBezTo>
                  <a:pt x="544756" y="603561"/>
                  <a:pt x="553498" y="624666"/>
                  <a:pt x="553498" y="646673"/>
                </a:cubicBezTo>
                <a:lnTo>
                  <a:pt x="553498" y="683921"/>
                </a:lnTo>
                <a:cubicBezTo>
                  <a:pt x="553498" y="697823"/>
                  <a:pt x="561872" y="710355"/>
                  <a:pt x="574715" y="715675"/>
                </a:cubicBezTo>
                <a:cubicBezTo>
                  <a:pt x="587558" y="720995"/>
                  <a:pt x="602341" y="718054"/>
                  <a:pt x="612171" y="708224"/>
                </a:cubicBezTo>
                <a:lnTo>
                  <a:pt x="901226" y="419170"/>
                </a:lnTo>
                <a:cubicBezTo>
                  <a:pt x="916787" y="403609"/>
                  <a:pt x="925529" y="382504"/>
                  <a:pt x="925529" y="360497"/>
                </a:cubicBezTo>
                <a:cubicBezTo>
                  <a:pt x="925529" y="338490"/>
                  <a:pt x="916787" y="317385"/>
                  <a:pt x="901226" y="301824"/>
                </a:cubicBezTo>
                <a:close/>
              </a:path>
            </a:pathLst>
          </a:custGeom>
          <a:solidFill>
            <a:srgbClr val="002060"/>
          </a:solidFill>
        </p:spPr>
        <p:txBody>
          <a:bodyPr/>
          <a:lstStyle/>
          <a:p>
            <a:endParaRPr lang="en-US"/>
          </a:p>
        </p:txBody>
      </p:sp>
      <p:sp>
        <p:nvSpPr>
          <p:cNvPr id="24" name="Freeform 7"/>
          <p:cNvSpPr/>
          <p:nvPr/>
        </p:nvSpPr>
        <p:spPr>
          <a:xfrm>
            <a:off x="2426814" y="1941700"/>
            <a:ext cx="1213071" cy="1100279"/>
          </a:xfrm>
          <a:custGeom>
            <a:avLst/>
            <a:gdLst/>
            <a:ahLst/>
            <a:cxnLst/>
            <a:rect l="l" t="t" r="r" b="b"/>
            <a:pathLst>
              <a:path w="1100279" h="1100279">
                <a:moveTo>
                  <a:pt x="0" y="0"/>
                </a:moveTo>
                <a:lnTo>
                  <a:pt x="1100279" y="0"/>
                </a:lnTo>
                <a:lnTo>
                  <a:pt x="1100279" y="1100280"/>
                </a:lnTo>
                <a:lnTo>
                  <a:pt x="0" y="1100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9"/>
          <p:cNvSpPr/>
          <p:nvPr/>
        </p:nvSpPr>
        <p:spPr>
          <a:xfrm>
            <a:off x="3657600" y="1440615"/>
            <a:ext cx="2975550" cy="2102452"/>
          </a:xfrm>
          <a:custGeom>
            <a:avLst/>
            <a:gdLst/>
            <a:ahLst/>
            <a:cxnLst/>
            <a:rect l="l" t="t" r="r" b="b"/>
            <a:pathLst>
              <a:path w="925529" h="720995">
                <a:moveTo>
                  <a:pt x="901226" y="301824"/>
                </a:moveTo>
                <a:lnTo>
                  <a:pt x="612171" y="12770"/>
                </a:lnTo>
                <a:cubicBezTo>
                  <a:pt x="602341" y="2940"/>
                  <a:pt x="587558" y="0"/>
                  <a:pt x="574715" y="5319"/>
                </a:cubicBezTo>
                <a:cubicBezTo>
                  <a:pt x="561872" y="10639"/>
                  <a:pt x="553498" y="23171"/>
                  <a:pt x="553498" y="37073"/>
                </a:cubicBezTo>
                <a:lnTo>
                  <a:pt x="553498" y="74321"/>
                </a:lnTo>
                <a:cubicBezTo>
                  <a:pt x="553498" y="96328"/>
                  <a:pt x="544756" y="117433"/>
                  <a:pt x="529195" y="132994"/>
                </a:cubicBezTo>
                <a:cubicBezTo>
                  <a:pt x="513634" y="148555"/>
                  <a:pt x="492529" y="157297"/>
                  <a:pt x="470523" y="157297"/>
                </a:cubicBezTo>
                <a:lnTo>
                  <a:pt x="82976" y="157297"/>
                </a:lnTo>
                <a:cubicBezTo>
                  <a:pt x="60969" y="157297"/>
                  <a:pt x="39864" y="166039"/>
                  <a:pt x="24303" y="181600"/>
                </a:cubicBezTo>
                <a:cubicBezTo>
                  <a:pt x="8742" y="197161"/>
                  <a:pt x="0" y="218266"/>
                  <a:pt x="0" y="240273"/>
                </a:cubicBezTo>
                <a:lnTo>
                  <a:pt x="0" y="480721"/>
                </a:lnTo>
                <a:cubicBezTo>
                  <a:pt x="0" y="502728"/>
                  <a:pt x="8742" y="523833"/>
                  <a:pt x="24303" y="539394"/>
                </a:cubicBezTo>
                <a:cubicBezTo>
                  <a:pt x="39864" y="554955"/>
                  <a:pt x="60969" y="563697"/>
                  <a:pt x="82976" y="563697"/>
                </a:cubicBezTo>
                <a:lnTo>
                  <a:pt x="470523" y="563697"/>
                </a:lnTo>
                <a:cubicBezTo>
                  <a:pt x="492529" y="563697"/>
                  <a:pt x="513634" y="572439"/>
                  <a:pt x="529195" y="588000"/>
                </a:cubicBezTo>
                <a:cubicBezTo>
                  <a:pt x="544756" y="603561"/>
                  <a:pt x="553498" y="624666"/>
                  <a:pt x="553498" y="646673"/>
                </a:cubicBezTo>
                <a:lnTo>
                  <a:pt x="553498" y="683921"/>
                </a:lnTo>
                <a:cubicBezTo>
                  <a:pt x="553498" y="697823"/>
                  <a:pt x="561872" y="710355"/>
                  <a:pt x="574715" y="715675"/>
                </a:cubicBezTo>
                <a:cubicBezTo>
                  <a:pt x="587558" y="720995"/>
                  <a:pt x="602341" y="718054"/>
                  <a:pt x="612171" y="708224"/>
                </a:cubicBezTo>
                <a:lnTo>
                  <a:pt x="901226" y="419170"/>
                </a:lnTo>
                <a:cubicBezTo>
                  <a:pt x="916787" y="403609"/>
                  <a:pt x="925529" y="382504"/>
                  <a:pt x="925529" y="360497"/>
                </a:cubicBezTo>
                <a:cubicBezTo>
                  <a:pt x="925529" y="338490"/>
                  <a:pt x="916787" y="317385"/>
                  <a:pt x="901226" y="301824"/>
                </a:cubicBezTo>
                <a:close/>
              </a:path>
            </a:pathLst>
          </a:custGeom>
          <a:solidFill>
            <a:srgbClr val="002060"/>
          </a:solidFill>
        </p:spPr>
        <p:txBody>
          <a:bodyPr/>
          <a:lstStyle/>
          <a:p>
            <a:endParaRPr lang="en-US"/>
          </a:p>
        </p:txBody>
      </p:sp>
      <p:sp>
        <p:nvSpPr>
          <p:cNvPr id="28" name="Freeform 11"/>
          <p:cNvSpPr/>
          <p:nvPr/>
        </p:nvSpPr>
        <p:spPr>
          <a:xfrm>
            <a:off x="5855815" y="1941700"/>
            <a:ext cx="1213071" cy="1100279"/>
          </a:xfrm>
          <a:custGeom>
            <a:avLst/>
            <a:gdLst/>
            <a:ahLst/>
            <a:cxnLst/>
            <a:rect l="l" t="t" r="r" b="b"/>
            <a:pathLst>
              <a:path w="1100279" h="1100279">
                <a:moveTo>
                  <a:pt x="0" y="0"/>
                </a:moveTo>
                <a:lnTo>
                  <a:pt x="1100279" y="0"/>
                </a:lnTo>
                <a:lnTo>
                  <a:pt x="1100279" y="1100280"/>
                </a:lnTo>
                <a:lnTo>
                  <a:pt x="0" y="1100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13"/>
          <p:cNvSpPr/>
          <p:nvPr/>
        </p:nvSpPr>
        <p:spPr>
          <a:xfrm>
            <a:off x="7162800" y="1440615"/>
            <a:ext cx="2975550" cy="2102452"/>
          </a:xfrm>
          <a:custGeom>
            <a:avLst/>
            <a:gdLst/>
            <a:ahLst/>
            <a:cxnLst/>
            <a:rect l="l" t="t" r="r" b="b"/>
            <a:pathLst>
              <a:path w="925529" h="720995">
                <a:moveTo>
                  <a:pt x="901226" y="301824"/>
                </a:moveTo>
                <a:lnTo>
                  <a:pt x="612171" y="12770"/>
                </a:lnTo>
                <a:cubicBezTo>
                  <a:pt x="602341" y="2940"/>
                  <a:pt x="587558" y="0"/>
                  <a:pt x="574715" y="5319"/>
                </a:cubicBezTo>
                <a:cubicBezTo>
                  <a:pt x="561872" y="10639"/>
                  <a:pt x="553498" y="23171"/>
                  <a:pt x="553498" y="37073"/>
                </a:cubicBezTo>
                <a:lnTo>
                  <a:pt x="553498" y="74321"/>
                </a:lnTo>
                <a:cubicBezTo>
                  <a:pt x="553498" y="96328"/>
                  <a:pt x="544756" y="117433"/>
                  <a:pt x="529195" y="132994"/>
                </a:cubicBezTo>
                <a:cubicBezTo>
                  <a:pt x="513634" y="148555"/>
                  <a:pt x="492529" y="157297"/>
                  <a:pt x="470523" y="157297"/>
                </a:cubicBezTo>
                <a:lnTo>
                  <a:pt x="82976" y="157297"/>
                </a:lnTo>
                <a:cubicBezTo>
                  <a:pt x="60969" y="157297"/>
                  <a:pt x="39864" y="166039"/>
                  <a:pt x="24303" y="181600"/>
                </a:cubicBezTo>
                <a:cubicBezTo>
                  <a:pt x="8742" y="197161"/>
                  <a:pt x="0" y="218266"/>
                  <a:pt x="0" y="240273"/>
                </a:cubicBezTo>
                <a:lnTo>
                  <a:pt x="0" y="480721"/>
                </a:lnTo>
                <a:cubicBezTo>
                  <a:pt x="0" y="502728"/>
                  <a:pt x="8742" y="523833"/>
                  <a:pt x="24303" y="539394"/>
                </a:cubicBezTo>
                <a:cubicBezTo>
                  <a:pt x="39864" y="554955"/>
                  <a:pt x="60969" y="563697"/>
                  <a:pt x="82976" y="563697"/>
                </a:cubicBezTo>
                <a:lnTo>
                  <a:pt x="470523" y="563697"/>
                </a:lnTo>
                <a:cubicBezTo>
                  <a:pt x="492529" y="563697"/>
                  <a:pt x="513634" y="572439"/>
                  <a:pt x="529195" y="588000"/>
                </a:cubicBezTo>
                <a:cubicBezTo>
                  <a:pt x="544756" y="603561"/>
                  <a:pt x="553498" y="624666"/>
                  <a:pt x="553498" y="646673"/>
                </a:cubicBezTo>
                <a:lnTo>
                  <a:pt x="553498" y="683921"/>
                </a:lnTo>
                <a:cubicBezTo>
                  <a:pt x="553498" y="697823"/>
                  <a:pt x="561872" y="710355"/>
                  <a:pt x="574715" y="715675"/>
                </a:cubicBezTo>
                <a:cubicBezTo>
                  <a:pt x="587558" y="720995"/>
                  <a:pt x="602341" y="718054"/>
                  <a:pt x="612171" y="708224"/>
                </a:cubicBezTo>
                <a:lnTo>
                  <a:pt x="901226" y="419170"/>
                </a:lnTo>
                <a:cubicBezTo>
                  <a:pt x="916787" y="403609"/>
                  <a:pt x="925529" y="382504"/>
                  <a:pt x="925529" y="360497"/>
                </a:cubicBezTo>
                <a:cubicBezTo>
                  <a:pt x="925529" y="338490"/>
                  <a:pt x="916787" y="317385"/>
                  <a:pt x="901226" y="301824"/>
                </a:cubicBezTo>
                <a:close/>
              </a:path>
            </a:pathLst>
          </a:custGeom>
          <a:solidFill>
            <a:srgbClr val="002060"/>
          </a:solidFill>
        </p:spPr>
        <p:txBody>
          <a:bodyPr/>
          <a:lstStyle/>
          <a:p>
            <a:endParaRPr lang="en-US"/>
          </a:p>
        </p:txBody>
      </p:sp>
      <p:sp>
        <p:nvSpPr>
          <p:cNvPr id="32" name="Freeform 15"/>
          <p:cNvSpPr/>
          <p:nvPr/>
        </p:nvSpPr>
        <p:spPr>
          <a:xfrm>
            <a:off x="9334258" y="1941700"/>
            <a:ext cx="1213071" cy="1100279"/>
          </a:xfrm>
          <a:custGeom>
            <a:avLst/>
            <a:gdLst/>
            <a:ahLst/>
            <a:cxnLst/>
            <a:rect l="l" t="t" r="r" b="b"/>
            <a:pathLst>
              <a:path w="1100279" h="1100279">
                <a:moveTo>
                  <a:pt x="0" y="0"/>
                </a:moveTo>
                <a:lnTo>
                  <a:pt x="1100279" y="0"/>
                </a:lnTo>
                <a:lnTo>
                  <a:pt x="1100279" y="1100280"/>
                </a:lnTo>
                <a:lnTo>
                  <a:pt x="0" y="1100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17"/>
          <p:cNvSpPr/>
          <p:nvPr/>
        </p:nvSpPr>
        <p:spPr>
          <a:xfrm>
            <a:off x="10767909" y="1440615"/>
            <a:ext cx="3337130" cy="2102452"/>
          </a:xfrm>
          <a:custGeom>
            <a:avLst/>
            <a:gdLst/>
            <a:ahLst/>
            <a:cxnLst/>
            <a:rect l="l" t="t" r="r" b="b"/>
            <a:pathLst>
              <a:path w="925529" h="720995">
                <a:moveTo>
                  <a:pt x="901226" y="301824"/>
                </a:moveTo>
                <a:lnTo>
                  <a:pt x="612171" y="12770"/>
                </a:lnTo>
                <a:cubicBezTo>
                  <a:pt x="602341" y="2940"/>
                  <a:pt x="587558" y="0"/>
                  <a:pt x="574715" y="5319"/>
                </a:cubicBezTo>
                <a:cubicBezTo>
                  <a:pt x="561872" y="10639"/>
                  <a:pt x="553498" y="23171"/>
                  <a:pt x="553498" y="37073"/>
                </a:cubicBezTo>
                <a:lnTo>
                  <a:pt x="553498" y="74321"/>
                </a:lnTo>
                <a:cubicBezTo>
                  <a:pt x="553498" y="96328"/>
                  <a:pt x="544756" y="117433"/>
                  <a:pt x="529195" y="132994"/>
                </a:cubicBezTo>
                <a:cubicBezTo>
                  <a:pt x="513634" y="148555"/>
                  <a:pt x="492529" y="157297"/>
                  <a:pt x="470523" y="157297"/>
                </a:cubicBezTo>
                <a:lnTo>
                  <a:pt x="82976" y="157297"/>
                </a:lnTo>
                <a:cubicBezTo>
                  <a:pt x="60969" y="157297"/>
                  <a:pt x="39864" y="166039"/>
                  <a:pt x="24303" y="181600"/>
                </a:cubicBezTo>
                <a:cubicBezTo>
                  <a:pt x="8742" y="197161"/>
                  <a:pt x="0" y="218266"/>
                  <a:pt x="0" y="240273"/>
                </a:cubicBezTo>
                <a:lnTo>
                  <a:pt x="0" y="480721"/>
                </a:lnTo>
                <a:cubicBezTo>
                  <a:pt x="0" y="502728"/>
                  <a:pt x="8742" y="523833"/>
                  <a:pt x="24303" y="539394"/>
                </a:cubicBezTo>
                <a:cubicBezTo>
                  <a:pt x="39864" y="554955"/>
                  <a:pt x="60969" y="563697"/>
                  <a:pt x="82976" y="563697"/>
                </a:cubicBezTo>
                <a:lnTo>
                  <a:pt x="470523" y="563697"/>
                </a:lnTo>
                <a:cubicBezTo>
                  <a:pt x="492529" y="563697"/>
                  <a:pt x="513634" y="572439"/>
                  <a:pt x="529195" y="588000"/>
                </a:cubicBezTo>
                <a:cubicBezTo>
                  <a:pt x="544756" y="603561"/>
                  <a:pt x="553498" y="624666"/>
                  <a:pt x="553498" y="646673"/>
                </a:cubicBezTo>
                <a:lnTo>
                  <a:pt x="553498" y="683921"/>
                </a:lnTo>
                <a:cubicBezTo>
                  <a:pt x="553498" y="697823"/>
                  <a:pt x="561872" y="710355"/>
                  <a:pt x="574715" y="715675"/>
                </a:cubicBezTo>
                <a:cubicBezTo>
                  <a:pt x="587558" y="720995"/>
                  <a:pt x="602341" y="718054"/>
                  <a:pt x="612171" y="708224"/>
                </a:cubicBezTo>
                <a:lnTo>
                  <a:pt x="901226" y="419170"/>
                </a:lnTo>
                <a:cubicBezTo>
                  <a:pt x="916787" y="403609"/>
                  <a:pt x="925529" y="382504"/>
                  <a:pt x="925529" y="360497"/>
                </a:cubicBezTo>
                <a:cubicBezTo>
                  <a:pt x="925529" y="338490"/>
                  <a:pt x="916787" y="317385"/>
                  <a:pt x="901226" y="301824"/>
                </a:cubicBezTo>
                <a:close/>
              </a:path>
            </a:pathLst>
          </a:custGeom>
          <a:solidFill>
            <a:srgbClr val="002060"/>
          </a:solidFill>
        </p:spPr>
        <p:txBody>
          <a:bodyPr/>
          <a:lstStyle/>
          <a:p>
            <a:endParaRPr lang="en-US"/>
          </a:p>
        </p:txBody>
      </p:sp>
      <p:sp>
        <p:nvSpPr>
          <p:cNvPr id="37" name="Freeform 19"/>
          <p:cNvSpPr/>
          <p:nvPr/>
        </p:nvSpPr>
        <p:spPr>
          <a:xfrm>
            <a:off x="13341129" y="1941700"/>
            <a:ext cx="1213071" cy="1100279"/>
          </a:xfrm>
          <a:custGeom>
            <a:avLst/>
            <a:gdLst/>
            <a:ahLst/>
            <a:cxnLst/>
            <a:rect l="l" t="t" r="r" b="b"/>
            <a:pathLst>
              <a:path w="1100279" h="1100279">
                <a:moveTo>
                  <a:pt x="0" y="0"/>
                </a:moveTo>
                <a:lnTo>
                  <a:pt x="1100280" y="0"/>
                </a:lnTo>
                <a:lnTo>
                  <a:pt x="1100280" y="1100280"/>
                </a:lnTo>
                <a:lnTo>
                  <a:pt x="0" y="1100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21"/>
          <p:cNvSpPr/>
          <p:nvPr/>
        </p:nvSpPr>
        <p:spPr>
          <a:xfrm>
            <a:off x="14542895" y="1440615"/>
            <a:ext cx="3150269" cy="2102452"/>
          </a:xfrm>
          <a:custGeom>
            <a:avLst/>
            <a:gdLst/>
            <a:ahLst/>
            <a:cxnLst/>
            <a:rect l="l" t="t" r="r" b="b"/>
            <a:pathLst>
              <a:path w="925529" h="720995">
                <a:moveTo>
                  <a:pt x="901226" y="301824"/>
                </a:moveTo>
                <a:lnTo>
                  <a:pt x="612171" y="12770"/>
                </a:lnTo>
                <a:cubicBezTo>
                  <a:pt x="602341" y="2940"/>
                  <a:pt x="587558" y="0"/>
                  <a:pt x="574715" y="5319"/>
                </a:cubicBezTo>
                <a:cubicBezTo>
                  <a:pt x="561872" y="10639"/>
                  <a:pt x="553498" y="23171"/>
                  <a:pt x="553498" y="37073"/>
                </a:cubicBezTo>
                <a:lnTo>
                  <a:pt x="553498" y="74321"/>
                </a:lnTo>
                <a:cubicBezTo>
                  <a:pt x="553498" y="96328"/>
                  <a:pt x="544756" y="117433"/>
                  <a:pt x="529195" y="132994"/>
                </a:cubicBezTo>
                <a:cubicBezTo>
                  <a:pt x="513634" y="148555"/>
                  <a:pt x="492529" y="157297"/>
                  <a:pt x="470523" y="157297"/>
                </a:cubicBezTo>
                <a:lnTo>
                  <a:pt x="82976" y="157297"/>
                </a:lnTo>
                <a:cubicBezTo>
                  <a:pt x="60969" y="157297"/>
                  <a:pt x="39864" y="166039"/>
                  <a:pt x="24303" y="181600"/>
                </a:cubicBezTo>
                <a:cubicBezTo>
                  <a:pt x="8742" y="197161"/>
                  <a:pt x="0" y="218266"/>
                  <a:pt x="0" y="240273"/>
                </a:cubicBezTo>
                <a:lnTo>
                  <a:pt x="0" y="480721"/>
                </a:lnTo>
                <a:cubicBezTo>
                  <a:pt x="0" y="502728"/>
                  <a:pt x="8742" y="523833"/>
                  <a:pt x="24303" y="539394"/>
                </a:cubicBezTo>
                <a:cubicBezTo>
                  <a:pt x="39864" y="554955"/>
                  <a:pt x="60969" y="563697"/>
                  <a:pt x="82976" y="563697"/>
                </a:cubicBezTo>
                <a:lnTo>
                  <a:pt x="470523" y="563697"/>
                </a:lnTo>
                <a:cubicBezTo>
                  <a:pt x="492529" y="563697"/>
                  <a:pt x="513634" y="572439"/>
                  <a:pt x="529195" y="588000"/>
                </a:cubicBezTo>
                <a:cubicBezTo>
                  <a:pt x="544756" y="603561"/>
                  <a:pt x="553498" y="624666"/>
                  <a:pt x="553498" y="646673"/>
                </a:cubicBezTo>
                <a:lnTo>
                  <a:pt x="553498" y="683921"/>
                </a:lnTo>
                <a:cubicBezTo>
                  <a:pt x="553498" y="697823"/>
                  <a:pt x="561872" y="710355"/>
                  <a:pt x="574715" y="715675"/>
                </a:cubicBezTo>
                <a:cubicBezTo>
                  <a:pt x="587558" y="720995"/>
                  <a:pt x="602341" y="718054"/>
                  <a:pt x="612171" y="708224"/>
                </a:cubicBezTo>
                <a:lnTo>
                  <a:pt x="901226" y="419170"/>
                </a:lnTo>
                <a:cubicBezTo>
                  <a:pt x="916787" y="403609"/>
                  <a:pt x="925529" y="382504"/>
                  <a:pt x="925529" y="360497"/>
                </a:cubicBezTo>
                <a:cubicBezTo>
                  <a:pt x="925529" y="338490"/>
                  <a:pt x="916787" y="317385"/>
                  <a:pt x="901226" y="301824"/>
                </a:cubicBezTo>
                <a:close/>
              </a:path>
            </a:pathLst>
          </a:custGeom>
          <a:solidFill>
            <a:srgbClr val="002060"/>
          </a:solidFill>
        </p:spPr>
        <p:txBody>
          <a:bodyPr/>
          <a:lstStyle/>
          <a:p>
            <a:endParaRPr lang="en-US"/>
          </a:p>
        </p:txBody>
      </p:sp>
      <p:sp>
        <p:nvSpPr>
          <p:cNvPr id="41" name="Freeform 23"/>
          <p:cNvSpPr/>
          <p:nvPr/>
        </p:nvSpPr>
        <p:spPr>
          <a:xfrm>
            <a:off x="16922529" y="1840886"/>
            <a:ext cx="1213071" cy="1100279"/>
          </a:xfrm>
          <a:custGeom>
            <a:avLst/>
            <a:gdLst/>
            <a:ahLst/>
            <a:cxnLst/>
            <a:rect l="l" t="t" r="r" b="b"/>
            <a:pathLst>
              <a:path w="1100279" h="1100279">
                <a:moveTo>
                  <a:pt x="0" y="0"/>
                </a:moveTo>
                <a:lnTo>
                  <a:pt x="1100279" y="0"/>
                </a:lnTo>
                <a:lnTo>
                  <a:pt x="1100279" y="1100280"/>
                </a:lnTo>
                <a:lnTo>
                  <a:pt x="0" y="1100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Freeform 28"/>
          <p:cNvSpPr/>
          <p:nvPr/>
        </p:nvSpPr>
        <p:spPr>
          <a:xfrm>
            <a:off x="2681996" y="2200889"/>
            <a:ext cx="702786" cy="583259"/>
          </a:xfrm>
          <a:custGeom>
            <a:avLst/>
            <a:gdLst/>
            <a:ahLst/>
            <a:cxnLst/>
            <a:rect l="l" t="t" r="r" b="b"/>
            <a:pathLst>
              <a:path w="637441" h="583259">
                <a:moveTo>
                  <a:pt x="0" y="0"/>
                </a:moveTo>
                <a:lnTo>
                  <a:pt x="637441" y="0"/>
                </a:lnTo>
                <a:lnTo>
                  <a:pt x="637441" y="583259"/>
                </a:lnTo>
                <a:lnTo>
                  <a:pt x="0" y="5832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Freeform 29"/>
          <p:cNvSpPr/>
          <p:nvPr/>
        </p:nvSpPr>
        <p:spPr>
          <a:xfrm>
            <a:off x="6097272" y="2112958"/>
            <a:ext cx="822645" cy="671189"/>
          </a:xfrm>
          <a:custGeom>
            <a:avLst/>
            <a:gdLst/>
            <a:ahLst/>
            <a:cxnLst/>
            <a:rect l="l" t="t" r="r" b="b"/>
            <a:pathLst>
              <a:path w="746155" h="671189">
                <a:moveTo>
                  <a:pt x="0" y="0"/>
                </a:moveTo>
                <a:lnTo>
                  <a:pt x="746155" y="0"/>
                </a:lnTo>
                <a:lnTo>
                  <a:pt x="746155" y="671190"/>
                </a:lnTo>
                <a:lnTo>
                  <a:pt x="0" y="6711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4" name="Freeform 30"/>
          <p:cNvSpPr/>
          <p:nvPr/>
        </p:nvSpPr>
        <p:spPr>
          <a:xfrm>
            <a:off x="17297400" y="2068881"/>
            <a:ext cx="578926" cy="644291"/>
          </a:xfrm>
          <a:custGeom>
            <a:avLst/>
            <a:gdLst/>
            <a:ahLst/>
            <a:cxnLst/>
            <a:rect l="l" t="t" r="r" b="b"/>
            <a:pathLst>
              <a:path w="525097" h="644291">
                <a:moveTo>
                  <a:pt x="0" y="0"/>
                </a:moveTo>
                <a:lnTo>
                  <a:pt x="525097" y="0"/>
                </a:lnTo>
                <a:lnTo>
                  <a:pt x="525097" y="644291"/>
                </a:lnTo>
                <a:lnTo>
                  <a:pt x="0" y="64429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5" name="Freeform 31"/>
          <p:cNvSpPr/>
          <p:nvPr/>
        </p:nvSpPr>
        <p:spPr>
          <a:xfrm>
            <a:off x="9677400" y="2215994"/>
            <a:ext cx="620915" cy="568153"/>
          </a:xfrm>
          <a:custGeom>
            <a:avLst/>
            <a:gdLst/>
            <a:ahLst/>
            <a:cxnLst/>
            <a:rect l="l" t="t" r="r" b="b"/>
            <a:pathLst>
              <a:path w="563182" h="568153">
                <a:moveTo>
                  <a:pt x="0" y="0"/>
                </a:moveTo>
                <a:lnTo>
                  <a:pt x="563182" y="0"/>
                </a:lnTo>
                <a:lnTo>
                  <a:pt x="563182" y="568154"/>
                </a:lnTo>
                <a:lnTo>
                  <a:pt x="0" y="56815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6" name="Freeform 32"/>
          <p:cNvSpPr/>
          <p:nvPr/>
        </p:nvSpPr>
        <p:spPr>
          <a:xfrm>
            <a:off x="13515244" y="2115748"/>
            <a:ext cx="810356" cy="741752"/>
          </a:xfrm>
          <a:custGeom>
            <a:avLst/>
            <a:gdLst/>
            <a:ahLst/>
            <a:cxnLst/>
            <a:rect l="l" t="t" r="r" b="b"/>
            <a:pathLst>
              <a:path w="735009" h="741752">
                <a:moveTo>
                  <a:pt x="0" y="0"/>
                </a:moveTo>
                <a:lnTo>
                  <a:pt x="735009" y="0"/>
                </a:lnTo>
                <a:lnTo>
                  <a:pt x="735009" y="741752"/>
                </a:lnTo>
                <a:lnTo>
                  <a:pt x="0" y="7417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7" name="TextBox 35"/>
          <p:cNvSpPr txBox="1"/>
          <p:nvPr/>
        </p:nvSpPr>
        <p:spPr>
          <a:xfrm>
            <a:off x="504033" y="1992725"/>
            <a:ext cx="1785663" cy="77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5"/>
              </a:lnSpc>
              <a:spcBef>
                <a:spcPct val="0"/>
              </a:spcBef>
            </a:pPr>
            <a:r>
              <a:rPr lang="ru-RU" sz="2195" b="1" dirty="0">
                <a:solidFill>
                  <a:srgbClr val="FFFFFF"/>
                </a:solidFill>
                <a:latin typeface="Poppins Bold" panose="00000800000000000000"/>
                <a:ea typeface="Poppins Bold" panose="00000800000000000000"/>
                <a:cs typeface="Poppins Bold" panose="00000800000000000000"/>
                <a:sym typeface="Poppins Bold" panose="00000800000000000000"/>
              </a:rPr>
              <a:t>Дошкольное</a:t>
            </a:r>
          </a:p>
          <a:p>
            <a:pPr algn="ctr">
              <a:lnSpc>
                <a:spcPts val="3075"/>
              </a:lnSpc>
              <a:spcBef>
                <a:spcPct val="0"/>
              </a:spcBef>
            </a:pPr>
            <a:r>
              <a:rPr lang="ru-RU" sz="2195" b="1" dirty="0">
                <a:solidFill>
                  <a:srgbClr val="FFFFFF"/>
                </a:solidFill>
                <a:latin typeface="Poppins Bold" panose="00000800000000000000"/>
                <a:ea typeface="Poppins Bold" panose="00000800000000000000"/>
                <a:cs typeface="Poppins Bold" panose="00000800000000000000"/>
                <a:sym typeface="Poppins Bold" panose="00000800000000000000"/>
              </a:rPr>
              <a:t> образование</a:t>
            </a:r>
          </a:p>
        </p:txBody>
      </p:sp>
      <p:sp>
        <p:nvSpPr>
          <p:cNvPr id="48" name="TextBox 36"/>
          <p:cNvSpPr txBox="1"/>
          <p:nvPr/>
        </p:nvSpPr>
        <p:spPr>
          <a:xfrm>
            <a:off x="3976236" y="2041072"/>
            <a:ext cx="1785663" cy="7712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5"/>
              </a:lnSpc>
              <a:spcBef>
                <a:spcPct val="0"/>
              </a:spcBef>
            </a:pPr>
            <a:r>
              <a:rPr lang="ru-RU" sz="2195" b="1" dirty="0">
                <a:solidFill>
                  <a:srgbClr val="FFFFFF"/>
                </a:solidFill>
                <a:latin typeface="Poppins Bold" panose="00000800000000000000"/>
                <a:ea typeface="Poppins Bold" panose="00000800000000000000"/>
                <a:cs typeface="Poppins Bold" panose="00000800000000000000"/>
                <a:sym typeface="Poppins Bold" panose="00000800000000000000"/>
              </a:rPr>
              <a:t>Начальное</a:t>
            </a:r>
          </a:p>
          <a:p>
            <a:pPr algn="ctr">
              <a:lnSpc>
                <a:spcPts val="3075"/>
              </a:lnSpc>
              <a:spcBef>
                <a:spcPct val="0"/>
              </a:spcBef>
            </a:pPr>
            <a:r>
              <a:rPr lang="ru-RU" sz="2195" b="1" dirty="0">
                <a:solidFill>
                  <a:srgbClr val="FFFFFF"/>
                </a:solidFill>
                <a:latin typeface="Poppins Bold" panose="00000800000000000000"/>
                <a:ea typeface="Poppins Bold" panose="00000800000000000000"/>
                <a:cs typeface="Poppins Bold" panose="00000800000000000000"/>
                <a:sym typeface="Poppins Bold" panose="00000800000000000000"/>
              </a:rPr>
              <a:t> образование</a:t>
            </a:r>
          </a:p>
        </p:txBody>
      </p:sp>
      <p:sp>
        <p:nvSpPr>
          <p:cNvPr id="49" name="TextBox 37"/>
          <p:cNvSpPr txBox="1"/>
          <p:nvPr/>
        </p:nvSpPr>
        <p:spPr>
          <a:xfrm>
            <a:off x="7548595" y="1872813"/>
            <a:ext cx="1785663" cy="11691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5"/>
              </a:lnSpc>
              <a:spcBef>
                <a:spcPct val="0"/>
              </a:spcBef>
            </a:pPr>
            <a:r>
              <a:rPr lang="ru-RU" sz="2195" b="1" dirty="0">
                <a:solidFill>
                  <a:srgbClr val="FFFFFF"/>
                </a:solidFill>
                <a:latin typeface="Poppins Bold" panose="00000800000000000000"/>
                <a:ea typeface="Poppins Bold" panose="00000800000000000000"/>
                <a:cs typeface="Poppins Bold" panose="00000800000000000000"/>
                <a:sym typeface="Poppins Bold" panose="00000800000000000000"/>
              </a:rPr>
              <a:t>Основное среднее образование</a:t>
            </a:r>
          </a:p>
        </p:txBody>
      </p:sp>
      <p:sp>
        <p:nvSpPr>
          <p:cNvPr id="50" name="TextBox 38"/>
          <p:cNvSpPr txBox="1"/>
          <p:nvPr/>
        </p:nvSpPr>
        <p:spPr>
          <a:xfrm>
            <a:off x="11353800" y="1866900"/>
            <a:ext cx="1785246" cy="11691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5"/>
              </a:lnSpc>
              <a:spcBef>
                <a:spcPct val="0"/>
              </a:spcBef>
            </a:pPr>
            <a:r>
              <a:rPr lang="ru-RU" sz="2195" b="1" dirty="0">
                <a:solidFill>
                  <a:srgbClr val="FFFFFF"/>
                </a:solidFill>
                <a:latin typeface="Poppins Bold" panose="00000800000000000000"/>
                <a:ea typeface="Poppins Bold" panose="00000800000000000000"/>
                <a:cs typeface="Poppins Bold" panose="00000800000000000000"/>
                <a:sym typeface="Poppins Bold" panose="00000800000000000000"/>
              </a:rPr>
              <a:t>Общее среднее</a:t>
            </a:r>
          </a:p>
          <a:p>
            <a:pPr algn="ctr">
              <a:lnSpc>
                <a:spcPts val="3075"/>
              </a:lnSpc>
              <a:spcBef>
                <a:spcPct val="0"/>
              </a:spcBef>
            </a:pPr>
            <a:r>
              <a:rPr lang="ru-RU" sz="2195" b="1" dirty="0">
                <a:solidFill>
                  <a:srgbClr val="FFFFFF"/>
                </a:solidFill>
                <a:latin typeface="Poppins Bold" panose="00000800000000000000"/>
                <a:ea typeface="Poppins Bold" panose="00000800000000000000"/>
                <a:cs typeface="Poppins Bold" panose="00000800000000000000"/>
                <a:sym typeface="Poppins Bold" panose="00000800000000000000"/>
              </a:rPr>
              <a:t> образование</a:t>
            </a:r>
            <a:endParaRPr lang="en-US" sz="2195" b="1" dirty="0">
              <a:solidFill>
                <a:srgbClr val="FFFFFF"/>
              </a:solidFill>
              <a:latin typeface="Poppins Bold" panose="00000800000000000000"/>
              <a:ea typeface="Poppins Bold" panose="00000800000000000000"/>
              <a:cs typeface="Poppins Bold" panose="00000800000000000000"/>
              <a:sym typeface="Poppins Bold" panose="00000800000000000000"/>
            </a:endParaRPr>
          </a:p>
        </p:txBody>
      </p:sp>
      <p:sp>
        <p:nvSpPr>
          <p:cNvPr id="51" name="TextBox 39"/>
          <p:cNvSpPr txBox="1"/>
          <p:nvPr/>
        </p:nvSpPr>
        <p:spPr>
          <a:xfrm>
            <a:off x="14758551" y="2191690"/>
            <a:ext cx="2163978" cy="3736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5"/>
              </a:lnSpc>
              <a:spcBef>
                <a:spcPct val="0"/>
              </a:spcBef>
            </a:pPr>
            <a:r>
              <a:rPr lang="ru-RU" sz="2195" b="1" dirty="0" err="1" smtClean="0">
                <a:solidFill>
                  <a:srgbClr val="FFFFFF"/>
                </a:solidFill>
                <a:latin typeface="Poppins Bold" panose="00000800000000000000"/>
                <a:ea typeface="Poppins Bold" panose="00000800000000000000"/>
                <a:cs typeface="Poppins Bold" panose="00000800000000000000"/>
                <a:sym typeface="Poppins Bold" panose="00000800000000000000"/>
              </a:rPr>
              <a:t>ТиПО</a:t>
            </a:r>
            <a:endParaRPr lang="en-US" sz="2195" b="1" dirty="0">
              <a:solidFill>
                <a:srgbClr val="FFFFFF"/>
              </a:solidFill>
              <a:latin typeface="Poppins Bold" panose="00000800000000000000"/>
              <a:ea typeface="Poppins Bold" panose="00000800000000000000"/>
              <a:cs typeface="Poppins Bold" panose="00000800000000000000"/>
              <a:sym typeface="Poppins Bold" panose="0000080000000000000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flipH="1">
            <a:off x="6866520" y="3920934"/>
            <a:ext cx="30408" cy="5908866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442529" y="3857393"/>
            <a:ext cx="3423990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ценности труда в жизни человека, семьи и общества 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 к труду и трудящимся 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бережно относиться к результатам чужого труда 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различным профессиям 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самообслуживания 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участвовать в доступных по возрасту видах труда и трудовой деятельности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055005" y="3826801"/>
            <a:ext cx="311219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ценить труд, результаты своего и чужого труда 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практическому изучению профессий и трудовой деятельности 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важности трудолюбия и обучения труду 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эффективно планировать время и прилагать усилия для достижения целей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0291924" y="3753871"/>
            <a:ext cx="3954923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ценить труд, результаты своего и чужого труда 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социально-экономической и политической значимости труда в современном обществе 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к творческому и социально значимому труду в доступных по возрасту социальных ролях 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участвовать в социально значимой трудовой деятельности в семье, школе и родном крае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4384425" y="3771900"/>
            <a:ext cx="3768342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Постоянное стремление к обучению и саморазвитию 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адаптироваться к меняющимся условиям труда и новым требованиям рынка 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брать на себя ответственность за результаты своей работы 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Мастерство соблюдает этические стандарты, обеспечивает честность и прозрачность в своей деятельности</a:t>
            </a:r>
          </a:p>
        </p:txBody>
      </p:sp>
      <p:pic>
        <p:nvPicPr>
          <p:cNvPr id="55" name="Picture 15" descr="http://www.mga.kz/uploads/posts/2011-09/1315811957_gerbrk.gif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16721423" y="46840"/>
            <a:ext cx="1298607" cy="127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C7276FA9-CB96-1B9D-DC4C-A3EE81792E96}"/>
              </a:ext>
            </a:extLst>
          </p:cNvPr>
          <p:cNvSpPr/>
          <p:nvPr/>
        </p:nvSpPr>
        <p:spPr>
          <a:xfrm>
            <a:off x="0" y="-38100"/>
            <a:ext cx="18288000" cy="1333359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reeform 3"/>
          <p:cNvSpPr/>
          <p:nvPr/>
        </p:nvSpPr>
        <p:spPr>
          <a:xfrm>
            <a:off x="6131362" y="2539420"/>
            <a:ext cx="5431258" cy="5536787"/>
          </a:xfrm>
          <a:custGeom>
            <a:avLst/>
            <a:gdLst/>
            <a:ahLst/>
            <a:cxnLst/>
            <a:rect l="l" t="t" r="r" b="b"/>
            <a:pathLst>
              <a:path w="6162911" h="6162911">
                <a:moveTo>
                  <a:pt x="0" y="0"/>
                </a:moveTo>
                <a:lnTo>
                  <a:pt x="6162910" y="0"/>
                </a:lnTo>
                <a:lnTo>
                  <a:pt x="6162910" y="6162911"/>
                </a:lnTo>
                <a:lnTo>
                  <a:pt x="0" y="6162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1036503" y="2070232"/>
            <a:ext cx="352030" cy="387233"/>
          </a:xfrm>
          <a:custGeom>
            <a:avLst/>
            <a:gdLst/>
            <a:ahLst/>
            <a:cxnLst/>
            <a:rect l="l" t="t" r="r" b="b"/>
            <a:pathLst>
              <a:path w="352030" h="352030">
                <a:moveTo>
                  <a:pt x="0" y="0"/>
                </a:moveTo>
                <a:lnTo>
                  <a:pt x="352030" y="0"/>
                </a:lnTo>
                <a:lnTo>
                  <a:pt x="352030" y="352030"/>
                </a:lnTo>
                <a:lnTo>
                  <a:pt x="0" y="3520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861400" y="5831029"/>
            <a:ext cx="352030" cy="387233"/>
          </a:xfrm>
          <a:custGeom>
            <a:avLst/>
            <a:gdLst/>
            <a:ahLst/>
            <a:cxnLst/>
            <a:rect l="l" t="t" r="r" b="b"/>
            <a:pathLst>
              <a:path w="352030" h="352030">
                <a:moveTo>
                  <a:pt x="0" y="0"/>
                </a:moveTo>
                <a:lnTo>
                  <a:pt x="352030" y="0"/>
                </a:lnTo>
                <a:lnTo>
                  <a:pt x="352030" y="352030"/>
                </a:lnTo>
                <a:lnTo>
                  <a:pt x="0" y="3520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>
            <a:off x="16888561" y="1943100"/>
            <a:ext cx="352030" cy="387233"/>
          </a:xfrm>
          <a:custGeom>
            <a:avLst/>
            <a:gdLst/>
            <a:ahLst/>
            <a:cxnLst/>
            <a:rect l="l" t="t" r="r" b="b"/>
            <a:pathLst>
              <a:path w="352030" h="352030">
                <a:moveTo>
                  <a:pt x="352030" y="0"/>
                </a:moveTo>
                <a:lnTo>
                  <a:pt x="0" y="0"/>
                </a:lnTo>
                <a:lnTo>
                  <a:pt x="0" y="352030"/>
                </a:lnTo>
                <a:lnTo>
                  <a:pt x="352030" y="352030"/>
                </a:lnTo>
                <a:lnTo>
                  <a:pt x="35203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7"/>
          <p:cNvSpPr/>
          <p:nvPr/>
        </p:nvSpPr>
        <p:spPr>
          <a:xfrm flipH="1">
            <a:off x="17034000" y="5913493"/>
            <a:ext cx="373188" cy="387233"/>
          </a:xfrm>
          <a:custGeom>
            <a:avLst/>
            <a:gdLst/>
            <a:ahLst/>
            <a:cxnLst/>
            <a:rect l="l" t="t" r="r" b="b"/>
            <a:pathLst>
              <a:path w="352030" h="352030">
                <a:moveTo>
                  <a:pt x="352030" y="0"/>
                </a:moveTo>
                <a:lnTo>
                  <a:pt x="0" y="0"/>
                </a:lnTo>
                <a:lnTo>
                  <a:pt x="0" y="352030"/>
                </a:lnTo>
                <a:lnTo>
                  <a:pt x="352030" y="352030"/>
                </a:lnTo>
                <a:lnTo>
                  <a:pt x="35203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8"/>
          <p:cNvSpPr/>
          <p:nvPr/>
        </p:nvSpPr>
        <p:spPr>
          <a:xfrm>
            <a:off x="8159000" y="4412929"/>
            <a:ext cx="1371494" cy="1801364"/>
          </a:xfrm>
          <a:custGeom>
            <a:avLst/>
            <a:gdLst/>
            <a:ahLst/>
            <a:cxnLst/>
            <a:rect l="l" t="t" r="r" b="b"/>
            <a:pathLst>
              <a:path w="1371494" h="1637604">
                <a:moveTo>
                  <a:pt x="0" y="0"/>
                </a:moveTo>
                <a:lnTo>
                  <a:pt x="1371494" y="0"/>
                </a:lnTo>
                <a:lnTo>
                  <a:pt x="1371494" y="1637605"/>
                </a:lnTo>
                <a:lnTo>
                  <a:pt x="0" y="163760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9"/>
          <p:cNvSpPr/>
          <p:nvPr/>
        </p:nvSpPr>
        <p:spPr>
          <a:xfrm>
            <a:off x="7054647" y="3540520"/>
            <a:ext cx="702426" cy="654837"/>
          </a:xfrm>
          <a:custGeom>
            <a:avLst/>
            <a:gdLst/>
            <a:ahLst/>
            <a:cxnLst/>
            <a:rect l="l" t="t" r="r" b="b"/>
            <a:pathLst>
              <a:path w="702426" h="595306">
                <a:moveTo>
                  <a:pt x="0" y="0"/>
                </a:moveTo>
                <a:lnTo>
                  <a:pt x="702426" y="0"/>
                </a:lnTo>
                <a:lnTo>
                  <a:pt x="702426" y="595306"/>
                </a:lnTo>
                <a:lnTo>
                  <a:pt x="0" y="59530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10"/>
          <p:cNvSpPr/>
          <p:nvPr/>
        </p:nvSpPr>
        <p:spPr>
          <a:xfrm>
            <a:off x="9987890" y="3537691"/>
            <a:ext cx="670191" cy="575946"/>
          </a:xfrm>
          <a:custGeom>
            <a:avLst/>
            <a:gdLst/>
            <a:ahLst/>
            <a:cxnLst/>
            <a:rect l="l" t="t" r="r" b="b"/>
            <a:pathLst>
              <a:path w="670191" h="523587">
                <a:moveTo>
                  <a:pt x="0" y="0"/>
                </a:moveTo>
                <a:lnTo>
                  <a:pt x="670191" y="0"/>
                </a:lnTo>
                <a:lnTo>
                  <a:pt x="670191" y="523587"/>
                </a:lnTo>
                <a:lnTo>
                  <a:pt x="0" y="52358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2" name="Freeform 11"/>
          <p:cNvSpPr/>
          <p:nvPr/>
        </p:nvSpPr>
        <p:spPr>
          <a:xfrm>
            <a:off x="7054647" y="6217428"/>
            <a:ext cx="702426" cy="654837"/>
          </a:xfrm>
          <a:custGeom>
            <a:avLst/>
            <a:gdLst/>
            <a:ahLst/>
            <a:cxnLst/>
            <a:rect l="l" t="t" r="r" b="b"/>
            <a:pathLst>
              <a:path w="592815" h="504634">
                <a:moveTo>
                  <a:pt x="0" y="0"/>
                </a:moveTo>
                <a:lnTo>
                  <a:pt x="592815" y="0"/>
                </a:lnTo>
                <a:lnTo>
                  <a:pt x="592815" y="504634"/>
                </a:lnTo>
                <a:lnTo>
                  <a:pt x="0" y="50463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3" name="Freeform 12"/>
          <p:cNvSpPr/>
          <p:nvPr/>
        </p:nvSpPr>
        <p:spPr>
          <a:xfrm>
            <a:off x="9888062" y="6168316"/>
            <a:ext cx="756014" cy="764047"/>
          </a:xfrm>
          <a:custGeom>
            <a:avLst/>
            <a:gdLst/>
            <a:ahLst/>
            <a:cxnLst/>
            <a:rect l="l" t="t" r="r" b="b"/>
            <a:pathLst>
              <a:path w="756014" h="694588">
                <a:moveTo>
                  <a:pt x="0" y="0"/>
                </a:moveTo>
                <a:lnTo>
                  <a:pt x="756014" y="0"/>
                </a:lnTo>
                <a:lnTo>
                  <a:pt x="756014" y="694588"/>
                </a:lnTo>
                <a:lnTo>
                  <a:pt x="0" y="69458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4" name="TextBox 14"/>
          <p:cNvSpPr txBox="1"/>
          <p:nvPr/>
        </p:nvSpPr>
        <p:spPr>
          <a:xfrm>
            <a:off x="312603" y="2539420"/>
            <a:ext cx="5654126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just">
              <a:lnSpc>
                <a:spcPts val="21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уроков инициативы по чистоте и экологии: уход за учебным пространством, озеленение, сортировка отходов.  </a:t>
            </a:r>
          </a:p>
          <a:p>
            <a:pPr marL="285750" indent="-285750" algn="just">
              <a:lnSpc>
                <a:spcPts val="21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литературных и жизненных примеров, демонстрирующих честность, порядочность, чистоту мыслей и действий.  </a:t>
            </a:r>
          </a:p>
          <a:p>
            <a:pPr marL="285750" indent="-285750" algn="just">
              <a:lnSpc>
                <a:spcPts val="21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небольших проектов: «Заботимся о природе», «Экономное потребление».</a:t>
            </a:r>
          </a:p>
        </p:txBody>
      </p:sp>
      <p:sp>
        <p:nvSpPr>
          <p:cNvPr id="25" name="TextBox 15"/>
          <p:cNvSpPr txBox="1"/>
          <p:nvPr/>
        </p:nvSpPr>
        <p:spPr>
          <a:xfrm>
            <a:off x="11797406" y="2541103"/>
            <a:ext cx="5534185" cy="2366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just">
              <a:lnSpc>
                <a:spcPts val="21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Poppins" panose="00000500000000000000"/>
              </a:rPr>
              <a:t>Проведение недели экологии и порядочности, участие в акциях «Таза Казахстан». </a:t>
            </a:r>
          </a:p>
          <a:p>
            <a:pPr marL="285750" indent="-285750" algn="just">
              <a:lnSpc>
                <a:spcPts val="21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Poppins" panose="00000500000000000000"/>
              </a:rPr>
              <a:t> Реализация школьных эко инициатив и волонтерских акций «Служение обществу».  </a:t>
            </a:r>
          </a:p>
          <a:p>
            <a:pPr marL="285750" indent="-285750" algn="just">
              <a:lnSpc>
                <a:spcPts val="21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Poppins" panose="00000500000000000000"/>
              </a:rPr>
              <a:t>Организация экологических мероприятий, таких как акция «Час Земли».  </a:t>
            </a:r>
          </a:p>
          <a:p>
            <a:pPr marL="285750" indent="-285750" algn="just">
              <a:lnSpc>
                <a:spcPts val="21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Poppins" panose="00000500000000000000"/>
              </a:rPr>
              <a:t>Создание кружков и секций по интересам с экологической направленностью.</a:t>
            </a:r>
          </a:p>
        </p:txBody>
      </p:sp>
      <p:sp>
        <p:nvSpPr>
          <p:cNvPr id="26" name="TextBox 16"/>
          <p:cNvSpPr txBox="1"/>
          <p:nvPr/>
        </p:nvSpPr>
        <p:spPr>
          <a:xfrm>
            <a:off x="383111" y="6390117"/>
            <a:ext cx="5088389" cy="2039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just">
              <a:lnSpc>
                <a:spcPts val="21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чистоте дома, мыслей и поступков, воспитание уважения к труду родителей.  </a:t>
            </a:r>
          </a:p>
          <a:p>
            <a:pPr marL="285750" indent="-285750" algn="just">
              <a:lnSpc>
                <a:spcPts val="21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деятельность: уход за растениями и животными, уборка, благоустройство двора.  </a:t>
            </a:r>
          </a:p>
          <a:p>
            <a:pPr marL="285750" indent="-285750" algn="just">
              <a:lnSpc>
                <a:spcPts val="21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семейных эко-дней: посадка деревьев, создание полезных вещей из перерабатываемых материалов. </a:t>
            </a:r>
          </a:p>
        </p:txBody>
      </p:sp>
      <p:sp>
        <p:nvSpPr>
          <p:cNvPr id="27" name="TextBox 17"/>
          <p:cNvSpPr txBox="1"/>
          <p:nvPr/>
        </p:nvSpPr>
        <p:spPr>
          <a:xfrm>
            <a:off x="11746510" y="6544846"/>
            <a:ext cx="6158379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МАМ обеспечивать сезонную занятость подростков, включая детей из семей категории СУСН, в рамках молодежных трудовых бригад «Зеленая страна».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историко-культурных экспедиций «Приветствуем родную землю» к объектам исторического и культурного значения совместно с МАМ.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 экологических проектов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ProEko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для учащихся 5–6 классов совместно с ЖАО.</a:t>
            </a:r>
          </a:p>
        </p:txBody>
      </p:sp>
      <p:sp>
        <p:nvSpPr>
          <p:cNvPr id="28" name="TextBox 18"/>
          <p:cNvSpPr txBox="1"/>
          <p:nvPr/>
        </p:nvSpPr>
        <p:spPr>
          <a:xfrm>
            <a:off x="1635581" y="2070407"/>
            <a:ext cx="3866399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5"/>
              </a:lnSpc>
              <a:spcBef>
                <a:spcPct val="0"/>
              </a:spcBef>
            </a:pPr>
            <a:r>
              <a:rPr lang="ru-RU" sz="193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Poppins Bold" panose="00000800000000000000"/>
                <a:cs typeface="Times New Roman" panose="02020603050405020304" pitchFamily="18" charset="0"/>
                <a:sym typeface="Poppins Bold" panose="00000800000000000000"/>
              </a:rPr>
              <a:t>В КЛАССЕ</a:t>
            </a:r>
            <a:endParaRPr lang="en-US" sz="1930" b="1" dirty="0">
              <a:solidFill>
                <a:srgbClr val="002060"/>
              </a:solidFill>
              <a:latin typeface="Times New Roman" panose="02020603050405020304" pitchFamily="18" charset="0"/>
              <a:ea typeface="Poppins Bold" panose="00000800000000000000"/>
              <a:cs typeface="Times New Roman" panose="02020603050405020304" pitchFamily="18" charset="0"/>
              <a:sym typeface="Poppins Bold" panose="00000800000000000000"/>
            </a:endParaRPr>
          </a:p>
        </p:txBody>
      </p:sp>
      <p:sp>
        <p:nvSpPr>
          <p:cNvPr id="29" name="TextBox 19"/>
          <p:cNvSpPr txBox="1"/>
          <p:nvPr/>
        </p:nvSpPr>
        <p:spPr>
          <a:xfrm>
            <a:off x="1494401" y="5858239"/>
            <a:ext cx="3229953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2705"/>
              </a:lnSpc>
              <a:spcBef>
                <a:spcPct val="0"/>
              </a:spcBef>
              <a:defRPr sz="1930" b="1">
                <a:solidFill>
                  <a:srgbClr val="00AEEF"/>
                </a:solidFill>
                <a:latin typeface="Montserrat" panose="00000500000000000000" pitchFamily="2" charset="-52"/>
                <a:ea typeface="Poppins Bold" panose="00000800000000000000"/>
                <a:cs typeface="Poppins Bold" panose="00000800000000000000"/>
              </a:defRPr>
            </a:lvl1pPr>
          </a:lstStyle>
          <a:p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oppins Bold" panose="00000800000000000000"/>
              </a:rPr>
              <a:t>В СЕМЬЕ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Poppins Bold" panose="00000800000000000000"/>
            </a:endParaRPr>
          </a:p>
        </p:txBody>
      </p:sp>
      <p:sp>
        <p:nvSpPr>
          <p:cNvPr id="30" name="TextBox 20"/>
          <p:cNvSpPr txBox="1"/>
          <p:nvPr/>
        </p:nvSpPr>
        <p:spPr>
          <a:xfrm>
            <a:off x="13411560" y="1968242"/>
            <a:ext cx="3229953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05"/>
              </a:lnSpc>
              <a:spcBef>
                <a:spcPct val="0"/>
              </a:spcBef>
            </a:pPr>
            <a:r>
              <a:rPr lang="ru-RU" sz="193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Poppins Bold" panose="00000800000000000000"/>
                <a:cs typeface="Times New Roman" panose="02020603050405020304" pitchFamily="18" charset="0"/>
                <a:sym typeface="Poppins Bold" panose="00000800000000000000"/>
              </a:rPr>
              <a:t>В ШКОЛЕ</a:t>
            </a:r>
            <a:endParaRPr lang="ru-RU" sz="1930" b="1" dirty="0">
              <a:solidFill>
                <a:srgbClr val="002060"/>
              </a:solidFill>
              <a:latin typeface="Times New Roman" panose="02020603050405020304" pitchFamily="18" charset="0"/>
              <a:ea typeface="Poppins Bold" panose="00000800000000000000"/>
              <a:cs typeface="Times New Roman" panose="02020603050405020304" pitchFamily="18" charset="0"/>
              <a:sym typeface="Poppins Bold" panose="00000800000000000000"/>
            </a:endParaRPr>
          </a:p>
        </p:txBody>
      </p:sp>
      <p:sp>
        <p:nvSpPr>
          <p:cNvPr id="31" name="TextBox 21"/>
          <p:cNvSpPr txBox="1"/>
          <p:nvPr/>
        </p:nvSpPr>
        <p:spPr>
          <a:xfrm>
            <a:off x="13180325" y="5946156"/>
            <a:ext cx="3809626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705"/>
              </a:lnSpc>
              <a:spcBef>
                <a:spcPct val="0"/>
              </a:spcBef>
            </a:pPr>
            <a:r>
              <a:rPr lang="ru-RU" sz="193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Poppins Bold" panose="00000800000000000000"/>
                <a:cs typeface="Times New Roman" panose="02020603050405020304" pitchFamily="18" charset="0"/>
                <a:sym typeface="Poppins Bold" panose="00000800000000000000"/>
              </a:rPr>
              <a:t>В ОБЩЕСТВЕ</a:t>
            </a:r>
            <a:endParaRPr lang="en-US" sz="1930" b="1" dirty="0">
              <a:solidFill>
                <a:srgbClr val="002060"/>
              </a:solidFill>
              <a:latin typeface="Times New Roman" panose="02020603050405020304" pitchFamily="18" charset="0"/>
              <a:ea typeface="Poppins Bold" panose="00000800000000000000"/>
              <a:cs typeface="Times New Roman" panose="02020603050405020304" pitchFamily="18" charset="0"/>
              <a:sym typeface="Poppins Bold" panose="0000080000000000000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170824" y="257669"/>
            <a:ext cx="15202776" cy="6186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402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oppins Bold" panose="00000800000000000000"/>
              </a:rPr>
              <a:t>Концентрация </a:t>
            </a:r>
            <a:r>
              <a:rPr lang="ru-RU" sz="402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oppins Bold" panose="00000800000000000000"/>
              </a:rPr>
              <a:t>вокруг инициативы «ТАЗА ҚАЗАҚСТАН» </a:t>
            </a:r>
          </a:p>
        </p:txBody>
      </p:sp>
      <p:pic>
        <p:nvPicPr>
          <p:cNvPr id="33" name="Picture 15" descr="http://www.mga.kz/uploads/posts/2011-09/1315811957_gerbrk.gif"/>
          <p:cNvPicPr>
            <a:picLocks noChangeAspect="1" noChangeArrowheads="1"/>
          </p:cNvPicPr>
          <p:nvPr/>
        </p:nvPicPr>
        <p:blipFill>
          <a:blip r:embed="rId17" cstate="print"/>
          <a:stretch>
            <a:fillRect/>
          </a:stretch>
        </p:blipFill>
        <p:spPr bwMode="auto">
          <a:xfrm>
            <a:off x="16721423" y="46840"/>
            <a:ext cx="1298607" cy="127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C7276FA9-CB96-1B9D-DC4C-A3EE81792E96}"/>
              </a:ext>
            </a:extLst>
          </p:cNvPr>
          <p:cNvSpPr/>
          <p:nvPr/>
        </p:nvSpPr>
        <p:spPr>
          <a:xfrm>
            <a:off x="0" y="0"/>
            <a:ext cx="18288000" cy="1333359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301895" y="3033311"/>
            <a:ext cx="3936586" cy="6659272"/>
            <a:chOff x="0" y="0"/>
            <a:chExt cx="1253226" cy="7262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53226" cy="726260"/>
            </a:xfrm>
            <a:custGeom>
              <a:avLst/>
              <a:gdLst/>
              <a:ahLst/>
              <a:cxnLst/>
              <a:rect l="l" t="t" r="r" b="b"/>
              <a:pathLst>
                <a:path w="1253226" h="726260">
                  <a:moveTo>
                    <a:pt x="47459" y="0"/>
                  </a:moveTo>
                  <a:lnTo>
                    <a:pt x="1205767" y="0"/>
                  </a:lnTo>
                  <a:cubicBezTo>
                    <a:pt x="1218354" y="0"/>
                    <a:pt x="1230425" y="5000"/>
                    <a:pt x="1239326" y="13900"/>
                  </a:cubicBezTo>
                  <a:cubicBezTo>
                    <a:pt x="1248226" y="22801"/>
                    <a:pt x="1253226" y="34872"/>
                    <a:pt x="1253226" y="47459"/>
                  </a:cubicBezTo>
                  <a:lnTo>
                    <a:pt x="1253226" y="678801"/>
                  </a:lnTo>
                  <a:cubicBezTo>
                    <a:pt x="1253226" y="705012"/>
                    <a:pt x="1231978" y="726260"/>
                    <a:pt x="1205767" y="726260"/>
                  </a:cubicBezTo>
                  <a:lnTo>
                    <a:pt x="47459" y="726260"/>
                  </a:lnTo>
                  <a:cubicBezTo>
                    <a:pt x="34872" y="726260"/>
                    <a:pt x="22801" y="721260"/>
                    <a:pt x="13900" y="712359"/>
                  </a:cubicBezTo>
                  <a:cubicBezTo>
                    <a:pt x="5000" y="703459"/>
                    <a:pt x="0" y="691388"/>
                    <a:pt x="0" y="678801"/>
                  </a:cubicBezTo>
                  <a:lnTo>
                    <a:pt x="0" y="47459"/>
                  </a:lnTo>
                  <a:cubicBezTo>
                    <a:pt x="0" y="34872"/>
                    <a:pt x="5000" y="22801"/>
                    <a:pt x="13900" y="13900"/>
                  </a:cubicBezTo>
                  <a:cubicBezTo>
                    <a:pt x="22801" y="5000"/>
                    <a:pt x="34872" y="0"/>
                    <a:pt x="47459" y="0"/>
                  </a:cubicBez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253226" cy="764360"/>
            </a:xfrm>
            <a:prstGeom prst="rect">
              <a:avLst/>
            </a:prstGeom>
            <a:ln>
              <a:solidFill>
                <a:srgbClr val="1D70D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 sz="2000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90600" y="38100"/>
            <a:ext cx="17373600" cy="12372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402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oppins Bold" panose="00000800000000000000"/>
              </a:rPr>
              <a:t>«ТАЗА ҚАЗАҚСТАН»: содержание дисциплин </a:t>
            </a:r>
            <a:r>
              <a:rPr lang="ru-RU" sz="402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oppins Bold" panose="00000800000000000000"/>
              </a:rPr>
              <a:t>через</a:t>
            </a:r>
          </a:p>
          <a:p>
            <a:pPr>
              <a:spcBef>
                <a:spcPct val="0"/>
              </a:spcBef>
            </a:pPr>
            <a:r>
              <a:rPr lang="ru-RU" sz="402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oppins Bold" panose="00000800000000000000"/>
              </a:rPr>
              <a:t> </a:t>
            </a:r>
            <a:r>
              <a:rPr lang="ru-RU" sz="402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oppins Bold" panose="00000800000000000000"/>
              </a:rPr>
              <a:t>различные области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1051" y="3277727"/>
            <a:ext cx="3670563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художественных текстов о природе мысли и чистоты. 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Написание эссе на темы «Чистота начинается с меня», «Мир, в котором я хочу жить». 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этики речи и экологической коммуникации (вежливость, уважение, избегание грубости и лжи).</a:t>
            </a:r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609600" y="2191101"/>
            <a:ext cx="3352800" cy="884528"/>
          </a:xfrm>
          <a:prstGeom prst="roundRect">
            <a:avLst/>
          </a:prstGeom>
          <a:solidFill>
            <a:srgbClr val="002060"/>
          </a:solidFill>
          <a:ln>
            <a:solidFill>
              <a:srgbClr val="1D70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12161" y="2393199"/>
            <a:ext cx="2897839" cy="3739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 И ЛИТЕРАТУРА</a:t>
            </a:r>
          </a:p>
        </p:txBody>
      </p:sp>
      <p:grpSp>
        <p:nvGrpSpPr>
          <p:cNvPr id="48" name="Group 2"/>
          <p:cNvGrpSpPr/>
          <p:nvPr/>
        </p:nvGrpSpPr>
        <p:grpSpPr>
          <a:xfrm>
            <a:off x="14058250" y="3014215"/>
            <a:ext cx="3936586" cy="6678367"/>
            <a:chOff x="0" y="0"/>
            <a:chExt cx="1253226" cy="726260"/>
          </a:xfrm>
        </p:grpSpPr>
        <p:sp>
          <p:nvSpPr>
            <p:cNvPr id="49" name="Freeform 3"/>
            <p:cNvSpPr/>
            <p:nvPr/>
          </p:nvSpPr>
          <p:spPr>
            <a:xfrm>
              <a:off x="0" y="0"/>
              <a:ext cx="1253226" cy="726260"/>
            </a:xfrm>
            <a:custGeom>
              <a:avLst/>
              <a:gdLst/>
              <a:ahLst/>
              <a:cxnLst/>
              <a:rect l="l" t="t" r="r" b="b"/>
              <a:pathLst>
                <a:path w="1253226" h="726260">
                  <a:moveTo>
                    <a:pt x="47459" y="0"/>
                  </a:moveTo>
                  <a:lnTo>
                    <a:pt x="1205767" y="0"/>
                  </a:lnTo>
                  <a:cubicBezTo>
                    <a:pt x="1218354" y="0"/>
                    <a:pt x="1230425" y="5000"/>
                    <a:pt x="1239326" y="13900"/>
                  </a:cubicBezTo>
                  <a:cubicBezTo>
                    <a:pt x="1248226" y="22801"/>
                    <a:pt x="1253226" y="34872"/>
                    <a:pt x="1253226" y="47459"/>
                  </a:cubicBezTo>
                  <a:lnTo>
                    <a:pt x="1253226" y="678801"/>
                  </a:lnTo>
                  <a:cubicBezTo>
                    <a:pt x="1253226" y="705012"/>
                    <a:pt x="1231978" y="726260"/>
                    <a:pt x="1205767" y="726260"/>
                  </a:cubicBezTo>
                  <a:lnTo>
                    <a:pt x="47459" y="726260"/>
                  </a:lnTo>
                  <a:cubicBezTo>
                    <a:pt x="34872" y="726260"/>
                    <a:pt x="22801" y="721260"/>
                    <a:pt x="13900" y="712359"/>
                  </a:cubicBezTo>
                  <a:cubicBezTo>
                    <a:pt x="5000" y="703459"/>
                    <a:pt x="0" y="691388"/>
                    <a:pt x="0" y="678801"/>
                  </a:cubicBezTo>
                  <a:lnTo>
                    <a:pt x="0" y="47459"/>
                  </a:lnTo>
                  <a:cubicBezTo>
                    <a:pt x="0" y="34872"/>
                    <a:pt x="5000" y="22801"/>
                    <a:pt x="13900" y="13900"/>
                  </a:cubicBezTo>
                  <a:cubicBezTo>
                    <a:pt x="22801" y="5000"/>
                    <a:pt x="34872" y="0"/>
                    <a:pt x="47459" y="0"/>
                  </a:cubicBez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50" name="TextBox 4"/>
            <p:cNvSpPr txBox="1"/>
            <p:nvPr/>
          </p:nvSpPr>
          <p:spPr>
            <a:xfrm>
              <a:off x="0" y="-38100"/>
              <a:ext cx="1253226" cy="764360"/>
            </a:xfrm>
            <a:prstGeom prst="rect">
              <a:avLst/>
            </a:prstGeom>
            <a:ln>
              <a:solidFill>
                <a:srgbClr val="1D70D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 sz="2000">
                <a:solidFill>
                  <a:schemeClr val="tx1"/>
                </a:solidFill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4277254" y="3314700"/>
            <a:ext cx="362974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объёмов отходов и эффективности сортировки, оценка экологической ситуации на основе анализа статистических данных. Создание проектов по улучшению экологии с использованием информационных технологий. Естествознание: изучение причин и последствий загрязнения природы. Обучение защите среды обитания растений и животных, сохранению чистого воздуха и водных ресурсов.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4174288" y="2171700"/>
            <a:ext cx="3732712" cy="1021556"/>
          </a:xfrm>
          <a:prstGeom prst="roundRect">
            <a:avLst/>
          </a:prstGeom>
          <a:solidFill>
            <a:srgbClr val="002060"/>
          </a:solidFill>
          <a:ln>
            <a:solidFill>
              <a:srgbClr val="4CAAE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И ИНФОРМАТИКА  ЕСТЕСТВОЗНАНИЕ</a:t>
            </a:r>
          </a:p>
        </p:txBody>
      </p:sp>
      <p:grpSp>
        <p:nvGrpSpPr>
          <p:cNvPr id="54" name="Group 2"/>
          <p:cNvGrpSpPr/>
          <p:nvPr/>
        </p:nvGrpSpPr>
        <p:grpSpPr>
          <a:xfrm>
            <a:off x="4857236" y="3033311"/>
            <a:ext cx="3936586" cy="6659272"/>
            <a:chOff x="0" y="0"/>
            <a:chExt cx="1253226" cy="726260"/>
          </a:xfrm>
        </p:grpSpPr>
        <p:sp>
          <p:nvSpPr>
            <p:cNvPr id="55" name="Freeform 3"/>
            <p:cNvSpPr/>
            <p:nvPr/>
          </p:nvSpPr>
          <p:spPr>
            <a:xfrm>
              <a:off x="0" y="0"/>
              <a:ext cx="1253226" cy="726260"/>
            </a:xfrm>
            <a:custGeom>
              <a:avLst/>
              <a:gdLst/>
              <a:ahLst/>
              <a:cxnLst/>
              <a:rect l="l" t="t" r="r" b="b"/>
              <a:pathLst>
                <a:path w="1253226" h="726260">
                  <a:moveTo>
                    <a:pt x="47459" y="0"/>
                  </a:moveTo>
                  <a:lnTo>
                    <a:pt x="1205767" y="0"/>
                  </a:lnTo>
                  <a:cubicBezTo>
                    <a:pt x="1218354" y="0"/>
                    <a:pt x="1230425" y="5000"/>
                    <a:pt x="1239326" y="13900"/>
                  </a:cubicBezTo>
                  <a:cubicBezTo>
                    <a:pt x="1248226" y="22801"/>
                    <a:pt x="1253226" y="34872"/>
                    <a:pt x="1253226" y="47459"/>
                  </a:cubicBezTo>
                  <a:lnTo>
                    <a:pt x="1253226" y="678801"/>
                  </a:lnTo>
                  <a:cubicBezTo>
                    <a:pt x="1253226" y="705012"/>
                    <a:pt x="1231978" y="726260"/>
                    <a:pt x="1205767" y="726260"/>
                  </a:cubicBezTo>
                  <a:lnTo>
                    <a:pt x="47459" y="726260"/>
                  </a:lnTo>
                  <a:cubicBezTo>
                    <a:pt x="34872" y="726260"/>
                    <a:pt x="22801" y="721260"/>
                    <a:pt x="13900" y="712359"/>
                  </a:cubicBezTo>
                  <a:cubicBezTo>
                    <a:pt x="5000" y="703459"/>
                    <a:pt x="0" y="691388"/>
                    <a:pt x="0" y="678801"/>
                  </a:cubicBezTo>
                  <a:lnTo>
                    <a:pt x="0" y="47459"/>
                  </a:lnTo>
                  <a:cubicBezTo>
                    <a:pt x="0" y="34872"/>
                    <a:pt x="5000" y="22801"/>
                    <a:pt x="13900" y="13900"/>
                  </a:cubicBezTo>
                  <a:cubicBezTo>
                    <a:pt x="22801" y="5000"/>
                    <a:pt x="34872" y="0"/>
                    <a:pt x="47459" y="0"/>
                  </a:cubicBez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56" name="TextBox 4"/>
            <p:cNvSpPr txBox="1"/>
            <p:nvPr/>
          </p:nvSpPr>
          <p:spPr>
            <a:xfrm>
              <a:off x="0" y="-38100"/>
              <a:ext cx="1253226" cy="764360"/>
            </a:xfrm>
            <a:prstGeom prst="rect">
              <a:avLst/>
            </a:prstGeom>
            <a:ln>
              <a:solidFill>
                <a:srgbClr val="1D70D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 sz="2000">
                <a:solidFill>
                  <a:schemeClr val="tx1"/>
                </a:solidFill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5072848" y="3288224"/>
            <a:ext cx="3468662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важности общественной чистоты и культуры соблюдения экологического порядка. 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учащихся на изучение местных экологических проблем и развитие собственных инициатив.</a:t>
            </a:r>
          </a:p>
        </p:txBody>
      </p:sp>
      <p:sp>
        <p:nvSpPr>
          <p:cNvPr id="58" name="Прямоугольник: скругленные углы 57"/>
          <p:cNvSpPr/>
          <p:nvPr/>
        </p:nvSpPr>
        <p:spPr>
          <a:xfrm>
            <a:off x="5149073" y="2191101"/>
            <a:ext cx="3352800" cy="884528"/>
          </a:xfrm>
          <a:prstGeom prst="roundRect">
            <a:avLst/>
          </a:prstGeom>
          <a:solidFill>
            <a:srgbClr val="002060"/>
          </a:solidFill>
          <a:ln>
            <a:solidFill>
              <a:srgbClr val="1D70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347936" y="2426031"/>
            <a:ext cx="3415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И ОБЩЕСТВО</a:t>
            </a:r>
          </a:p>
        </p:txBody>
      </p:sp>
      <p:grpSp>
        <p:nvGrpSpPr>
          <p:cNvPr id="60" name="Group 2"/>
          <p:cNvGrpSpPr/>
          <p:nvPr/>
        </p:nvGrpSpPr>
        <p:grpSpPr>
          <a:xfrm>
            <a:off x="9549368" y="3033311"/>
            <a:ext cx="3936586" cy="6659272"/>
            <a:chOff x="0" y="0"/>
            <a:chExt cx="1253226" cy="726260"/>
          </a:xfrm>
        </p:grpSpPr>
        <p:sp>
          <p:nvSpPr>
            <p:cNvPr id="61" name="Freeform 3"/>
            <p:cNvSpPr/>
            <p:nvPr/>
          </p:nvSpPr>
          <p:spPr>
            <a:xfrm>
              <a:off x="0" y="0"/>
              <a:ext cx="1253226" cy="726260"/>
            </a:xfrm>
            <a:custGeom>
              <a:avLst/>
              <a:gdLst/>
              <a:ahLst/>
              <a:cxnLst/>
              <a:rect l="l" t="t" r="r" b="b"/>
              <a:pathLst>
                <a:path w="1253226" h="726260">
                  <a:moveTo>
                    <a:pt x="47459" y="0"/>
                  </a:moveTo>
                  <a:lnTo>
                    <a:pt x="1205767" y="0"/>
                  </a:lnTo>
                  <a:cubicBezTo>
                    <a:pt x="1218354" y="0"/>
                    <a:pt x="1230425" y="5000"/>
                    <a:pt x="1239326" y="13900"/>
                  </a:cubicBezTo>
                  <a:cubicBezTo>
                    <a:pt x="1248226" y="22801"/>
                    <a:pt x="1253226" y="34872"/>
                    <a:pt x="1253226" y="47459"/>
                  </a:cubicBezTo>
                  <a:lnTo>
                    <a:pt x="1253226" y="678801"/>
                  </a:lnTo>
                  <a:cubicBezTo>
                    <a:pt x="1253226" y="705012"/>
                    <a:pt x="1231978" y="726260"/>
                    <a:pt x="1205767" y="726260"/>
                  </a:cubicBezTo>
                  <a:lnTo>
                    <a:pt x="47459" y="726260"/>
                  </a:lnTo>
                  <a:cubicBezTo>
                    <a:pt x="34872" y="726260"/>
                    <a:pt x="22801" y="721260"/>
                    <a:pt x="13900" y="712359"/>
                  </a:cubicBezTo>
                  <a:cubicBezTo>
                    <a:pt x="5000" y="703459"/>
                    <a:pt x="0" y="691388"/>
                    <a:pt x="0" y="678801"/>
                  </a:cubicBezTo>
                  <a:lnTo>
                    <a:pt x="0" y="47459"/>
                  </a:lnTo>
                  <a:cubicBezTo>
                    <a:pt x="0" y="34872"/>
                    <a:pt x="5000" y="22801"/>
                    <a:pt x="13900" y="13900"/>
                  </a:cubicBezTo>
                  <a:cubicBezTo>
                    <a:pt x="22801" y="5000"/>
                    <a:pt x="34872" y="0"/>
                    <a:pt x="47459" y="0"/>
                  </a:cubicBez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62" name="TextBox 4"/>
            <p:cNvSpPr txBox="1"/>
            <p:nvPr/>
          </p:nvSpPr>
          <p:spPr>
            <a:xfrm>
              <a:off x="0" y="-38100"/>
              <a:ext cx="1253226" cy="764360"/>
            </a:xfrm>
            <a:prstGeom prst="rect">
              <a:avLst/>
            </a:prstGeom>
            <a:ln>
              <a:solidFill>
                <a:srgbClr val="1D70D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 sz="2000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9681093" y="3314700"/>
            <a:ext cx="3810000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практических занятий по переработке отходов и работе с экологически чистыми материалами. 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изделий на экологическую тему через занятия по декоративно-прикладному творчеству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: скругленные углы 63"/>
          <p:cNvSpPr/>
          <p:nvPr/>
        </p:nvSpPr>
        <p:spPr>
          <a:xfrm>
            <a:off x="9829800" y="2191101"/>
            <a:ext cx="3352800" cy="884528"/>
          </a:xfrm>
          <a:prstGeom prst="roundRect">
            <a:avLst/>
          </a:prstGeom>
          <a:solidFill>
            <a:srgbClr val="002060"/>
          </a:solidFill>
          <a:ln>
            <a:solidFill>
              <a:srgbClr val="1D70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9934960" y="2281592"/>
            <a:ext cx="28978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И ИСКУССТВО</a:t>
            </a:r>
          </a:p>
        </p:txBody>
      </p:sp>
      <p:pic>
        <p:nvPicPr>
          <p:cNvPr id="67" name="Рисунок 66" descr="Повествование контур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812988" y="8778183"/>
            <a:ext cx="914400" cy="914400"/>
          </a:xfrm>
          <a:prstGeom prst="rect">
            <a:avLst/>
          </a:prstGeom>
        </p:spPr>
      </p:pic>
      <p:pic>
        <p:nvPicPr>
          <p:cNvPr id="69" name="Рисунок 68" descr="Цикл с людьми со сплошной заливкой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409654" y="8749106"/>
            <a:ext cx="968542" cy="968542"/>
          </a:xfrm>
          <a:prstGeom prst="rect">
            <a:avLst/>
          </a:prstGeom>
        </p:spPr>
      </p:pic>
      <p:pic>
        <p:nvPicPr>
          <p:cNvPr id="71" name="Рисунок 70" descr="Атом контур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7122553" y="8801100"/>
            <a:ext cx="914400" cy="914400"/>
          </a:xfrm>
          <a:prstGeom prst="rect">
            <a:avLst/>
          </a:prstGeom>
        </p:spPr>
      </p:pic>
      <p:pic>
        <p:nvPicPr>
          <p:cNvPr id="75" name="Рисунок 74" descr="Интернет контур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1060461" y="8883571"/>
            <a:ext cx="914400" cy="914400"/>
          </a:xfrm>
          <a:prstGeom prst="rect">
            <a:avLst/>
          </a:prstGeom>
        </p:spPr>
      </p:pic>
      <p:pic>
        <p:nvPicPr>
          <p:cNvPr id="33" name="Picture 15" descr="http://www.mga.kz/uploads/posts/2011-09/1315811957_gerbrk.gif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16721423" y="46840"/>
            <a:ext cx="1298607" cy="127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C7276FA9-CB96-1B9D-DC4C-A3EE81792E96}"/>
              </a:ext>
            </a:extLst>
          </p:cNvPr>
          <p:cNvSpPr/>
          <p:nvPr/>
        </p:nvSpPr>
        <p:spPr>
          <a:xfrm>
            <a:off x="0" y="0"/>
            <a:ext cx="18288000" cy="1333359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19200" y="97803"/>
            <a:ext cx="15163800" cy="12372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402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oppins Bold" panose="00000800000000000000"/>
              </a:rPr>
              <a:t>«Консолидация инициативы </a:t>
            </a:r>
            <a:r>
              <a:rPr lang="ru-RU" sz="402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oppins Bold" panose="00000800000000000000"/>
              </a:rPr>
              <a:t>«ТАЗА ҚАЗАҚСТАН »</a:t>
            </a:r>
            <a:endParaRPr lang="ru-RU" sz="402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Poppins Bold" panose="00000800000000000000"/>
            </a:endParaRPr>
          </a:p>
          <a:p>
            <a:pPr>
              <a:spcBef>
                <a:spcPct val="0"/>
              </a:spcBef>
            </a:pPr>
            <a:r>
              <a:rPr lang="ru-RU" sz="402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oppins Bold" panose="00000800000000000000"/>
              </a:rPr>
              <a:t> по уровням образования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377283" y="3771900"/>
            <a:ext cx="0" cy="605790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0232444" y="3807976"/>
            <a:ext cx="0" cy="605790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4184986" y="3771900"/>
            <a:ext cx="0" cy="605790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7012" y="3909948"/>
            <a:ext cx="3112194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привычки чистоты и порядка в игре 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ухаживать за собой, аккуратно обращаться с игрушками и предметами 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представления о красоте и чистоте природы 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личной гигиены и самообслуживания</a:t>
            </a: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flipH="1">
            <a:off x="6866520" y="3920934"/>
            <a:ext cx="30408" cy="5908866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442529" y="3857393"/>
            <a:ext cx="342399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важности чистоты дома, школы и природы 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акциях по благоустройству и озеленению 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аккуратного отношения к растениям, животным, воде и воздуху 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 того, что чистота мыслей и действий является проявлением доброты и честности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055005" y="3826801"/>
            <a:ext cx="311219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экологического и нравственного мышления 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школьных и общественных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 инициативах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связи между внутренней культурой человека и чистотой окружающей среды 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действовать ответственно и безопасно в окружающем пространстве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0291925" y="3753871"/>
            <a:ext cx="3734984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 личной ответственности за сохранение экологического и нравственного баланса 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исследовательских и проектных работах по экологии и этике 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лидерских и волонтерских качеств через участие в экологических отрядах и школьных патрулях чистоты 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Продвижение идей честности, порядочности и социальной справедливости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4384425" y="3771900"/>
            <a:ext cx="3768342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экологической и социальной ответственности в профессиональной среде 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корпоративных и общественных проектах 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Сознательное соблюдение этических норм, прозрачности и честности на рабочем месте 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внести личный вклад в создание Чистого, безопасного и справедливого Казахстана</a:t>
            </a:r>
          </a:p>
        </p:txBody>
      </p:sp>
      <p:pic>
        <p:nvPicPr>
          <p:cNvPr id="55" name="Picture 15" descr="http://www.mga.kz/uploads/posts/2011-09/1315811957_gerbrk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721423" y="46840"/>
            <a:ext cx="1298607" cy="127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Freeform 5"/>
          <p:cNvSpPr/>
          <p:nvPr/>
        </p:nvSpPr>
        <p:spPr>
          <a:xfrm>
            <a:off x="228600" y="1440615"/>
            <a:ext cx="2975550" cy="2102452"/>
          </a:xfrm>
          <a:custGeom>
            <a:avLst/>
            <a:gdLst/>
            <a:ahLst/>
            <a:cxnLst/>
            <a:rect l="l" t="t" r="r" b="b"/>
            <a:pathLst>
              <a:path w="925529" h="720995">
                <a:moveTo>
                  <a:pt x="901226" y="301824"/>
                </a:moveTo>
                <a:lnTo>
                  <a:pt x="612171" y="12770"/>
                </a:lnTo>
                <a:cubicBezTo>
                  <a:pt x="602341" y="2940"/>
                  <a:pt x="587558" y="0"/>
                  <a:pt x="574715" y="5319"/>
                </a:cubicBezTo>
                <a:cubicBezTo>
                  <a:pt x="561872" y="10639"/>
                  <a:pt x="553498" y="23171"/>
                  <a:pt x="553498" y="37073"/>
                </a:cubicBezTo>
                <a:lnTo>
                  <a:pt x="553498" y="74321"/>
                </a:lnTo>
                <a:cubicBezTo>
                  <a:pt x="553498" y="96328"/>
                  <a:pt x="544756" y="117433"/>
                  <a:pt x="529195" y="132994"/>
                </a:cubicBezTo>
                <a:cubicBezTo>
                  <a:pt x="513634" y="148555"/>
                  <a:pt x="492529" y="157297"/>
                  <a:pt x="470523" y="157297"/>
                </a:cubicBezTo>
                <a:lnTo>
                  <a:pt x="82976" y="157297"/>
                </a:lnTo>
                <a:cubicBezTo>
                  <a:pt x="60969" y="157297"/>
                  <a:pt x="39864" y="166039"/>
                  <a:pt x="24303" y="181600"/>
                </a:cubicBezTo>
                <a:cubicBezTo>
                  <a:pt x="8742" y="197161"/>
                  <a:pt x="0" y="218266"/>
                  <a:pt x="0" y="240273"/>
                </a:cubicBezTo>
                <a:lnTo>
                  <a:pt x="0" y="480721"/>
                </a:lnTo>
                <a:cubicBezTo>
                  <a:pt x="0" y="502728"/>
                  <a:pt x="8742" y="523833"/>
                  <a:pt x="24303" y="539394"/>
                </a:cubicBezTo>
                <a:cubicBezTo>
                  <a:pt x="39864" y="554955"/>
                  <a:pt x="60969" y="563697"/>
                  <a:pt x="82976" y="563697"/>
                </a:cubicBezTo>
                <a:lnTo>
                  <a:pt x="470523" y="563697"/>
                </a:lnTo>
                <a:cubicBezTo>
                  <a:pt x="492529" y="563697"/>
                  <a:pt x="513634" y="572439"/>
                  <a:pt x="529195" y="588000"/>
                </a:cubicBezTo>
                <a:cubicBezTo>
                  <a:pt x="544756" y="603561"/>
                  <a:pt x="553498" y="624666"/>
                  <a:pt x="553498" y="646673"/>
                </a:cubicBezTo>
                <a:lnTo>
                  <a:pt x="553498" y="683921"/>
                </a:lnTo>
                <a:cubicBezTo>
                  <a:pt x="553498" y="697823"/>
                  <a:pt x="561872" y="710355"/>
                  <a:pt x="574715" y="715675"/>
                </a:cubicBezTo>
                <a:cubicBezTo>
                  <a:pt x="587558" y="720995"/>
                  <a:pt x="602341" y="718054"/>
                  <a:pt x="612171" y="708224"/>
                </a:cubicBezTo>
                <a:lnTo>
                  <a:pt x="901226" y="419170"/>
                </a:lnTo>
                <a:cubicBezTo>
                  <a:pt x="916787" y="403609"/>
                  <a:pt x="925529" y="382504"/>
                  <a:pt x="925529" y="360497"/>
                </a:cubicBezTo>
                <a:cubicBezTo>
                  <a:pt x="925529" y="338490"/>
                  <a:pt x="916787" y="317385"/>
                  <a:pt x="901226" y="301824"/>
                </a:cubicBezTo>
                <a:close/>
              </a:path>
            </a:pathLst>
          </a:custGeom>
          <a:solidFill>
            <a:srgbClr val="002060"/>
          </a:solidFill>
        </p:spPr>
        <p:txBody>
          <a:bodyPr/>
          <a:lstStyle/>
          <a:p>
            <a:endParaRPr lang="en-US"/>
          </a:p>
        </p:txBody>
      </p:sp>
      <p:sp>
        <p:nvSpPr>
          <p:cNvPr id="36" name="Freeform 7"/>
          <p:cNvSpPr/>
          <p:nvPr/>
        </p:nvSpPr>
        <p:spPr>
          <a:xfrm>
            <a:off x="2426814" y="1941700"/>
            <a:ext cx="1213071" cy="1100279"/>
          </a:xfrm>
          <a:custGeom>
            <a:avLst/>
            <a:gdLst/>
            <a:ahLst/>
            <a:cxnLst/>
            <a:rect l="l" t="t" r="r" b="b"/>
            <a:pathLst>
              <a:path w="1100279" h="1100279">
                <a:moveTo>
                  <a:pt x="0" y="0"/>
                </a:moveTo>
                <a:lnTo>
                  <a:pt x="1100279" y="0"/>
                </a:lnTo>
                <a:lnTo>
                  <a:pt x="1100279" y="1100280"/>
                </a:lnTo>
                <a:lnTo>
                  <a:pt x="0" y="11002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9"/>
          <p:cNvSpPr/>
          <p:nvPr/>
        </p:nvSpPr>
        <p:spPr>
          <a:xfrm>
            <a:off x="3657600" y="1440615"/>
            <a:ext cx="2975550" cy="2102452"/>
          </a:xfrm>
          <a:custGeom>
            <a:avLst/>
            <a:gdLst/>
            <a:ahLst/>
            <a:cxnLst/>
            <a:rect l="l" t="t" r="r" b="b"/>
            <a:pathLst>
              <a:path w="925529" h="720995">
                <a:moveTo>
                  <a:pt x="901226" y="301824"/>
                </a:moveTo>
                <a:lnTo>
                  <a:pt x="612171" y="12770"/>
                </a:lnTo>
                <a:cubicBezTo>
                  <a:pt x="602341" y="2940"/>
                  <a:pt x="587558" y="0"/>
                  <a:pt x="574715" y="5319"/>
                </a:cubicBezTo>
                <a:cubicBezTo>
                  <a:pt x="561872" y="10639"/>
                  <a:pt x="553498" y="23171"/>
                  <a:pt x="553498" y="37073"/>
                </a:cubicBezTo>
                <a:lnTo>
                  <a:pt x="553498" y="74321"/>
                </a:lnTo>
                <a:cubicBezTo>
                  <a:pt x="553498" y="96328"/>
                  <a:pt x="544756" y="117433"/>
                  <a:pt x="529195" y="132994"/>
                </a:cubicBezTo>
                <a:cubicBezTo>
                  <a:pt x="513634" y="148555"/>
                  <a:pt x="492529" y="157297"/>
                  <a:pt x="470523" y="157297"/>
                </a:cubicBezTo>
                <a:lnTo>
                  <a:pt x="82976" y="157297"/>
                </a:lnTo>
                <a:cubicBezTo>
                  <a:pt x="60969" y="157297"/>
                  <a:pt x="39864" y="166039"/>
                  <a:pt x="24303" y="181600"/>
                </a:cubicBezTo>
                <a:cubicBezTo>
                  <a:pt x="8742" y="197161"/>
                  <a:pt x="0" y="218266"/>
                  <a:pt x="0" y="240273"/>
                </a:cubicBezTo>
                <a:lnTo>
                  <a:pt x="0" y="480721"/>
                </a:lnTo>
                <a:cubicBezTo>
                  <a:pt x="0" y="502728"/>
                  <a:pt x="8742" y="523833"/>
                  <a:pt x="24303" y="539394"/>
                </a:cubicBezTo>
                <a:cubicBezTo>
                  <a:pt x="39864" y="554955"/>
                  <a:pt x="60969" y="563697"/>
                  <a:pt x="82976" y="563697"/>
                </a:cubicBezTo>
                <a:lnTo>
                  <a:pt x="470523" y="563697"/>
                </a:lnTo>
                <a:cubicBezTo>
                  <a:pt x="492529" y="563697"/>
                  <a:pt x="513634" y="572439"/>
                  <a:pt x="529195" y="588000"/>
                </a:cubicBezTo>
                <a:cubicBezTo>
                  <a:pt x="544756" y="603561"/>
                  <a:pt x="553498" y="624666"/>
                  <a:pt x="553498" y="646673"/>
                </a:cubicBezTo>
                <a:lnTo>
                  <a:pt x="553498" y="683921"/>
                </a:lnTo>
                <a:cubicBezTo>
                  <a:pt x="553498" y="697823"/>
                  <a:pt x="561872" y="710355"/>
                  <a:pt x="574715" y="715675"/>
                </a:cubicBezTo>
                <a:cubicBezTo>
                  <a:pt x="587558" y="720995"/>
                  <a:pt x="602341" y="718054"/>
                  <a:pt x="612171" y="708224"/>
                </a:cubicBezTo>
                <a:lnTo>
                  <a:pt x="901226" y="419170"/>
                </a:lnTo>
                <a:cubicBezTo>
                  <a:pt x="916787" y="403609"/>
                  <a:pt x="925529" y="382504"/>
                  <a:pt x="925529" y="360497"/>
                </a:cubicBezTo>
                <a:cubicBezTo>
                  <a:pt x="925529" y="338490"/>
                  <a:pt x="916787" y="317385"/>
                  <a:pt x="901226" y="301824"/>
                </a:cubicBezTo>
                <a:close/>
              </a:path>
            </a:pathLst>
          </a:custGeom>
          <a:solidFill>
            <a:srgbClr val="002060"/>
          </a:solidFill>
        </p:spPr>
        <p:txBody>
          <a:bodyPr/>
          <a:lstStyle/>
          <a:p>
            <a:endParaRPr lang="en-US"/>
          </a:p>
        </p:txBody>
      </p:sp>
      <p:sp>
        <p:nvSpPr>
          <p:cNvPr id="40" name="Freeform 11"/>
          <p:cNvSpPr/>
          <p:nvPr/>
        </p:nvSpPr>
        <p:spPr>
          <a:xfrm>
            <a:off x="5855815" y="1941700"/>
            <a:ext cx="1213071" cy="1100279"/>
          </a:xfrm>
          <a:custGeom>
            <a:avLst/>
            <a:gdLst/>
            <a:ahLst/>
            <a:cxnLst/>
            <a:rect l="l" t="t" r="r" b="b"/>
            <a:pathLst>
              <a:path w="1100279" h="1100279">
                <a:moveTo>
                  <a:pt x="0" y="0"/>
                </a:moveTo>
                <a:lnTo>
                  <a:pt x="1100279" y="0"/>
                </a:lnTo>
                <a:lnTo>
                  <a:pt x="1100279" y="1100280"/>
                </a:lnTo>
                <a:lnTo>
                  <a:pt x="0" y="11002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9" name="Freeform 13"/>
          <p:cNvSpPr/>
          <p:nvPr/>
        </p:nvSpPr>
        <p:spPr>
          <a:xfrm>
            <a:off x="7162800" y="1440615"/>
            <a:ext cx="2975550" cy="2102452"/>
          </a:xfrm>
          <a:custGeom>
            <a:avLst/>
            <a:gdLst/>
            <a:ahLst/>
            <a:cxnLst/>
            <a:rect l="l" t="t" r="r" b="b"/>
            <a:pathLst>
              <a:path w="925529" h="720995">
                <a:moveTo>
                  <a:pt x="901226" y="301824"/>
                </a:moveTo>
                <a:lnTo>
                  <a:pt x="612171" y="12770"/>
                </a:lnTo>
                <a:cubicBezTo>
                  <a:pt x="602341" y="2940"/>
                  <a:pt x="587558" y="0"/>
                  <a:pt x="574715" y="5319"/>
                </a:cubicBezTo>
                <a:cubicBezTo>
                  <a:pt x="561872" y="10639"/>
                  <a:pt x="553498" y="23171"/>
                  <a:pt x="553498" y="37073"/>
                </a:cubicBezTo>
                <a:lnTo>
                  <a:pt x="553498" y="74321"/>
                </a:lnTo>
                <a:cubicBezTo>
                  <a:pt x="553498" y="96328"/>
                  <a:pt x="544756" y="117433"/>
                  <a:pt x="529195" y="132994"/>
                </a:cubicBezTo>
                <a:cubicBezTo>
                  <a:pt x="513634" y="148555"/>
                  <a:pt x="492529" y="157297"/>
                  <a:pt x="470523" y="157297"/>
                </a:cubicBezTo>
                <a:lnTo>
                  <a:pt x="82976" y="157297"/>
                </a:lnTo>
                <a:cubicBezTo>
                  <a:pt x="60969" y="157297"/>
                  <a:pt x="39864" y="166039"/>
                  <a:pt x="24303" y="181600"/>
                </a:cubicBezTo>
                <a:cubicBezTo>
                  <a:pt x="8742" y="197161"/>
                  <a:pt x="0" y="218266"/>
                  <a:pt x="0" y="240273"/>
                </a:cubicBezTo>
                <a:lnTo>
                  <a:pt x="0" y="480721"/>
                </a:lnTo>
                <a:cubicBezTo>
                  <a:pt x="0" y="502728"/>
                  <a:pt x="8742" y="523833"/>
                  <a:pt x="24303" y="539394"/>
                </a:cubicBezTo>
                <a:cubicBezTo>
                  <a:pt x="39864" y="554955"/>
                  <a:pt x="60969" y="563697"/>
                  <a:pt x="82976" y="563697"/>
                </a:cubicBezTo>
                <a:lnTo>
                  <a:pt x="470523" y="563697"/>
                </a:lnTo>
                <a:cubicBezTo>
                  <a:pt x="492529" y="563697"/>
                  <a:pt x="513634" y="572439"/>
                  <a:pt x="529195" y="588000"/>
                </a:cubicBezTo>
                <a:cubicBezTo>
                  <a:pt x="544756" y="603561"/>
                  <a:pt x="553498" y="624666"/>
                  <a:pt x="553498" y="646673"/>
                </a:cubicBezTo>
                <a:lnTo>
                  <a:pt x="553498" y="683921"/>
                </a:lnTo>
                <a:cubicBezTo>
                  <a:pt x="553498" y="697823"/>
                  <a:pt x="561872" y="710355"/>
                  <a:pt x="574715" y="715675"/>
                </a:cubicBezTo>
                <a:cubicBezTo>
                  <a:pt x="587558" y="720995"/>
                  <a:pt x="602341" y="718054"/>
                  <a:pt x="612171" y="708224"/>
                </a:cubicBezTo>
                <a:lnTo>
                  <a:pt x="901226" y="419170"/>
                </a:lnTo>
                <a:cubicBezTo>
                  <a:pt x="916787" y="403609"/>
                  <a:pt x="925529" y="382504"/>
                  <a:pt x="925529" y="360497"/>
                </a:cubicBezTo>
                <a:cubicBezTo>
                  <a:pt x="925529" y="338490"/>
                  <a:pt x="916787" y="317385"/>
                  <a:pt x="901226" y="301824"/>
                </a:cubicBezTo>
                <a:close/>
              </a:path>
            </a:pathLst>
          </a:custGeom>
          <a:solidFill>
            <a:srgbClr val="002060"/>
          </a:solidFill>
        </p:spPr>
        <p:txBody>
          <a:bodyPr/>
          <a:lstStyle/>
          <a:p>
            <a:endParaRPr lang="en-US"/>
          </a:p>
        </p:txBody>
      </p:sp>
      <p:sp>
        <p:nvSpPr>
          <p:cNvPr id="60" name="Freeform 15"/>
          <p:cNvSpPr/>
          <p:nvPr/>
        </p:nvSpPr>
        <p:spPr>
          <a:xfrm>
            <a:off x="9334258" y="1941700"/>
            <a:ext cx="1213071" cy="1100279"/>
          </a:xfrm>
          <a:custGeom>
            <a:avLst/>
            <a:gdLst/>
            <a:ahLst/>
            <a:cxnLst/>
            <a:rect l="l" t="t" r="r" b="b"/>
            <a:pathLst>
              <a:path w="1100279" h="1100279">
                <a:moveTo>
                  <a:pt x="0" y="0"/>
                </a:moveTo>
                <a:lnTo>
                  <a:pt x="1100279" y="0"/>
                </a:lnTo>
                <a:lnTo>
                  <a:pt x="1100279" y="1100280"/>
                </a:lnTo>
                <a:lnTo>
                  <a:pt x="0" y="11002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1" name="Freeform 17"/>
          <p:cNvSpPr/>
          <p:nvPr/>
        </p:nvSpPr>
        <p:spPr>
          <a:xfrm>
            <a:off x="10767909" y="1440615"/>
            <a:ext cx="3337130" cy="2102452"/>
          </a:xfrm>
          <a:custGeom>
            <a:avLst/>
            <a:gdLst/>
            <a:ahLst/>
            <a:cxnLst/>
            <a:rect l="l" t="t" r="r" b="b"/>
            <a:pathLst>
              <a:path w="925529" h="720995">
                <a:moveTo>
                  <a:pt x="901226" y="301824"/>
                </a:moveTo>
                <a:lnTo>
                  <a:pt x="612171" y="12770"/>
                </a:lnTo>
                <a:cubicBezTo>
                  <a:pt x="602341" y="2940"/>
                  <a:pt x="587558" y="0"/>
                  <a:pt x="574715" y="5319"/>
                </a:cubicBezTo>
                <a:cubicBezTo>
                  <a:pt x="561872" y="10639"/>
                  <a:pt x="553498" y="23171"/>
                  <a:pt x="553498" y="37073"/>
                </a:cubicBezTo>
                <a:lnTo>
                  <a:pt x="553498" y="74321"/>
                </a:lnTo>
                <a:cubicBezTo>
                  <a:pt x="553498" y="96328"/>
                  <a:pt x="544756" y="117433"/>
                  <a:pt x="529195" y="132994"/>
                </a:cubicBezTo>
                <a:cubicBezTo>
                  <a:pt x="513634" y="148555"/>
                  <a:pt x="492529" y="157297"/>
                  <a:pt x="470523" y="157297"/>
                </a:cubicBezTo>
                <a:lnTo>
                  <a:pt x="82976" y="157297"/>
                </a:lnTo>
                <a:cubicBezTo>
                  <a:pt x="60969" y="157297"/>
                  <a:pt x="39864" y="166039"/>
                  <a:pt x="24303" y="181600"/>
                </a:cubicBezTo>
                <a:cubicBezTo>
                  <a:pt x="8742" y="197161"/>
                  <a:pt x="0" y="218266"/>
                  <a:pt x="0" y="240273"/>
                </a:cubicBezTo>
                <a:lnTo>
                  <a:pt x="0" y="480721"/>
                </a:lnTo>
                <a:cubicBezTo>
                  <a:pt x="0" y="502728"/>
                  <a:pt x="8742" y="523833"/>
                  <a:pt x="24303" y="539394"/>
                </a:cubicBezTo>
                <a:cubicBezTo>
                  <a:pt x="39864" y="554955"/>
                  <a:pt x="60969" y="563697"/>
                  <a:pt x="82976" y="563697"/>
                </a:cubicBezTo>
                <a:lnTo>
                  <a:pt x="470523" y="563697"/>
                </a:lnTo>
                <a:cubicBezTo>
                  <a:pt x="492529" y="563697"/>
                  <a:pt x="513634" y="572439"/>
                  <a:pt x="529195" y="588000"/>
                </a:cubicBezTo>
                <a:cubicBezTo>
                  <a:pt x="544756" y="603561"/>
                  <a:pt x="553498" y="624666"/>
                  <a:pt x="553498" y="646673"/>
                </a:cubicBezTo>
                <a:lnTo>
                  <a:pt x="553498" y="683921"/>
                </a:lnTo>
                <a:cubicBezTo>
                  <a:pt x="553498" y="697823"/>
                  <a:pt x="561872" y="710355"/>
                  <a:pt x="574715" y="715675"/>
                </a:cubicBezTo>
                <a:cubicBezTo>
                  <a:pt x="587558" y="720995"/>
                  <a:pt x="602341" y="718054"/>
                  <a:pt x="612171" y="708224"/>
                </a:cubicBezTo>
                <a:lnTo>
                  <a:pt x="901226" y="419170"/>
                </a:lnTo>
                <a:cubicBezTo>
                  <a:pt x="916787" y="403609"/>
                  <a:pt x="925529" y="382504"/>
                  <a:pt x="925529" y="360497"/>
                </a:cubicBezTo>
                <a:cubicBezTo>
                  <a:pt x="925529" y="338490"/>
                  <a:pt x="916787" y="317385"/>
                  <a:pt x="901226" y="301824"/>
                </a:cubicBezTo>
                <a:close/>
              </a:path>
            </a:pathLst>
          </a:custGeom>
          <a:solidFill>
            <a:srgbClr val="002060"/>
          </a:solidFill>
        </p:spPr>
        <p:txBody>
          <a:bodyPr/>
          <a:lstStyle/>
          <a:p>
            <a:endParaRPr lang="en-US"/>
          </a:p>
        </p:txBody>
      </p:sp>
      <p:sp>
        <p:nvSpPr>
          <p:cNvPr id="62" name="Freeform 19"/>
          <p:cNvSpPr/>
          <p:nvPr/>
        </p:nvSpPr>
        <p:spPr>
          <a:xfrm>
            <a:off x="13341129" y="1941700"/>
            <a:ext cx="1213071" cy="1100279"/>
          </a:xfrm>
          <a:custGeom>
            <a:avLst/>
            <a:gdLst/>
            <a:ahLst/>
            <a:cxnLst/>
            <a:rect l="l" t="t" r="r" b="b"/>
            <a:pathLst>
              <a:path w="1100279" h="1100279">
                <a:moveTo>
                  <a:pt x="0" y="0"/>
                </a:moveTo>
                <a:lnTo>
                  <a:pt x="1100280" y="0"/>
                </a:lnTo>
                <a:lnTo>
                  <a:pt x="1100280" y="1100280"/>
                </a:lnTo>
                <a:lnTo>
                  <a:pt x="0" y="11002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3" name="Freeform 21"/>
          <p:cNvSpPr/>
          <p:nvPr/>
        </p:nvSpPr>
        <p:spPr>
          <a:xfrm>
            <a:off x="14542895" y="1440615"/>
            <a:ext cx="3150269" cy="2102452"/>
          </a:xfrm>
          <a:custGeom>
            <a:avLst/>
            <a:gdLst/>
            <a:ahLst/>
            <a:cxnLst/>
            <a:rect l="l" t="t" r="r" b="b"/>
            <a:pathLst>
              <a:path w="925529" h="720995">
                <a:moveTo>
                  <a:pt x="901226" y="301824"/>
                </a:moveTo>
                <a:lnTo>
                  <a:pt x="612171" y="12770"/>
                </a:lnTo>
                <a:cubicBezTo>
                  <a:pt x="602341" y="2940"/>
                  <a:pt x="587558" y="0"/>
                  <a:pt x="574715" y="5319"/>
                </a:cubicBezTo>
                <a:cubicBezTo>
                  <a:pt x="561872" y="10639"/>
                  <a:pt x="553498" y="23171"/>
                  <a:pt x="553498" y="37073"/>
                </a:cubicBezTo>
                <a:lnTo>
                  <a:pt x="553498" y="74321"/>
                </a:lnTo>
                <a:cubicBezTo>
                  <a:pt x="553498" y="96328"/>
                  <a:pt x="544756" y="117433"/>
                  <a:pt x="529195" y="132994"/>
                </a:cubicBezTo>
                <a:cubicBezTo>
                  <a:pt x="513634" y="148555"/>
                  <a:pt x="492529" y="157297"/>
                  <a:pt x="470523" y="157297"/>
                </a:cubicBezTo>
                <a:lnTo>
                  <a:pt x="82976" y="157297"/>
                </a:lnTo>
                <a:cubicBezTo>
                  <a:pt x="60969" y="157297"/>
                  <a:pt x="39864" y="166039"/>
                  <a:pt x="24303" y="181600"/>
                </a:cubicBezTo>
                <a:cubicBezTo>
                  <a:pt x="8742" y="197161"/>
                  <a:pt x="0" y="218266"/>
                  <a:pt x="0" y="240273"/>
                </a:cubicBezTo>
                <a:lnTo>
                  <a:pt x="0" y="480721"/>
                </a:lnTo>
                <a:cubicBezTo>
                  <a:pt x="0" y="502728"/>
                  <a:pt x="8742" y="523833"/>
                  <a:pt x="24303" y="539394"/>
                </a:cubicBezTo>
                <a:cubicBezTo>
                  <a:pt x="39864" y="554955"/>
                  <a:pt x="60969" y="563697"/>
                  <a:pt x="82976" y="563697"/>
                </a:cubicBezTo>
                <a:lnTo>
                  <a:pt x="470523" y="563697"/>
                </a:lnTo>
                <a:cubicBezTo>
                  <a:pt x="492529" y="563697"/>
                  <a:pt x="513634" y="572439"/>
                  <a:pt x="529195" y="588000"/>
                </a:cubicBezTo>
                <a:cubicBezTo>
                  <a:pt x="544756" y="603561"/>
                  <a:pt x="553498" y="624666"/>
                  <a:pt x="553498" y="646673"/>
                </a:cubicBezTo>
                <a:lnTo>
                  <a:pt x="553498" y="683921"/>
                </a:lnTo>
                <a:cubicBezTo>
                  <a:pt x="553498" y="697823"/>
                  <a:pt x="561872" y="710355"/>
                  <a:pt x="574715" y="715675"/>
                </a:cubicBezTo>
                <a:cubicBezTo>
                  <a:pt x="587558" y="720995"/>
                  <a:pt x="602341" y="718054"/>
                  <a:pt x="612171" y="708224"/>
                </a:cubicBezTo>
                <a:lnTo>
                  <a:pt x="901226" y="419170"/>
                </a:lnTo>
                <a:cubicBezTo>
                  <a:pt x="916787" y="403609"/>
                  <a:pt x="925529" y="382504"/>
                  <a:pt x="925529" y="360497"/>
                </a:cubicBezTo>
                <a:cubicBezTo>
                  <a:pt x="925529" y="338490"/>
                  <a:pt x="916787" y="317385"/>
                  <a:pt x="901226" y="301824"/>
                </a:cubicBezTo>
                <a:close/>
              </a:path>
            </a:pathLst>
          </a:custGeom>
          <a:solidFill>
            <a:srgbClr val="002060"/>
          </a:solidFill>
        </p:spPr>
        <p:txBody>
          <a:bodyPr/>
          <a:lstStyle/>
          <a:p>
            <a:endParaRPr lang="en-US"/>
          </a:p>
        </p:txBody>
      </p:sp>
      <p:sp>
        <p:nvSpPr>
          <p:cNvPr id="64" name="Freeform 23"/>
          <p:cNvSpPr/>
          <p:nvPr/>
        </p:nvSpPr>
        <p:spPr>
          <a:xfrm>
            <a:off x="16922529" y="1840886"/>
            <a:ext cx="1213071" cy="1100279"/>
          </a:xfrm>
          <a:custGeom>
            <a:avLst/>
            <a:gdLst/>
            <a:ahLst/>
            <a:cxnLst/>
            <a:rect l="l" t="t" r="r" b="b"/>
            <a:pathLst>
              <a:path w="1100279" h="1100279">
                <a:moveTo>
                  <a:pt x="0" y="0"/>
                </a:moveTo>
                <a:lnTo>
                  <a:pt x="1100279" y="0"/>
                </a:lnTo>
                <a:lnTo>
                  <a:pt x="1100279" y="1100280"/>
                </a:lnTo>
                <a:lnTo>
                  <a:pt x="0" y="11002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5" name="Freeform 28"/>
          <p:cNvSpPr/>
          <p:nvPr/>
        </p:nvSpPr>
        <p:spPr>
          <a:xfrm>
            <a:off x="2681996" y="2200889"/>
            <a:ext cx="702786" cy="583259"/>
          </a:xfrm>
          <a:custGeom>
            <a:avLst/>
            <a:gdLst/>
            <a:ahLst/>
            <a:cxnLst/>
            <a:rect l="l" t="t" r="r" b="b"/>
            <a:pathLst>
              <a:path w="637441" h="583259">
                <a:moveTo>
                  <a:pt x="0" y="0"/>
                </a:moveTo>
                <a:lnTo>
                  <a:pt x="637441" y="0"/>
                </a:lnTo>
                <a:lnTo>
                  <a:pt x="637441" y="583259"/>
                </a:lnTo>
                <a:lnTo>
                  <a:pt x="0" y="58325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6" name="Freeform 29"/>
          <p:cNvSpPr/>
          <p:nvPr/>
        </p:nvSpPr>
        <p:spPr>
          <a:xfrm>
            <a:off x="6097272" y="2112958"/>
            <a:ext cx="822645" cy="671189"/>
          </a:xfrm>
          <a:custGeom>
            <a:avLst/>
            <a:gdLst/>
            <a:ahLst/>
            <a:cxnLst/>
            <a:rect l="l" t="t" r="r" b="b"/>
            <a:pathLst>
              <a:path w="746155" h="671189">
                <a:moveTo>
                  <a:pt x="0" y="0"/>
                </a:moveTo>
                <a:lnTo>
                  <a:pt x="746155" y="0"/>
                </a:lnTo>
                <a:lnTo>
                  <a:pt x="746155" y="671190"/>
                </a:lnTo>
                <a:lnTo>
                  <a:pt x="0" y="67119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7" name="Freeform 30"/>
          <p:cNvSpPr/>
          <p:nvPr/>
        </p:nvSpPr>
        <p:spPr>
          <a:xfrm>
            <a:off x="17297400" y="2068881"/>
            <a:ext cx="578926" cy="644291"/>
          </a:xfrm>
          <a:custGeom>
            <a:avLst/>
            <a:gdLst/>
            <a:ahLst/>
            <a:cxnLst/>
            <a:rect l="l" t="t" r="r" b="b"/>
            <a:pathLst>
              <a:path w="525097" h="644291">
                <a:moveTo>
                  <a:pt x="0" y="0"/>
                </a:moveTo>
                <a:lnTo>
                  <a:pt x="525097" y="0"/>
                </a:lnTo>
                <a:lnTo>
                  <a:pt x="525097" y="644291"/>
                </a:lnTo>
                <a:lnTo>
                  <a:pt x="0" y="64429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8" name="Freeform 31"/>
          <p:cNvSpPr/>
          <p:nvPr/>
        </p:nvSpPr>
        <p:spPr>
          <a:xfrm>
            <a:off x="9677400" y="2215994"/>
            <a:ext cx="620915" cy="568153"/>
          </a:xfrm>
          <a:custGeom>
            <a:avLst/>
            <a:gdLst/>
            <a:ahLst/>
            <a:cxnLst/>
            <a:rect l="l" t="t" r="r" b="b"/>
            <a:pathLst>
              <a:path w="563182" h="568153">
                <a:moveTo>
                  <a:pt x="0" y="0"/>
                </a:moveTo>
                <a:lnTo>
                  <a:pt x="563182" y="0"/>
                </a:lnTo>
                <a:lnTo>
                  <a:pt x="563182" y="568154"/>
                </a:lnTo>
                <a:lnTo>
                  <a:pt x="0" y="56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9" name="Freeform 32"/>
          <p:cNvSpPr/>
          <p:nvPr/>
        </p:nvSpPr>
        <p:spPr>
          <a:xfrm>
            <a:off x="13515244" y="2115748"/>
            <a:ext cx="810356" cy="741752"/>
          </a:xfrm>
          <a:custGeom>
            <a:avLst/>
            <a:gdLst/>
            <a:ahLst/>
            <a:cxnLst/>
            <a:rect l="l" t="t" r="r" b="b"/>
            <a:pathLst>
              <a:path w="735009" h="741752">
                <a:moveTo>
                  <a:pt x="0" y="0"/>
                </a:moveTo>
                <a:lnTo>
                  <a:pt x="735009" y="0"/>
                </a:lnTo>
                <a:lnTo>
                  <a:pt x="735009" y="741752"/>
                </a:lnTo>
                <a:lnTo>
                  <a:pt x="0" y="74175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0" name="TextBox 35"/>
          <p:cNvSpPr txBox="1"/>
          <p:nvPr/>
        </p:nvSpPr>
        <p:spPr>
          <a:xfrm>
            <a:off x="504033" y="1992725"/>
            <a:ext cx="1785663" cy="77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5"/>
              </a:lnSpc>
              <a:spcBef>
                <a:spcPct val="0"/>
              </a:spcBef>
            </a:pPr>
            <a:r>
              <a:rPr lang="ru-RU" sz="2195" b="1" dirty="0">
                <a:solidFill>
                  <a:srgbClr val="FFFFFF"/>
                </a:solidFill>
                <a:latin typeface="Poppins Bold" panose="00000800000000000000"/>
                <a:ea typeface="Poppins Bold" panose="00000800000000000000"/>
                <a:cs typeface="Poppins Bold" panose="00000800000000000000"/>
                <a:sym typeface="Poppins Bold" panose="00000800000000000000"/>
              </a:rPr>
              <a:t>Дошкольное</a:t>
            </a:r>
          </a:p>
          <a:p>
            <a:pPr algn="ctr">
              <a:lnSpc>
                <a:spcPts val="3075"/>
              </a:lnSpc>
              <a:spcBef>
                <a:spcPct val="0"/>
              </a:spcBef>
            </a:pPr>
            <a:r>
              <a:rPr lang="ru-RU" sz="2195" b="1" dirty="0">
                <a:solidFill>
                  <a:srgbClr val="FFFFFF"/>
                </a:solidFill>
                <a:latin typeface="Poppins Bold" panose="00000800000000000000"/>
                <a:ea typeface="Poppins Bold" panose="00000800000000000000"/>
                <a:cs typeface="Poppins Bold" panose="00000800000000000000"/>
                <a:sym typeface="Poppins Bold" panose="00000800000000000000"/>
              </a:rPr>
              <a:t> образование</a:t>
            </a:r>
          </a:p>
        </p:txBody>
      </p:sp>
      <p:sp>
        <p:nvSpPr>
          <p:cNvPr id="71" name="TextBox 36"/>
          <p:cNvSpPr txBox="1"/>
          <p:nvPr/>
        </p:nvSpPr>
        <p:spPr>
          <a:xfrm>
            <a:off x="3976236" y="2041072"/>
            <a:ext cx="1785663" cy="7712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5"/>
              </a:lnSpc>
              <a:spcBef>
                <a:spcPct val="0"/>
              </a:spcBef>
            </a:pPr>
            <a:r>
              <a:rPr lang="ru-RU" sz="2195" b="1" dirty="0">
                <a:solidFill>
                  <a:srgbClr val="FFFFFF"/>
                </a:solidFill>
                <a:latin typeface="Poppins Bold" panose="00000800000000000000"/>
                <a:ea typeface="Poppins Bold" panose="00000800000000000000"/>
                <a:cs typeface="Poppins Bold" panose="00000800000000000000"/>
                <a:sym typeface="Poppins Bold" panose="00000800000000000000"/>
              </a:rPr>
              <a:t>Начальное</a:t>
            </a:r>
          </a:p>
          <a:p>
            <a:pPr algn="ctr">
              <a:lnSpc>
                <a:spcPts val="3075"/>
              </a:lnSpc>
              <a:spcBef>
                <a:spcPct val="0"/>
              </a:spcBef>
            </a:pPr>
            <a:r>
              <a:rPr lang="ru-RU" sz="2195" b="1" dirty="0">
                <a:solidFill>
                  <a:srgbClr val="FFFFFF"/>
                </a:solidFill>
                <a:latin typeface="Poppins Bold" panose="00000800000000000000"/>
                <a:ea typeface="Poppins Bold" panose="00000800000000000000"/>
                <a:cs typeface="Poppins Bold" panose="00000800000000000000"/>
                <a:sym typeface="Poppins Bold" panose="00000800000000000000"/>
              </a:rPr>
              <a:t> образование</a:t>
            </a:r>
          </a:p>
        </p:txBody>
      </p:sp>
      <p:sp>
        <p:nvSpPr>
          <p:cNvPr id="72" name="TextBox 37"/>
          <p:cNvSpPr txBox="1"/>
          <p:nvPr/>
        </p:nvSpPr>
        <p:spPr>
          <a:xfrm>
            <a:off x="7548595" y="1872813"/>
            <a:ext cx="1785663" cy="11691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5"/>
              </a:lnSpc>
              <a:spcBef>
                <a:spcPct val="0"/>
              </a:spcBef>
            </a:pPr>
            <a:r>
              <a:rPr lang="ru-RU" sz="2195" b="1" dirty="0">
                <a:solidFill>
                  <a:srgbClr val="FFFFFF"/>
                </a:solidFill>
                <a:latin typeface="Poppins Bold" panose="00000800000000000000"/>
                <a:ea typeface="Poppins Bold" panose="00000800000000000000"/>
                <a:cs typeface="Poppins Bold" panose="00000800000000000000"/>
                <a:sym typeface="Poppins Bold" panose="00000800000000000000"/>
              </a:rPr>
              <a:t>Основное среднее образование</a:t>
            </a:r>
          </a:p>
        </p:txBody>
      </p:sp>
      <p:sp>
        <p:nvSpPr>
          <p:cNvPr id="73" name="TextBox 38"/>
          <p:cNvSpPr txBox="1"/>
          <p:nvPr/>
        </p:nvSpPr>
        <p:spPr>
          <a:xfrm>
            <a:off x="11353800" y="1866900"/>
            <a:ext cx="1785246" cy="11691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5"/>
              </a:lnSpc>
              <a:spcBef>
                <a:spcPct val="0"/>
              </a:spcBef>
            </a:pPr>
            <a:r>
              <a:rPr lang="ru-RU" sz="2195" b="1" dirty="0">
                <a:solidFill>
                  <a:srgbClr val="FFFFFF"/>
                </a:solidFill>
                <a:latin typeface="Poppins Bold" panose="00000800000000000000"/>
                <a:ea typeface="Poppins Bold" panose="00000800000000000000"/>
                <a:cs typeface="Poppins Bold" panose="00000800000000000000"/>
                <a:sym typeface="Poppins Bold" panose="00000800000000000000"/>
              </a:rPr>
              <a:t>Общее среднее</a:t>
            </a:r>
          </a:p>
          <a:p>
            <a:pPr algn="ctr">
              <a:lnSpc>
                <a:spcPts val="3075"/>
              </a:lnSpc>
              <a:spcBef>
                <a:spcPct val="0"/>
              </a:spcBef>
            </a:pPr>
            <a:r>
              <a:rPr lang="ru-RU" sz="2195" b="1" dirty="0">
                <a:solidFill>
                  <a:srgbClr val="FFFFFF"/>
                </a:solidFill>
                <a:latin typeface="Poppins Bold" panose="00000800000000000000"/>
                <a:ea typeface="Poppins Bold" panose="00000800000000000000"/>
                <a:cs typeface="Poppins Bold" panose="00000800000000000000"/>
                <a:sym typeface="Poppins Bold" panose="00000800000000000000"/>
              </a:rPr>
              <a:t> образование</a:t>
            </a:r>
            <a:endParaRPr lang="en-US" sz="2195" b="1" dirty="0">
              <a:solidFill>
                <a:srgbClr val="FFFFFF"/>
              </a:solidFill>
              <a:latin typeface="Poppins Bold" panose="00000800000000000000"/>
              <a:ea typeface="Poppins Bold" panose="00000800000000000000"/>
              <a:cs typeface="Poppins Bold" panose="00000800000000000000"/>
              <a:sym typeface="Poppins Bold" panose="00000800000000000000"/>
            </a:endParaRPr>
          </a:p>
        </p:txBody>
      </p:sp>
      <p:sp>
        <p:nvSpPr>
          <p:cNvPr id="74" name="TextBox 39"/>
          <p:cNvSpPr txBox="1"/>
          <p:nvPr/>
        </p:nvSpPr>
        <p:spPr>
          <a:xfrm>
            <a:off x="14758551" y="2191690"/>
            <a:ext cx="2163978" cy="3736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5"/>
              </a:lnSpc>
              <a:spcBef>
                <a:spcPct val="0"/>
              </a:spcBef>
            </a:pPr>
            <a:r>
              <a:rPr lang="ru-RU" sz="2195" b="1" dirty="0" err="1" smtClean="0">
                <a:solidFill>
                  <a:srgbClr val="FFFFFF"/>
                </a:solidFill>
                <a:latin typeface="Poppins Bold" panose="00000800000000000000"/>
                <a:ea typeface="Poppins Bold" panose="00000800000000000000"/>
                <a:cs typeface="Poppins Bold" panose="00000800000000000000"/>
                <a:sym typeface="Poppins Bold" panose="00000800000000000000"/>
              </a:rPr>
              <a:t>ТиПО</a:t>
            </a:r>
            <a:endParaRPr lang="en-US" sz="2195" b="1" dirty="0">
              <a:solidFill>
                <a:srgbClr val="FFFFFF"/>
              </a:solidFill>
              <a:latin typeface="Poppins Bold" panose="00000800000000000000"/>
              <a:ea typeface="Poppins Bold" panose="00000800000000000000"/>
              <a:cs typeface="Poppins Bold" panose="00000800000000000000"/>
              <a:sym typeface="Poppins Bold" panose="000008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7276FA9-CB96-1B9D-DC4C-A3EE81792E96}"/>
              </a:ext>
            </a:extLst>
          </p:cNvPr>
          <p:cNvSpPr/>
          <p:nvPr/>
        </p:nvSpPr>
        <p:spPr>
          <a:xfrm>
            <a:off x="0" y="0"/>
            <a:ext cx="18288000" cy="1620115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381000" y="1994170"/>
            <a:ext cx="4191000" cy="3821657"/>
            <a:chOff x="0" y="0"/>
            <a:chExt cx="1253226" cy="726260"/>
          </a:xfrm>
          <a:solidFill>
            <a:srgbClr val="002060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253226" cy="726260"/>
            </a:xfrm>
            <a:custGeom>
              <a:avLst/>
              <a:gdLst/>
              <a:ahLst/>
              <a:cxnLst/>
              <a:rect l="l" t="t" r="r" b="b"/>
              <a:pathLst>
                <a:path w="1253226" h="726260">
                  <a:moveTo>
                    <a:pt x="47459" y="0"/>
                  </a:moveTo>
                  <a:lnTo>
                    <a:pt x="1205767" y="0"/>
                  </a:lnTo>
                  <a:cubicBezTo>
                    <a:pt x="1218354" y="0"/>
                    <a:pt x="1230425" y="5000"/>
                    <a:pt x="1239326" y="13900"/>
                  </a:cubicBezTo>
                  <a:cubicBezTo>
                    <a:pt x="1248226" y="22801"/>
                    <a:pt x="1253226" y="34872"/>
                    <a:pt x="1253226" y="47459"/>
                  </a:cubicBezTo>
                  <a:lnTo>
                    <a:pt x="1253226" y="678801"/>
                  </a:lnTo>
                  <a:cubicBezTo>
                    <a:pt x="1253226" y="705012"/>
                    <a:pt x="1231978" y="726260"/>
                    <a:pt x="1205767" y="726260"/>
                  </a:cubicBezTo>
                  <a:lnTo>
                    <a:pt x="47459" y="726260"/>
                  </a:lnTo>
                  <a:cubicBezTo>
                    <a:pt x="34872" y="726260"/>
                    <a:pt x="22801" y="721260"/>
                    <a:pt x="13900" y="712359"/>
                  </a:cubicBezTo>
                  <a:cubicBezTo>
                    <a:pt x="5000" y="703459"/>
                    <a:pt x="0" y="691388"/>
                    <a:pt x="0" y="678801"/>
                  </a:cubicBezTo>
                  <a:lnTo>
                    <a:pt x="0" y="47459"/>
                  </a:lnTo>
                  <a:cubicBezTo>
                    <a:pt x="0" y="34872"/>
                    <a:pt x="5000" y="22801"/>
                    <a:pt x="13900" y="13900"/>
                  </a:cubicBezTo>
                  <a:cubicBezTo>
                    <a:pt x="22801" y="5000"/>
                    <a:pt x="34872" y="0"/>
                    <a:pt x="47459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253226" cy="7643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 sz="200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1462510" y="6963660"/>
            <a:ext cx="2448234" cy="2237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75"/>
              </a:lnSpc>
              <a:spcBef>
                <a:spcPct val="0"/>
              </a:spcBef>
            </a:pPr>
            <a:r>
              <a:rPr lang="en-US" sz="1410">
                <a:solidFill>
                  <a:srgbClr val="FFFFFF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Lorem ipsum dolor sit amet, consectetur adipiscing elit. In sollicitudin ex vel diam dignissim, sit amet commodo justo molestie. Proin ex tortor, feugiat id pharetra eu, sagittis et lorem.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810000" y="553467"/>
            <a:ext cx="11788140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ru-RU" sz="402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Poppins Bold" panose="00000800000000000000"/>
                <a:cs typeface="Times New Roman" panose="02020603050405020304" pitchFamily="18" charset="0"/>
                <a:sym typeface="Poppins Bold" panose="00000800000000000000"/>
              </a:rPr>
              <a:t>ОСНОВНЫЕ ПРОБЛЕМЫ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1500" y="2172340"/>
            <a:ext cx="38100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социокультурного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контекста</a:t>
            </a:r>
            <a:endParaRPr lang="en-US" sz="2400" b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i="1" u="none" strike="noStrike" dirty="0">
              <a:solidFill>
                <a:schemeClr val="bg1">
                  <a:lumMod val="9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</a:t>
            </a:r>
            <a:r>
              <a:rPr lang="ru-RU" sz="2000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эпоха меняет способы получения информации и </a:t>
            </a:r>
            <a:r>
              <a:rPr lang="ru-RU" sz="2000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коммуникации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67000" y="5301213"/>
            <a:ext cx="20116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1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(</a:t>
            </a:r>
            <a:r>
              <a:rPr lang="en-US" sz="2000" b="0" i="1" u="none" strike="noStrike" dirty="0" err="1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S.Turkle</a:t>
            </a:r>
            <a:r>
              <a:rPr lang="en-US" sz="2000" b="0" i="1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, 2015)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21" name="Group 2"/>
          <p:cNvGrpSpPr/>
          <p:nvPr/>
        </p:nvGrpSpPr>
        <p:grpSpPr>
          <a:xfrm>
            <a:off x="4823186" y="2007643"/>
            <a:ext cx="4191000" cy="3821657"/>
            <a:chOff x="0" y="0"/>
            <a:chExt cx="1253226" cy="726260"/>
          </a:xfrm>
          <a:solidFill>
            <a:srgbClr val="002060"/>
          </a:solidFill>
        </p:grpSpPr>
        <p:sp>
          <p:nvSpPr>
            <p:cNvPr id="22" name="Freeform 3"/>
            <p:cNvSpPr/>
            <p:nvPr/>
          </p:nvSpPr>
          <p:spPr>
            <a:xfrm>
              <a:off x="0" y="0"/>
              <a:ext cx="1253226" cy="726260"/>
            </a:xfrm>
            <a:custGeom>
              <a:avLst/>
              <a:gdLst/>
              <a:ahLst/>
              <a:cxnLst/>
              <a:rect l="l" t="t" r="r" b="b"/>
              <a:pathLst>
                <a:path w="1253226" h="726260">
                  <a:moveTo>
                    <a:pt x="47459" y="0"/>
                  </a:moveTo>
                  <a:lnTo>
                    <a:pt x="1205767" y="0"/>
                  </a:lnTo>
                  <a:cubicBezTo>
                    <a:pt x="1218354" y="0"/>
                    <a:pt x="1230425" y="5000"/>
                    <a:pt x="1239326" y="13900"/>
                  </a:cubicBezTo>
                  <a:cubicBezTo>
                    <a:pt x="1248226" y="22801"/>
                    <a:pt x="1253226" y="34872"/>
                    <a:pt x="1253226" y="47459"/>
                  </a:cubicBezTo>
                  <a:lnTo>
                    <a:pt x="1253226" y="678801"/>
                  </a:lnTo>
                  <a:cubicBezTo>
                    <a:pt x="1253226" y="705012"/>
                    <a:pt x="1231978" y="726260"/>
                    <a:pt x="1205767" y="726260"/>
                  </a:cubicBezTo>
                  <a:lnTo>
                    <a:pt x="47459" y="726260"/>
                  </a:lnTo>
                  <a:cubicBezTo>
                    <a:pt x="34872" y="726260"/>
                    <a:pt x="22801" y="721260"/>
                    <a:pt x="13900" y="712359"/>
                  </a:cubicBezTo>
                  <a:cubicBezTo>
                    <a:pt x="5000" y="703459"/>
                    <a:pt x="0" y="691388"/>
                    <a:pt x="0" y="678801"/>
                  </a:cubicBezTo>
                  <a:lnTo>
                    <a:pt x="0" y="47459"/>
                  </a:lnTo>
                  <a:cubicBezTo>
                    <a:pt x="0" y="34872"/>
                    <a:pt x="5000" y="22801"/>
                    <a:pt x="13900" y="13900"/>
                  </a:cubicBezTo>
                  <a:cubicBezTo>
                    <a:pt x="22801" y="5000"/>
                    <a:pt x="34872" y="0"/>
                    <a:pt x="47459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3" name="TextBox 4"/>
            <p:cNvSpPr txBox="1"/>
            <p:nvPr/>
          </p:nvSpPr>
          <p:spPr>
            <a:xfrm>
              <a:off x="0" y="-38100"/>
              <a:ext cx="1253226" cy="7643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 sz="200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059680" y="2165509"/>
            <a:ext cx="3810000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подходы педагогов и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endParaRPr lang="en-US" sz="2400" b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endParaRPr lang="ru-RU" sz="24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ru-RU" sz="2000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и семья по-разному понимают задачи образования, что снижает его </a:t>
            </a:r>
            <a:r>
              <a:rPr lang="ru-RU" sz="2000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</a:t>
            </a:r>
            <a:endParaRPr lang="ru-RU" sz="2000" i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24600" y="5372988"/>
            <a:ext cx="2590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1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(</a:t>
            </a:r>
            <a:r>
              <a:rPr lang="en-US" sz="2000" i="1" dirty="0">
                <a:solidFill>
                  <a:schemeClr val="bg1">
                    <a:lumMod val="95000"/>
                  </a:schemeClr>
                </a:solidFill>
              </a:rPr>
              <a:t>Epstein, Joyce L.,2001</a:t>
            </a:r>
            <a:r>
              <a:rPr lang="en-US" sz="2000" b="0" i="1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)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26" name="Group 2"/>
          <p:cNvGrpSpPr/>
          <p:nvPr/>
        </p:nvGrpSpPr>
        <p:grpSpPr>
          <a:xfrm>
            <a:off x="9220200" y="1994170"/>
            <a:ext cx="4191000" cy="3821657"/>
            <a:chOff x="0" y="0"/>
            <a:chExt cx="1253226" cy="726260"/>
          </a:xfrm>
          <a:solidFill>
            <a:srgbClr val="002060"/>
          </a:solidFill>
        </p:grpSpPr>
        <p:sp>
          <p:nvSpPr>
            <p:cNvPr id="27" name="Freeform 3"/>
            <p:cNvSpPr/>
            <p:nvPr/>
          </p:nvSpPr>
          <p:spPr>
            <a:xfrm>
              <a:off x="0" y="0"/>
              <a:ext cx="1253226" cy="726260"/>
            </a:xfrm>
            <a:custGeom>
              <a:avLst/>
              <a:gdLst/>
              <a:ahLst/>
              <a:cxnLst/>
              <a:rect l="l" t="t" r="r" b="b"/>
              <a:pathLst>
                <a:path w="1253226" h="726260">
                  <a:moveTo>
                    <a:pt x="47459" y="0"/>
                  </a:moveTo>
                  <a:lnTo>
                    <a:pt x="1205767" y="0"/>
                  </a:lnTo>
                  <a:cubicBezTo>
                    <a:pt x="1218354" y="0"/>
                    <a:pt x="1230425" y="5000"/>
                    <a:pt x="1239326" y="13900"/>
                  </a:cubicBezTo>
                  <a:cubicBezTo>
                    <a:pt x="1248226" y="22801"/>
                    <a:pt x="1253226" y="34872"/>
                    <a:pt x="1253226" y="47459"/>
                  </a:cubicBezTo>
                  <a:lnTo>
                    <a:pt x="1253226" y="678801"/>
                  </a:lnTo>
                  <a:cubicBezTo>
                    <a:pt x="1253226" y="705012"/>
                    <a:pt x="1231978" y="726260"/>
                    <a:pt x="1205767" y="726260"/>
                  </a:cubicBezTo>
                  <a:lnTo>
                    <a:pt x="47459" y="726260"/>
                  </a:lnTo>
                  <a:cubicBezTo>
                    <a:pt x="34872" y="726260"/>
                    <a:pt x="22801" y="721260"/>
                    <a:pt x="13900" y="712359"/>
                  </a:cubicBezTo>
                  <a:cubicBezTo>
                    <a:pt x="5000" y="703459"/>
                    <a:pt x="0" y="691388"/>
                    <a:pt x="0" y="678801"/>
                  </a:cubicBezTo>
                  <a:lnTo>
                    <a:pt x="0" y="47459"/>
                  </a:lnTo>
                  <a:cubicBezTo>
                    <a:pt x="0" y="34872"/>
                    <a:pt x="5000" y="22801"/>
                    <a:pt x="13900" y="13900"/>
                  </a:cubicBezTo>
                  <a:cubicBezTo>
                    <a:pt x="22801" y="5000"/>
                    <a:pt x="34872" y="0"/>
                    <a:pt x="47459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8" name="TextBox 4"/>
            <p:cNvSpPr txBox="1"/>
            <p:nvPr/>
          </p:nvSpPr>
          <p:spPr>
            <a:xfrm>
              <a:off x="0" y="-38100"/>
              <a:ext cx="1253226" cy="7643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 sz="200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0100744" y="5345825"/>
            <a:ext cx="3810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1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(</a:t>
            </a:r>
            <a:r>
              <a:rPr lang="en-US" sz="2000" i="1" dirty="0">
                <a:solidFill>
                  <a:schemeClr val="bg1">
                    <a:lumMod val="95000"/>
                  </a:schemeClr>
                </a:solidFill>
              </a:rPr>
              <a:t>J. Haidt &amp; </a:t>
            </a:r>
            <a:r>
              <a:rPr lang="en-US" sz="2000" i="1" dirty="0" err="1">
                <a:solidFill>
                  <a:schemeClr val="bg1">
                    <a:lumMod val="95000"/>
                  </a:schemeClr>
                </a:solidFill>
              </a:rPr>
              <a:t>G.Lukianoff</a:t>
            </a:r>
            <a:r>
              <a:rPr lang="en-US" sz="2000" i="1" dirty="0">
                <a:solidFill>
                  <a:schemeClr val="bg1">
                    <a:lumMod val="95000"/>
                  </a:schemeClr>
                </a:solidFill>
              </a:rPr>
              <a:t>, 2018</a:t>
            </a:r>
            <a:r>
              <a:rPr lang="en-US" sz="2000" b="0" i="1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)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31" name="Group 2"/>
          <p:cNvGrpSpPr/>
          <p:nvPr/>
        </p:nvGrpSpPr>
        <p:grpSpPr>
          <a:xfrm>
            <a:off x="13716000" y="1974893"/>
            <a:ext cx="4191000" cy="3821657"/>
            <a:chOff x="0" y="0"/>
            <a:chExt cx="1253226" cy="726260"/>
          </a:xfrm>
          <a:solidFill>
            <a:srgbClr val="002060"/>
          </a:solidFill>
        </p:grpSpPr>
        <p:sp>
          <p:nvSpPr>
            <p:cNvPr id="32" name="Freeform 3"/>
            <p:cNvSpPr/>
            <p:nvPr/>
          </p:nvSpPr>
          <p:spPr>
            <a:xfrm>
              <a:off x="0" y="0"/>
              <a:ext cx="1253226" cy="726260"/>
            </a:xfrm>
            <a:custGeom>
              <a:avLst/>
              <a:gdLst/>
              <a:ahLst/>
              <a:cxnLst/>
              <a:rect l="l" t="t" r="r" b="b"/>
              <a:pathLst>
                <a:path w="1253226" h="726260">
                  <a:moveTo>
                    <a:pt x="47459" y="0"/>
                  </a:moveTo>
                  <a:lnTo>
                    <a:pt x="1205767" y="0"/>
                  </a:lnTo>
                  <a:cubicBezTo>
                    <a:pt x="1218354" y="0"/>
                    <a:pt x="1230425" y="5000"/>
                    <a:pt x="1239326" y="13900"/>
                  </a:cubicBezTo>
                  <a:cubicBezTo>
                    <a:pt x="1248226" y="22801"/>
                    <a:pt x="1253226" y="34872"/>
                    <a:pt x="1253226" y="47459"/>
                  </a:cubicBezTo>
                  <a:lnTo>
                    <a:pt x="1253226" y="678801"/>
                  </a:lnTo>
                  <a:cubicBezTo>
                    <a:pt x="1253226" y="705012"/>
                    <a:pt x="1231978" y="726260"/>
                    <a:pt x="1205767" y="726260"/>
                  </a:cubicBezTo>
                  <a:lnTo>
                    <a:pt x="47459" y="726260"/>
                  </a:lnTo>
                  <a:cubicBezTo>
                    <a:pt x="34872" y="726260"/>
                    <a:pt x="22801" y="721260"/>
                    <a:pt x="13900" y="712359"/>
                  </a:cubicBezTo>
                  <a:cubicBezTo>
                    <a:pt x="5000" y="703459"/>
                    <a:pt x="0" y="691388"/>
                    <a:pt x="0" y="678801"/>
                  </a:cubicBezTo>
                  <a:lnTo>
                    <a:pt x="0" y="47459"/>
                  </a:lnTo>
                  <a:cubicBezTo>
                    <a:pt x="0" y="34872"/>
                    <a:pt x="5000" y="22801"/>
                    <a:pt x="13900" y="13900"/>
                  </a:cubicBezTo>
                  <a:cubicBezTo>
                    <a:pt x="22801" y="5000"/>
                    <a:pt x="34872" y="0"/>
                    <a:pt x="47459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3" name="TextBox 4"/>
            <p:cNvSpPr txBox="1"/>
            <p:nvPr/>
          </p:nvSpPr>
          <p:spPr>
            <a:xfrm>
              <a:off x="0" y="-38100"/>
              <a:ext cx="1253226" cy="7643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 sz="200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5598140" y="5247808"/>
            <a:ext cx="23241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1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(</a:t>
            </a:r>
            <a:r>
              <a:rPr lang="en-US" sz="2000" i="1" dirty="0">
                <a:solidFill>
                  <a:schemeClr val="bg1">
                    <a:lumMod val="95000"/>
                  </a:schemeClr>
                </a:solidFill>
              </a:rPr>
              <a:t>K. Robinson, 2015</a:t>
            </a:r>
            <a:r>
              <a:rPr lang="en-US" sz="2000" b="0" i="1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)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13328" y="2171700"/>
            <a:ext cx="419100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и поведенческие проблемы</a:t>
            </a:r>
          </a:p>
          <a:p>
            <a:pPr algn="ctr">
              <a:spcAft>
                <a:spcPts val="1200"/>
              </a:spcAft>
            </a:pPr>
            <a:endParaRPr lang="en-US" sz="2000" i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ru-RU" sz="2000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</a:t>
            </a:r>
            <a:r>
              <a:rPr lang="ru-RU" sz="2000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сталкиваются с зависимостями и снижением </a:t>
            </a:r>
            <a:r>
              <a:rPr lang="ru-RU" sz="2000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</a:t>
            </a:r>
            <a:endParaRPr lang="ru-RU" sz="2000" i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910744" y="2256905"/>
            <a:ext cx="3810000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Недостаток личностно-ориентированного подхода</a:t>
            </a:r>
          </a:p>
          <a:p>
            <a:pPr algn="ctr">
              <a:spcAft>
                <a:spcPts val="1200"/>
              </a:spcAft>
            </a:pPr>
            <a:r>
              <a:rPr lang="ru-RU" sz="2000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процесс часто не учитывает индивидуальные особенности </a:t>
            </a:r>
            <a:r>
              <a:rPr lang="ru-RU" sz="2000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endParaRPr lang="ru-RU" sz="2000" i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4794" y="6660839"/>
            <a:ext cx="1714119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должна воспитывать ответственных, нравственных и инициативных личностей через: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личностно-ориентированный подход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другими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людьми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15" descr="http://www.mga.kz/uploads/posts/2011-09/1315811957_gerbrk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535400" y="38100"/>
            <a:ext cx="1530848" cy="150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C7276FA9-CB96-1B9D-DC4C-A3EE81792E96}"/>
              </a:ext>
            </a:extLst>
          </p:cNvPr>
          <p:cNvSpPr/>
          <p:nvPr/>
        </p:nvSpPr>
        <p:spPr>
          <a:xfrm>
            <a:off x="0" y="0"/>
            <a:ext cx="18288000" cy="1620115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2"/>
          <p:cNvSpPr txBox="1"/>
          <p:nvPr/>
        </p:nvSpPr>
        <p:spPr>
          <a:xfrm>
            <a:off x="4382297" y="477267"/>
            <a:ext cx="9562303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4340"/>
              </a:lnSpc>
              <a:defRPr sz="4020" b="1">
                <a:solidFill>
                  <a:srgbClr val="154C8C"/>
                </a:solidFill>
                <a:latin typeface="Montserrat" panose="00000500000000000000" pitchFamily="2" charset="-52"/>
                <a:ea typeface="Poppins Bold" panose="00000800000000000000"/>
                <a:cs typeface="Poppins Bold" panose="0000080000000000000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ВЗГЛЯД НА ПРИНЦИПЫ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058803" y="2598739"/>
            <a:ext cx="10508656" cy="2049853"/>
          </a:xfrm>
          <a:prstGeom prst="rect">
            <a:avLst/>
          </a:prstGeom>
          <a:solidFill>
            <a:srgbClr val="002060"/>
          </a:solidFill>
        </p:spPr>
        <p:txBody>
          <a:bodyPr lIns="50800" tIns="50800" rIns="50800" bIns="50800" rtlCol="0" anchor="ctr"/>
          <a:lstStyle/>
          <a:p>
            <a:pPr algn="ctr">
              <a:lnSpc>
                <a:spcPts val="2660"/>
              </a:lnSpc>
            </a:pPr>
            <a:endParaRPr/>
          </a:p>
        </p:txBody>
      </p:sp>
      <p:grpSp>
        <p:nvGrpSpPr>
          <p:cNvPr id="16" name="Group 16"/>
          <p:cNvGrpSpPr/>
          <p:nvPr/>
        </p:nvGrpSpPr>
        <p:grpSpPr>
          <a:xfrm>
            <a:off x="7010400" y="5067300"/>
            <a:ext cx="10557059" cy="1836531"/>
            <a:chOff x="0" y="0"/>
            <a:chExt cx="3249637" cy="454801"/>
          </a:xfrm>
          <a:solidFill>
            <a:srgbClr val="002060"/>
          </a:solidFill>
        </p:grpSpPr>
        <p:sp>
          <p:nvSpPr>
            <p:cNvPr id="17" name="Freeform 17"/>
            <p:cNvSpPr/>
            <p:nvPr/>
          </p:nvSpPr>
          <p:spPr>
            <a:xfrm>
              <a:off x="0" y="0"/>
              <a:ext cx="3249637" cy="454801"/>
            </a:xfrm>
            <a:custGeom>
              <a:avLst/>
              <a:gdLst/>
              <a:ahLst/>
              <a:cxnLst/>
              <a:rect l="l" t="t" r="r" b="b"/>
              <a:pathLst>
                <a:path w="3249637" h="454801">
                  <a:moveTo>
                    <a:pt x="0" y="0"/>
                  </a:moveTo>
                  <a:lnTo>
                    <a:pt x="3249637" y="0"/>
                  </a:lnTo>
                  <a:lnTo>
                    <a:pt x="3249637" y="454801"/>
                  </a:lnTo>
                  <a:lnTo>
                    <a:pt x="0" y="45480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3249637" cy="49290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010400" y="7259363"/>
            <a:ext cx="10557058" cy="1846537"/>
            <a:chOff x="0" y="0"/>
            <a:chExt cx="3249637" cy="454801"/>
          </a:xfrm>
          <a:solidFill>
            <a:srgbClr val="002060"/>
          </a:solidFill>
        </p:grpSpPr>
        <p:sp>
          <p:nvSpPr>
            <p:cNvPr id="20" name="Freeform 20"/>
            <p:cNvSpPr/>
            <p:nvPr/>
          </p:nvSpPr>
          <p:spPr>
            <a:xfrm>
              <a:off x="0" y="0"/>
              <a:ext cx="3249637" cy="454801"/>
            </a:xfrm>
            <a:custGeom>
              <a:avLst/>
              <a:gdLst/>
              <a:ahLst/>
              <a:cxnLst/>
              <a:rect l="l" t="t" r="r" b="b"/>
              <a:pathLst>
                <a:path w="3249637" h="454801">
                  <a:moveTo>
                    <a:pt x="0" y="0"/>
                  </a:moveTo>
                  <a:lnTo>
                    <a:pt x="3249637" y="0"/>
                  </a:lnTo>
                  <a:lnTo>
                    <a:pt x="3249637" y="454801"/>
                  </a:lnTo>
                  <a:lnTo>
                    <a:pt x="0" y="45480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249637" cy="49290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23" name="Freeform 24"/>
          <p:cNvSpPr/>
          <p:nvPr/>
        </p:nvSpPr>
        <p:spPr>
          <a:xfrm>
            <a:off x="-2741850" y="2293940"/>
            <a:ext cx="9235990" cy="7269160"/>
          </a:xfrm>
          <a:custGeom>
            <a:avLst/>
            <a:gdLst/>
            <a:ahLst/>
            <a:cxnLst/>
            <a:rect l="l" t="t" r="r" b="b"/>
            <a:pathLst>
              <a:path w="801374" h="698500">
                <a:moveTo>
                  <a:pt x="792125" y="374966"/>
                </a:moveTo>
                <a:lnTo>
                  <a:pt x="618849" y="672784"/>
                </a:lnTo>
                <a:cubicBezTo>
                  <a:pt x="609586" y="688705"/>
                  <a:pt x="592555" y="698500"/>
                  <a:pt x="574135" y="698500"/>
                </a:cubicBezTo>
                <a:lnTo>
                  <a:pt x="227239" y="698500"/>
                </a:lnTo>
                <a:cubicBezTo>
                  <a:pt x="208819" y="698500"/>
                  <a:pt x="191788" y="688705"/>
                  <a:pt x="182525" y="672784"/>
                </a:cubicBezTo>
                <a:lnTo>
                  <a:pt x="9249" y="374966"/>
                </a:lnTo>
                <a:cubicBezTo>
                  <a:pt x="0" y="359070"/>
                  <a:pt x="0" y="339430"/>
                  <a:pt x="9249" y="323534"/>
                </a:cubicBezTo>
                <a:lnTo>
                  <a:pt x="182525" y="25716"/>
                </a:lnTo>
                <a:cubicBezTo>
                  <a:pt x="191788" y="9795"/>
                  <a:pt x="208819" y="0"/>
                  <a:pt x="227239" y="0"/>
                </a:cubicBezTo>
                <a:lnTo>
                  <a:pt x="574135" y="0"/>
                </a:lnTo>
                <a:cubicBezTo>
                  <a:pt x="592555" y="0"/>
                  <a:pt x="609586" y="9795"/>
                  <a:pt x="618849" y="25716"/>
                </a:cubicBezTo>
                <a:lnTo>
                  <a:pt x="792125" y="323534"/>
                </a:lnTo>
                <a:cubicBezTo>
                  <a:pt x="801374" y="339430"/>
                  <a:pt x="801374" y="359070"/>
                  <a:pt x="792125" y="374966"/>
                </a:cubicBezTo>
                <a:close/>
              </a:path>
            </a:pathLst>
          </a:custGeom>
          <a:solidFill>
            <a:srgbClr val="002060"/>
          </a:solidFill>
          <a:ln w="409575" cap="rnd">
            <a:solidFill>
              <a:srgbClr val="FFFFFF"/>
            </a:solidFill>
            <a:prstDash val="solid"/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5" name="Freeform 26"/>
          <p:cNvSpPr/>
          <p:nvPr/>
        </p:nvSpPr>
        <p:spPr>
          <a:xfrm flipH="1">
            <a:off x="15198436" y="2928735"/>
            <a:ext cx="1312826" cy="1184504"/>
          </a:xfrm>
          <a:custGeom>
            <a:avLst/>
            <a:gdLst/>
            <a:ahLst/>
            <a:cxnLst/>
            <a:rect l="l" t="t" r="r" b="b"/>
            <a:pathLst>
              <a:path w="352030" h="352030">
                <a:moveTo>
                  <a:pt x="352030" y="0"/>
                </a:moveTo>
                <a:lnTo>
                  <a:pt x="0" y="0"/>
                </a:lnTo>
                <a:lnTo>
                  <a:pt x="0" y="352030"/>
                </a:lnTo>
                <a:lnTo>
                  <a:pt x="352030" y="352030"/>
                </a:lnTo>
                <a:lnTo>
                  <a:pt x="35203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27"/>
          <p:cNvSpPr txBox="1"/>
          <p:nvPr/>
        </p:nvSpPr>
        <p:spPr>
          <a:xfrm>
            <a:off x="7391400" y="2785497"/>
            <a:ext cx="8413038" cy="15542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Poppins Bold" panose="00000800000000000000"/>
                <a:cs typeface="Times New Roman" panose="02020603050405020304" pitchFamily="18" charset="0"/>
                <a:sym typeface="Poppins Bold" panose="00000800000000000000"/>
              </a:rPr>
              <a:t>«</a:t>
            </a:r>
            <a:r>
              <a:rPr lang="ru-RU" sz="3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Poppins Bold" panose="00000800000000000000"/>
                <a:cs typeface="Times New Roman" panose="02020603050405020304" pitchFamily="18" charset="0"/>
                <a:sym typeface="Poppins Bold" panose="00000800000000000000"/>
              </a:rPr>
              <a:t>ЗАҢ ЖӘНЕ ТӘРТІП</a:t>
            </a:r>
            <a:r>
              <a:rPr lang="en-US" sz="3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Poppins Bold" panose="00000800000000000000"/>
                <a:cs typeface="Times New Roman" panose="02020603050405020304" pitchFamily="18" charset="0"/>
                <a:sym typeface="Poppins Bold" panose="00000800000000000000"/>
              </a:rPr>
              <a:t>»</a:t>
            </a:r>
            <a:endParaRPr lang="en-US" sz="3200" b="1" dirty="0">
              <a:solidFill>
                <a:srgbClr val="FFFFFF"/>
              </a:solidFill>
              <a:latin typeface="Times New Roman" panose="02020603050405020304" pitchFamily="18" charset="0"/>
              <a:ea typeface="Poppins Bold" panose="00000800000000000000"/>
              <a:cs typeface="Times New Roman" panose="02020603050405020304" pitchFamily="18" charset="0"/>
              <a:sym typeface="Poppins Bold" panose="0000080000000000000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3200" b="1" dirty="0">
                <a:solidFill>
                  <a:srgbClr val="FFFFFF"/>
                </a:solidFill>
                <a:latin typeface="Times New Roman" panose="02020603050405020304" pitchFamily="18" charset="0"/>
                <a:ea typeface="Poppins Bold" panose="00000800000000000000"/>
                <a:cs typeface="Times New Roman" panose="02020603050405020304" pitchFamily="18" charset="0"/>
                <a:sym typeface="Poppins Bold" panose="00000800000000000000"/>
              </a:rPr>
              <a:t>укрепление правосознания и </a:t>
            </a:r>
            <a:r>
              <a:rPr lang="ru-RU" sz="3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Poppins Bold" panose="00000800000000000000"/>
                <a:cs typeface="Times New Roman" panose="02020603050405020304" pitchFamily="18" charset="0"/>
                <a:sym typeface="Poppins Bold" panose="00000800000000000000"/>
              </a:rPr>
              <a:t>дисциплины</a:t>
            </a:r>
            <a:endParaRPr lang="ru-RU" sz="3200" b="1" dirty="0">
              <a:solidFill>
                <a:srgbClr val="FFFFFF"/>
              </a:solidFill>
              <a:latin typeface="Times New Roman" panose="02020603050405020304" pitchFamily="18" charset="0"/>
              <a:ea typeface="Poppins Bold" panose="00000800000000000000"/>
              <a:cs typeface="Times New Roman" panose="02020603050405020304" pitchFamily="18" charset="0"/>
              <a:sym typeface="Poppins Bold" panose="00000800000000000000"/>
            </a:endParaRPr>
          </a:p>
        </p:txBody>
      </p:sp>
      <p:sp>
        <p:nvSpPr>
          <p:cNvPr id="28" name="TextBox 29"/>
          <p:cNvSpPr txBox="1"/>
          <p:nvPr/>
        </p:nvSpPr>
        <p:spPr>
          <a:xfrm>
            <a:off x="7391400" y="4973085"/>
            <a:ext cx="7787011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sz="32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oppins Bold" panose="00000800000000000000"/>
              </a:rPr>
              <a:t>«ЕҢБЕК АДАМЫ» </a:t>
            </a:r>
            <a:endParaRPr lang="ru-RU" sz="3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Poppins Bold" panose="00000800000000000000"/>
            </a:endParaRPr>
          </a:p>
          <a:p>
            <a:pPr>
              <a:spcBef>
                <a:spcPct val="0"/>
              </a:spcBef>
            </a:pPr>
            <a:r>
              <a:rPr lang="ru-RU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oppins Bold" panose="00000800000000000000"/>
              </a:rPr>
              <a:t>уважение к труду, формирование трудовой культуры</a:t>
            </a:r>
            <a:endParaRPr lang="en-US" sz="3200" b="1" dirty="0">
              <a:solidFill>
                <a:srgbClr val="FFFFFF"/>
              </a:solidFill>
              <a:latin typeface="Montserrat" panose="00000500000000000000" pitchFamily="2" charset="-52"/>
              <a:cs typeface="Poppins Bold" panose="00000800000000000000"/>
              <a:sym typeface="Poppins Bold" panose="00000800000000000000"/>
            </a:endParaRPr>
          </a:p>
        </p:txBody>
      </p:sp>
      <p:sp>
        <p:nvSpPr>
          <p:cNvPr id="30" name="TextBox 31"/>
          <p:cNvSpPr txBox="1"/>
          <p:nvPr/>
        </p:nvSpPr>
        <p:spPr>
          <a:xfrm>
            <a:off x="7315200" y="7399972"/>
            <a:ext cx="7714217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oppins Bold" panose="00000800000000000000"/>
              </a:rPr>
              <a:t>«</a:t>
            </a:r>
            <a:r>
              <a:rPr lang="ru-RU" sz="32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oppins Bold" panose="00000800000000000000"/>
              </a:rPr>
              <a:t>ТАЗА ҚАЗАҚСТАН</a:t>
            </a:r>
            <a:r>
              <a:rPr lang="en-US" sz="32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oppins Bold" panose="00000800000000000000"/>
              </a:rPr>
              <a:t>» </a:t>
            </a:r>
            <a:endParaRPr lang="en-US" sz="3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Poppins Bold" panose="00000800000000000000"/>
            </a:endParaRPr>
          </a:p>
          <a:p>
            <a:pPr>
              <a:spcBef>
                <a:spcPct val="0"/>
              </a:spcBef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ответственность и культура чистоты</a:t>
            </a:r>
            <a:r>
              <a:rPr lang="en-US" sz="3200" b="1" dirty="0" smtClean="0">
                <a:solidFill>
                  <a:srgbClr val="FFFFFF"/>
                </a:solidFill>
                <a:latin typeface="Montserrat" panose="00000500000000000000" pitchFamily="2" charset="-52"/>
                <a:cs typeface="Poppins Bold" panose="00000800000000000000"/>
                <a:sym typeface="Poppins Bold" panose="00000800000000000000"/>
              </a:rPr>
              <a:t> </a:t>
            </a:r>
            <a:endParaRPr lang="en-US" sz="3200" b="1" dirty="0">
              <a:solidFill>
                <a:srgbClr val="FFFFFF"/>
              </a:solidFill>
              <a:latin typeface="Montserrat" panose="00000500000000000000" pitchFamily="2" charset="-52"/>
              <a:cs typeface="Poppins Bold" panose="00000800000000000000"/>
              <a:sym typeface="Poppins Bold" panose="00000800000000000000"/>
            </a:endParaRPr>
          </a:p>
        </p:txBody>
      </p:sp>
      <p:sp>
        <p:nvSpPr>
          <p:cNvPr id="31" name="TextBox 32"/>
          <p:cNvSpPr txBox="1"/>
          <p:nvPr/>
        </p:nvSpPr>
        <p:spPr>
          <a:xfrm>
            <a:off x="-26894" y="4453467"/>
            <a:ext cx="5064228" cy="2298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60"/>
              </a:lnSpc>
            </a:pPr>
            <a:r>
              <a:rPr lang="en-US" sz="3970" b="1" dirty="0">
                <a:solidFill>
                  <a:srgbClr val="FFFFFF"/>
                </a:solidFill>
                <a:latin typeface="Times New Roman" panose="02020603050405020304" pitchFamily="18" charset="0"/>
                <a:ea typeface="Montserrat" panose="00000500000000000000"/>
                <a:cs typeface="Times New Roman" panose="02020603050405020304" pitchFamily="18" charset="0"/>
                <a:sym typeface="Montserrat" panose="00000500000000000000"/>
              </a:rPr>
              <a:t>«АДАЛ АЗАМАТ»</a:t>
            </a:r>
          </a:p>
          <a:p>
            <a:pPr marL="446405"/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ea typeface="Montserrat" panose="00000500000000000000"/>
                <a:cs typeface="Times New Roman" panose="02020603050405020304" pitchFamily="18" charset="0"/>
                <a:sym typeface="Montserrat" panose="00000500000000000000"/>
              </a:rPr>
              <a:t>Опирается на три основные идеи:</a:t>
            </a:r>
          </a:p>
          <a:p>
            <a:pPr algn="ctr">
              <a:lnSpc>
                <a:spcPts val="5560"/>
              </a:lnSpc>
            </a:pPr>
            <a:endParaRPr lang="en-US" sz="3970" b="1" dirty="0">
              <a:solidFill>
                <a:srgbClr val="FFFFFF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sp>
        <p:nvSpPr>
          <p:cNvPr id="35" name="Freeform 26"/>
          <p:cNvSpPr/>
          <p:nvPr/>
        </p:nvSpPr>
        <p:spPr>
          <a:xfrm flipH="1">
            <a:off x="15198436" y="5374017"/>
            <a:ext cx="1312826" cy="1184504"/>
          </a:xfrm>
          <a:custGeom>
            <a:avLst/>
            <a:gdLst/>
            <a:ahLst/>
            <a:cxnLst/>
            <a:rect l="l" t="t" r="r" b="b"/>
            <a:pathLst>
              <a:path w="352030" h="352030">
                <a:moveTo>
                  <a:pt x="352030" y="0"/>
                </a:moveTo>
                <a:lnTo>
                  <a:pt x="0" y="0"/>
                </a:lnTo>
                <a:lnTo>
                  <a:pt x="0" y="352030"/>
                </a:lnTo>
                <a:lnTo>
                  <a:pt x="352030" y="352030"/>
                </a:lnTo>
                <a:lnTo>
                  <a:pt x="35203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26"/>
          <p:cNvSpPr/>
          <p:nvPr/>
        </p:nvSpPr>
        <p:spPr>
          <a:xfrm flipH="1">
            <a:off x="15146589" y="7546384"/>
            <a:ext cx="1312826" cy="1184504"/>
          </a:xfrm>
          <a:custGeom>
            <a:avLst/>
            <a:gdLst/>
            <a:ahLst/>
            <a:cxnLst/>
            <a:rect l="l" t="t" r="r" b="b"/>
            <a:pathLst>
              <a:path w="352030" h="352030">
                <a:moveTo>
                  <a:pt x="352030" y="0"/>
                </a:moveTo>
                <a:lnTo>
                  <a:pt x="0" y="0"/>
                </a:lnTo>
                <a:lnTo>
                  <a:pt x="0" y="352030"/>
                </a:lnTo>
                <a:lnTo>
                  <a:pt x="352030" y="352030"/>
                </a:lnTo>
                <a:lnTo>
                  <a:pt x="35203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7" name="Picture 15" descr="http://www.mga.kz/uploads/posts/2011-09/1315811957_gerbrk.gif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6535400" y="38100"/>
            <a:ext cx="1530848" cy="150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C7276FA9-CB96-1B9D-DC4C-A3EE81792E96}"/>
              </a:ext>
            </a:extLst>
          </p:cNvPr>
          <p:cNvSpPr/>
          <p:nvPr/>
        </p:nvSpPr>
        <p:spPr>
          <a:xfrm>
            <a:off x="0" y="0"/>
            <a:ext cx="18288000" cy="1620115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674213" y="230634"/>
            <a:ext cx="7664355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</a:pPr>
            <a:r>
              <a:rPr lang="ru-RU" sz="402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Poppins Bold" panose="00000800000000000000"/>
                <a:cs typeface="Times New Roman" panose="02020603050405020304" pitchFamily="18" charset="0"/>
                <a:sym typeface="Poppins Bold" panose="00000800000000000000"/>
              </a:rPr>
              <a:t>ЗАҢ ЖӘНЕ ТӘРТІП: </a:t>
            </a:r>
            <a:endParaRPr lang="ru-RU" sz="4020" b="1" dirty="0">
              <a:solidFill>
                <a:schemeClr val="bg1"/>
              </a:solidFill>
              <a:latin typeface="Times New Roman" panose="02020603050405020304" pitchFamily="18" charset="0"/>
              <a:ea typeface="Poppins Bold" panose="00000800000000000000"/>
              <a:cs typeface="Times New Roman" panose="02020603050405020304" pitchFamily="18" charset="0"/>
              <a:sym typeface="Poppins Bold" panose="00000800000000000000"/>
            </a:endParaRPr>
          </a:p>
          <a:p>
            <a:pPr>
              <a:lnSpc>
                <a:spcPts val="4340"/>
              </a:lnSpc>
            </a:pPr>
            <a:r>
              <a:rPr lang="ru-RU" sz="4020" b="1" dirty="0">
                <a:solidFill>
                  <a:schemeClr val="bg1"/>
                </a:solidFill>
                <a:latin typeface="Times New Roman" panose="02020603050405020304" pitchFamily="18" charset="0"/>
                <a:ea typeface="Poppins Bold" panose="00000800000000000000"/>
                <a:cs typeface="Times New Roman" panose="02020603050405020304" pitchFamily="18" charset="0"/>
                <a:sym typeface="Poppins Bold" panose="00000800000000000000"/>
              </a:rPr>
              <a:t>через внеурочную деятельность</a:t>
            </a:r>
          </a:p>
        </p:txBody>
      </p:sp>
      <p:sp>
        <p:nvSpPr>
          <p:cNvPr id="2" name="Freeform 3"/>
          <p:cNvSpPr/>
          <p:nvPr>
            <p:custDataLst>
              <p:tags r:id="rId1"/>
            </p:custDataLst>
          </p:nvPr>
        </p:nvSpPr>
        <p:spPr>
          <a:xfrm>
            <a:off x="6043097" y="2870789"/>
            <a:ext cx="5431258" cy="5223239"/>
          </a:xfrm>
          <a:custGeom>
            <a:avLst/>
            <a:gdLst/>
            <a:ahLst/>
            <a:cxnLst/>
            <a:rect l="l" t="t" r="r" b="b"/>
            <a:pathLst>
              <a:path w="6162911" h="6162911">
                <a:moveTo>
                  <a:pt x="0" y="0"/>
                </a:moveTo>
                <a:lnTo>
                  <a:pt x="6162910" y="0"/>
                </a:lnTo>
                <a:lnTo>
                  <a:pt x="6162910" y="6162911"/>
                </a:lnTo>
                <a:lnTo>
                  <a:pt x="0" y="616291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>
            <p:custDataLst>
              <p:tags r:id="rId2"/>
            </p:custDataLst>
          </p:nvPr>
        </p:nvSpPr>
        <p:spPr>
          <a:xfrm>
            <a:off x="983798" y="2673521"/>
            <a:ext cx="352030" cy="352030"/>
          </a:xfrm>
          <a:custGeom>
            <a:avLst/>
            <a:gdLst/>
            <a:ahLst/>
            <a:cxnLst/>
            <a:rect l="l" t="t" r="r" b="b"/>
            <a:pathLst>
              <a:path w="352030" h="352030">
                <a:moveTo>
                  <a:pt x="0" y="0"/>
                </a:moveTo>
                <a:lnTo>
                  <a:pt x="352030" y="0"/>
                </a:lnTo>
                <a:lnTo>
                  <a:pt x="352030" y="352030"/>
                </a:lnTo>
                <a:lnTo>
                  <a:pt x="0" y="35203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>
            <p:custDataLst>
              <p:tags r:id="rId3"/>
            </p:custDataLst>
          </p:nvPr>
        </p:nvSpPr>
        <p:spPr>
          <a:xfrm>
            <a:off x="808695" y="6434318"/>
            <a:ext cx="352030" cy="352030"/>
          </a:xfrm>
          <a:custGeom>
            <a:avLst/>
            <a:gdLst/>
            <a:ahLst/>
            <a:cxnLst/>
            <a:rect l="l" t="t" r="r" b="b"/>
            <a:pathLst>
              <a:path w="352030" h="352030">
                <a:moveTo>
                  <a:pt x="0" y="0"/>
                </a:moveTo>
                <a:lnTo>
                  <a:pt x="352030" y="0"/>
                </a:lnTo>
                <a:lnTo>
                  <a:pt x="352030" y="352030"/>
                </a:lnTo>
                <a:lnTo>
                  <a:pt x="0" y="35203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>
            <p:custDataLst>
              <p:tags r:id="rId4"/>
            </p:custDataLst>
          </p:nvPr>
        </p:nvSpPr>
        <p:spPr>
          <a:xfrm flipH="1">
            <a:off x="16835856" y="2546389"/>
            <a:ext cx="352030" cy="352030"/>
          </a:xfrm>
          <a:custGeom>
            <a:avLst/>
            <a:gdLst/>
            <a:ahLst/>
            <a:cxnLst/>
            <a:rect l="l" t="t" r="r" b="b"/>
            <a:pathLst>
              <a:path w="352030" h="352030">
                <a:moveTo>
                  <a:pt x="352030" y="0"/>
                </a:moveTo>
                <a:lnTo>
                  <a:pt x="0" y="0"/>
                </a:lnTo>
                <a:lnTo>
                  <a:pt x="0" y="352030"/>
                </a:lnTo>
                <a:lnTo>
                  <a:pt x="352030" y="352030"/>
                </a:lnTo>
                <a:lnTo>
                  <a:pt x="35203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7"/>
          <p:cNvSpPr/>
          <p:nvPr>
            <p:custDataLst>
              <p:tags r:id="rId5"/>
            </p:custDataLst>
          </p:nvPr>
        </p:nvSpPr>
        <p:spPr>
          <a:xfrm flipH="1">
            <a:off x="16981295" y="6516782"/>
            <a:ext cx="373188" cy="352030"/>
          </a:xfrm>
          <a:custGeom>
            <a:avLst/>
            <a:gdLst/>
            <a:ahLst/>
            <a:cxnLst/>
            <a:rect l="l" t="t" r="r" b="b"/>
            <a:pathLst>
              <a:path w="352030" h="352030">
                <a:moveTo>
                  <a:pt x="352030" y="0"/>
                </a:moveTo>
                <a:lnTo>
                  <a:pt x="0" y="0"/>
                </a:lnTo>
                <a:lnTo>
                  <a:pt x="0" y="352030"/>
                </a:lnTo>
                <a:lnTo>
                  <a:pt x="352030" y="352030"/>
                </a:lnTo>
                <a:lnTo>
                  <a:pt x="35203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8"/>
          <p:cNvSpPr/>
          <p:nvPr>
            <p:custDataLst>
              <p:tags r:id="rId6"/>
            </p:custDataLst>
          </p:nvPr>
        </p:nvSpPr>
        <p:spPr>
          <a:xfrm>
            <a:off x="8106295" y="5029896"/>
            <a:ext cx="1371494" cy="1637604"/>
          </a:xfrm>
          <a:custGeom>
            <a:avLst/>
            <a:gdLst/>
            <a:ahLst/>
            <a:cxnLst/>
            <a:rect l="l" t="t" r="r" b="b"/>
            <a:pathLst>
              <a:path w="1371494" h="1637604">
                <a:moveTo>
                  <a:pt x="0" y="0"/>
                </a:moveTo>
                <a:lnTo>
                  <a:pt x="1371494" y="0"/>
                </a:lnTo>
                <a:lnTo>
                  <a:pt x="1371494" y="1637605"/>
                </a:lnTo>
                <a:lnTo>
                  <a:pt x="0" y="163760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9"/>
          <p:cNvSpPr/>
          <p:nvPr>
            <p:custDataLst>
              <p:tags r:id="rId7"/>
            </p:custDataLst>
          </p:nvPr>
        </p:nvSpPr>
        <p:spPr>
          <a:xfrm>
            <a:off x="7001942" y="4155973"/>
            <a:ext cx="702426" cy="595306"/>
          </a:xfrm>
          <a:custGeom>
            <a:avLst/>
            <a:gdLst/>
            <a:ahLst/>
            <a:cxnLst/>
            <a:rect l="l" t="t" r="r" b="b"/>
            <a:pathLst>
              <a:path w="702426" h="595306">
                <a:moveTo>
                  <a:pt x="0" y="0"/>
                </a:moveTo>
                <a:lnTo>
                  <a:pt x="702426" y="0"/>
                </a:lnTo>
                <a:lnTo>
                  <a:pt x="702426" y="595306"/>
                </a:lnTo>
                <a:lnTo>
                  <a:pt x="0" y="595306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10"/>
          <p:cNvSpPr/>
          <p:nvPr>
            <p:custDataLst>
              <p:tags r:id="rId8"/>
            </p:custDataLst>
          </p:nvPr>
        </p:nvSpPr>
        <p:spPr>
          <a:xfrm>
            <a:off x="9935185" y="4149559"/>
            <a:ext cx="670191" cy="523587"/>
          </a:xfrm>
          <a:custGeom>
            <a:avLst/>
            <a:gdLst/>
            <a:ahLst/>
            <a:cxnLst/>
            <a:rect l="l" t="t" r="r" b="b"/>
            <a:pathLst>
              <a:path w="670191" h="523587">
                <a:moveTo>
                  <a:pt x="0" y="0"/>
                </a:moveTo>
                <a:lnTo>
                  <a:pt x="670191" y="0"/>
                </a:lnTo>
                <a:lnTo>
                  <a:pt x="670191" y="523587"/>
                </a:lnTo>
                <a:lnTo>
                  <a:pt x="0" y="523587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2" name="Freeform 11"/>
          <p:cNvSpPr/>
          <p:nvPr>
            <p:custDataLst>
              <p:tags r:id="rId9"/>
            </p:custDataLst>
          </p:nvPr>
        </p:nvSpPr>
        <p:spPr>
          <a:xfrm>
            <a:off x="7001942" y="6832881"/>
            <a:ext cx="702426" cy="595306"/>
          </a:xfrm>
          <a:custGeom>
            <a:avLst/>
            <a:gdLst/>
            <a:ahLst/>
            <a:cxnLst/>
            <a:rect l="l" t="t" r="r" b="b"/>
            <a:pathLst>
              <a:path w="592815" h="504634">
                <a:moveTo>
                  <a:pt x="0" y="0"/>
                </a:moveTo>
                <a:lnTo>
                  <a:pt x="592815" y="0"/>
                </a:lnTo>
                <a:lnTo>
                  <a:pt x="592815" y="504634"/>
                </a:lnTo>
                <a:lnTo>
                  <a:pt x="0" y="504634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xmlns="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3" name="Freeform 12"/>
          <p:cNvSpPr/>
          <p:nvPr>
            <p:custDataLst>
              <p:tags r:id="rId10"/>
            </p:custDataLst>
          </p:nvPr>
        </p:nvSpPr>
        <p:spPr>
          <a:xfrm>
            <a:off x="9835357" y="6788733"/>
            <a:ext cx="756014" cy="694588"/>
          </a:xfrm>
          <a:custGeom>
            <a:avLst/>
            <a:gdLst/>
            <a:ahLst/>
            <a:cxnLst/>
            <a:rect l="l" t="t" r="r" b="b"/>
            <a:pathLst>
              <a:path w="756014" h="694588">
                <a:moveTo>
                  <a:pt x="0" y="0"/>
                </a:moveTo>
                <a:lnTo>
                  <a:pt x="756014" y="0"/>
                </a:lnTo>
                <a:lnTo>
                  <a:pt x="756014" y="694588"/>
                </a:lnTo>
                <a:lnTo>
                  <a:pt x="0" y="694588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xmlns="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4" name="TextBox 14"/>
          <p:cNvSpPr txBox="1"/>
          <p:nvPr>
            <p:custDataLst>
              <p:tags r:id="rId11"/>
            </p:custDataLst>
          </p:nvPr>
        </p:nvSpPr>
        <p:spPr>
          <a:xfrm>
            <a:off x="259898" y="3263608"/>
            <a:ext cx="5654126" cy="2523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соблюдение «классного кодекса», который сами обучающиеся формулируют как правила поведения и ответственности 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тематики уроков по личной безопасности с анализом конкретных ситуаций (конфликты, давление, агрессия,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кибербезопасность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обсуждением правильных действий 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дежурств в классе как формы коллективной ответственности и заботы об общем пространстве</a:t>
            </a:r>
          </a:p>
        </p:txBody>
      </p:sp>
      <p:sp>
        <p:nvSpPr>
          <p:cNvPr id="25" name="TextBox 15"/>
          <p:cNvSpPr txBox="1"/>
          <p:nvPr>
            <p:custDataLst>
              <p:tags r:id="rId12"/>
            </p:custDataLst>
          </p:nvPr>
        </p:nvSpPr>
        <p:spPr>
          <a:xfrm>
            <a:off x="11820298" y="2980883"/>
            <a:ext cx="5534185" cy="29046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just">
              <a:lnSpc>
                <a:spcPts val="21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Poppins" panose="00000500000000000000"/>
                <a:cs typeface="Times New Roman" panose="02020603050405020304" pitchFamily="18" charset="0"/>
                <a:sym typeface="Poppins" panose="00000500000000000000"/>
              </a:rPr>
              <a:t>Проведение школьных дебатов о правах и обязанностях учащихся, формирование культуры диалога и уважительного несогласия  </a:t>
            </a:r>
          </a:p>
          <a:p>
            <a:pPr marL="285750" indent="-285750" algn="just">
              <a:lnSpc>
                <a:spcPts val="21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Poppins" panose="00000500000000000000"/>
                <a:cs typeface="Times New Roman" panose="02020603050405020304" pitchFamily="18" charset="0"/>
                <a:sym typeface="Poppins" panose="00000500000000000000"/>
              </a:rPr>
              <a:t>Реализация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Poppins" panose="00000500000000000000"/>
                <a:cs typeface="Times New Roman" panose="02020603050405020304" pitchFamily="18" charset="0"/>
                <a:sym typeface="Poppins" panose="00000500000000000000"/>
              </a:rPr>
              <a:t>инициативы «Школьный парламент — дисциплина начинается с нас»  </a:t>
            </a:r>
          </a:p>
          <a:p>
            <a:pPr marL="285750" indent="-285750" algn="just">
              <a:lnSpc>
                <a:spcPts val="21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Poppins" panose="00000500000000000000"/>
                <a:cs typeface="Times New Roman" panose="02020603050405020304" pitchFamily="18" charset="0"/>
                <a:sym typeface="Poppins" panose="00000500000000000000"/>
              </a:rPr>
              <a:t>Создание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Poppins" panose="00000500000000000000"/>
                <a:cs typeface="Times New Roman" panose="02020603050405020304" pitchFamily="18" charset="0"/>
                <a:sym typeface="Poppins" panose="00000500000000000000"/>
              </a:rPr>
              <a:t>при школьном парламенте совета по этике и порядку  </a:t>
            </a:r>
          </a:p>
          <a:p>
            <a:pPr marL="285750" indent="-285750" algn="just">
              <a:lnSpc>
                <a:spcPts val="21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Poppins" panose="00000500000000000000"/>
                <a:cs typeface="Times New Roman" panose="02020603050405020304" pitchFamily="18" charset="0"/>
                <a:sym typeface="Poppins" panose="00000500000000000000"/>
              </a:rPr>
              <a:t>Назначение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Poppins" panose="00000500000000000000"/>
                <a:cs typeface="Times New Roman" panose="02020603050405020304" pitchFamily="18" charset="0"/>
                <a:sym typeface="Poppins" panose="00000500000000000000"/>
              </a:rPr>
              <a:t>старшеклассников-наставников для помощи классным руководителям в объяснении прав, обязанностей, норм поведения и безопасного общения</a:t>
            </a:r>
          </a:p>
        </p:txBody>
      </p:sp>
      <p:sp>
        <p:nvSpPr>
          <p:cNvPr id="26" name="TextBox 16"/>
          <p:cNvSpPr txBox="1"/>
          <p:nvPr>
            <p:custDataLst>
              <p:tags r:id="rId13"/>
            </p:custDataLst>
          </p:nvPr>
        </p:nvSpPr>
        <p:spPr>
          <a:xfrm>
            <a:off x="330406" y="7057366"/>
            <a:ext cx="5088389" cy="11387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правил поведения дома, в классе, в школе и в обществе 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«Правил семейного уважения» 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честности и ответственности ребёнка</a:t>
            </a:r>
          </a:p>
        </p:txBody>
      </p:sp>
      <p:sp>
        <p:nvSpPr>
          <p:cNvPr id="27" name="TextBox 17"/>
          <p:cNvSpPr txBox="1"/>
          <p:nvPr>
            <p:custDataLst>
              <p:tags r:id="rId14"/>
            </p:custDataLst>
          </p:nvPr>
        </p:nvSpPr>
        <p:spPr>
          <a:xfrm>
            <a:off x="11693804" y="7107674"/>
            <a:ext cx="6158379" cy="19543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мероприятия с МВД: «Осторожно, дети», «Отдых», «Подросток», «Дети в ночном городе» 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«Закон и порядок» совместно с Генеральной прокуратурой (уроки с участием ветеранов и сотрудников правоохранительных органов) 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Просветительские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визиты в суды и правоохранительные органы 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Волонтёрские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инициативы по соблюдению общественного порядка</a:t>
            </a:r>
          </a:p>
        </p:txBody>
      </p:sp>
      <p:sp>
        <p:nvSpPr>
          <p:cNvPr id="28" name="TextBox 18"/>
          <p:cNvSpPr txBox="1"/>
          <p:nvPr>
            <p:custDataLst>
              <p:tags r:id="rId15"/>
            </p:custDataLst>
          </p:nvPr>
        </p:nvSpPr>
        <p:spPr>
          <a:xfrm>
            <a:off x="1582876" y="2672141"/>
            <a:ext cx="3866399" cy="317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5"/>
              </a:lnSpc>
              <a:spcBef>
                <a:spcPct val="0"/>
              </a:spcBef>
            </a:pPr>
            <a:r>
              <a:rPr lang="ru-RU" sz="1930" b="1" dirty="0">
                <a:solidFill>
                  <a:srgbClr val="002060"/>
                </a:solidFill>
                <a:latin typeface="Times New Roman" panose="02020603050405020304" pitchFamily="18" charset="0"/>
                <a:ea typeface="Poppins Bold" panose="00000800000000000000"/>
                <a:cs typeface="Times New Roman" panose="02020603050405020304" pitchFamily="18" charset="0"/>
                <a:sym typeface="Poppins Bold" panose="00000800000000000000"/>
              </a:rPr>
              <a:t>В КЛАССЕ</a:t>
            </a:r>
            <a:endParaRPr lang="en-US" sz="1930" b="1" dirty="0">
              <a:solidFill>
                <a:srgbClr val="002060"/>
              </a:solidFill>
              <a:latin typeface="Times New Roman" panose="02020603050405020304" pitchFamily="18" charset="0"/>
              <a:ea typeface="Poppins Bold" panose="00000800000000000000"/>
              <a:cs typeface="Times New Roman" panose="02020603050405020304" pitchFamily="18" charset="0"/>
              <a:sym typeface="Poppins Bold" panose="00000800000000000000"/>
            </a:endParaRPr>
          </a:p>
        </p:txBody>
      </p:sp>
      <p:sp>
        <p:nvSpPr>
          <p:cNvPr id="29" name="TextBox 19"/>
          <p:cNvSpPr txBox="1"/>
          <p:nvPr>
            <p:custDataLst>
              <p:tags r:id="rId16"/>
            </p:custDataLst>
          </p:nvPr>
        </p:nvSpPr>
        <p:spPr>
          <a:xfrm>
            <a:off x="1441696" y="6460233"/>
            <a:ext cx="3229953" cy="316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2705"/>
              </a:lnSpc>
              <a:spcBef>
                <a:spcPct val="0"/>
              </a:spcBef>
              <a:defRPr sz="1930" b="1">
                <a:solidFill>
                  <a:srgbClr val="00AEEF"/>
                </a:solidFill>
                <a:latin typeface="Montserrat" panose="00000500000000000000" pitchFamily="2" charset="-52"/>
                <a:ea typeface="Poppins Bold" panose="00000800000000000000"/>
                <a:cs typeface="Poppins Bold" panose="00000800000000000000"/>
              </a:defRPr>
            </a:lvl1pPr>
          </a:lstStyle>
          <a:p>
            <a:r>
              <a:rPr lang="ru-RU" dirty="0">
                <a:solidFill>
                  <a:srgbClr val="002060"/>
                </a:solidFill>
                <a:latin typeface="ОТБАСЫНДАTimes New Roman"/>
                <a:cs typeface="Times New Roman" panose="02020603050405020304" pitchFamily="18" charset="0"/>
                <a:sym typeface="Poppins Bold" panose="00000800000000000000"/>
              </a:rPr>
              <a:t>В </a:t>
            </a:r>
            <a:r>
              <a:rPr lang="ru-RU" dirty="0" smtClean="0">
                <a:solidFill>
                  <a:srgbClr val="002060"/>
                </a:solidFill>
                <a:latin typeface="ОТБАСЫНДАTimes New Roman"/>
                <a:cs typeface="Times New Roman" panose="02020603050405020304" pitchFamily="18" charset="0"/>
                <a:sym typeface="Poppins Bold" panose="00000800000000000000"/>
              </a:rPr>
              <a:t>СЕМЬЕ</a:t>
            </a:r>
            <a:r>
              <a:rPr lang="en-US" dirty="0" smtClean="0">
                <a:solidFill>
                  <a:srgbClr val="002060"/>
                </a:solidFill>
                <a:latin typeface="ОТБАСЫНДАTimes New Roman"/>
                <a:cs typeface="Times New Roman" panose="02020603050405020304" pitchFamily="18" charset="0"/>
                <a:sym typeface="Poppins Bold" panose="00000800000000000000"/>
              </a:rPr>
              <a:t> </a:t>
            </a:r>
            <a:endParaRPr lang="en-US" dirty="0">
              <a:solidFill>
                <a:srgbClr val="002060"/>
              </a:solidFill>
              <a:latin typeface="ОТБАСЫНДАTimes New Roman"/>
              <a:cs typeface="Times New Roman" panose="02020603050405020304" pitchFamily="18" charset="0"/>
              <a:sym typeface="Poppins Bold" panose="00000800000000000000"/>
            </a:endParaRPr>
          </a:p>
        </p:txBody>
      </p:sp>
      <p:sp>
        <p:nvSpPr>
          <p:cNvPr id="30" name="TextBox 20"/>
          <p:cNvSpPr txBox="1"/>
          <p:nvPr>
            <p:custDataLst>
              <p:tags r:id="rId17"/>
            </p:custDataLst>
          </p:nvPr>
        </p:nvSpPr>
        <p:spPr>
          <a:xfrm>
            <a:off x="13358855" y="2570236"/>
            <a:ext cx="3229953" cy="317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05"/>
              </a:lnSpc>
              <a:spcBef>
                <a:spcPct val="0"/>
              </a:spcBef>
            </a:pPr>
            <a:r>
              <a:rPr lang="ru-RU" sz="1930" b="1" dirty="0">
                <a:solidFill>
                  <a:srgbClr val="002060"/>
                </a:solidFill>
                <a:latin typeface="Times New Roman" panose="02020603050405020304" pitchFamily="18" charset="0"/>
                <a:ea typeface="Poppins Bold" panose="00000800000000000000"/>
                <a:cs typeface="Times New Roman" panose="02020603050405020304" pitchFamily="18" charset="0"/>
                <a:sym typeface="Poppins Bold" panose="00000800000000000000"/>
              </a:rPr>
              <a:t>В ШКОЛЕ</a:t>
            </a:r>
          </a:p>
        </p:txBody>
      </p:sp>
      <p:sp>
        <p:nvSpPr>
          <p:cNvPr id="31" name="TextBox 21"/>
          <p:cNvSpPr txBox="1"/>
          <p:nvPr>
            <p:custDataLst>
              <p:tags r:id="rId18"/>
            </p:custDataLst>
          </p:nvPr>
        </p:nvSpPr>
        <p:spPr>
          <a:xfrm>
            <a:off x="13127620" y="6547890"/>
            <a:ext cx="3809626" cy="3177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705"/>
              </a:lnSpc>
              <a:spcBef>
                <a:spcPct val="0"/>
              </a:spcBef>
            </a:pPr>
            <a:r>
              <a:rPr lang="ru-RU" sz="1930" b="1" dirty="0">
                <a:solidFill>
                  <a:srgbClr val="002060"/>
                </a:solidFill>
                <a:latin typeface="Times New Roman" panose="02020603050405020304" pitchFamily="18" charset="0"/>
                <a:ea typeface="Poppins Bold" panose="00000800000000000000"/>
                <a:cs typeface="Times New Roman" panose="02020603050405020304" pitchFamily="18" charset="0"/>
                <a:sym typeface="Poppins Bold" panose="00000800000000000000"/>
              </a:rPr>
              <a:t>В ОБЩЕСТВЕ</a:t>
            </a:r>
          </a:p>
        </p:txBody>
      </p:sp>
      <p:pic>
        <p:nvPicPr>
          <p:cNvPr id="33" name="Picture 15" descr="http://www.mga.kz/uploads/posts/2011-09/1315811957_gerbrk.gif"/>
          <p:cNvPicPr>
            <a:picLocks noChangeAspect="1" noChangeArrowheads="1"/>
          </p:cNvPicPr>
          <p:nvPr/>
        </p:nvPicPr>
        <p:blipFill>
          <a:blip r:embed="rId34" cstate="print"/>
          <a:stretch>
            <a:fillRect/>
          </a:stretch>
        </p:blipFill>
        <p:spPr bwMode="auto">
          <a:xfrm>
            <a:off x="16535400" y="38100"/>
            <a:ext cx="1530848" cy="150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7276FA9-CB96-1B9D-DC4C-A3EE81792E96}"/>
              </a:ext>
            </a:extLst>
          </p:cNvPr>
          <p:cNvSpPr/>
          <p:nvPr/>
        </p:nvSpPr>
        <p:spPr>
          <a:xfrm>
            <a:off x="0" y="0"/>
            <a:ext cx="18288000" cy="1620115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447800" y="477267"/>
            <a:ext cx="15955904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 ЖӘНЕ ТӘРТІП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область «Язык и литература»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42282422"/>
              </p:ext>
            </p:extLst>
          </p:nvPr>
        </p:nvGraphicFramePr>
        <p:xfrm>
          <a:off x="457200" y="4457700"/>
          <a:ext cx="17373600" cy="54471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69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5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52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314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8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2605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altLang="zh-CN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 :  казахский язык и литература)</a:t>
                      </a:r>
                      <a:endParaRPr lang="ru-RU" altLang="zh-C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rtl="0"/>
                      <a:endParaRPr lang="ru-RU" sz="1200" dirty="0">
                        <a:solidFill>
                          <a:srgbClr val="1B1C1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7" marR="63567" marT="42378" marB="4237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dirty="0">
                          <a:solidFill>
                            <a:srgbClr val="1B1C1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5.2.7.1</a:t>
                      </a:r>
                    </a:p>
                  </a:txBody>
                  <a:tcPr marL="63567" marR="63567" marT="42378" marB="4237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dirty="0">
                          <a:solidFill>
                            <a:srgbClr val="1B1C1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6.2.4.1</a:t>
                      </a:r>
                    </a:p>
                  </a:txBody>
                  <a:tcPr marL="63567" marR="63567" marT="42378" marB="4237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dirty="0">
                          <a:solidFill>
                            <a:srgbClr val="1B1C1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7.1.2.1</a:t>
                      </a:r>
                    </a:p>
                  </a:txBody>
                  <a:tcPr marL="63567" marR="63567" marT="42378" marB="4237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dirty="0">
                          <a:solidFill>
                            <a:srgbClr val="1B1C1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8.2.7.1</a:t>
                      </a:r>
                    </a:p>
                  </a:txBody>
                  <a:tcPr marL="63567" marR="63567" marT="42378" marB="4237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dirty="0">
                          <a:solidFill>
                            <a:srgbClr val="1B1C1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9.2.2.1</a:t>
                      </a:r>
                    </a:p>
                  </a:txBody>
                  <a:tcPr marL="63567" marR="63567" marT="42378" marB="4237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940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Times New Roman" panose="02020603050405020304"/>
                        </a:rPr>
                        <a:t>Цели обучения</a:t>
                      </a:r>
                    </a:p>
                  </a:txBody>
                  <a:tcPr marL="63575" marR="63575" marT="42375" marB="423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понимать содержание фольклорных и небольших художественных текстов;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использовать стиль приветствия по-казахски и формы национального этикета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знать, как начать, продолжить и закончить диалог согласно национальной специфике слов и формам национального этикета;</a:t>
                      </a:r>
                    </a:p>
                  </a:txBody>
                  <a:tcPr marL="63575" marR="63575" marT="42375" marB="423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прогнозировать развитие истории на основе части текста;</a:t>
                      </a:r>
                    </a:p>
                  </a:txBody>
                  <a:tcPr marL="63575" marR="63575" marT="42375" marB="423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0" hangingPunct="0"/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сравнивать и анализировать развитие содержания, основанного на событиях в текстах, схожих с идейной точки зрения.</a:t>
                      </a:r>
                    </a:p>
                  </a:txBody>
                  <a:tcPr marL="63575" marR="63575" marT="42375" marB="423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0" hangingPunct="0"/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оценивать мнение автора по содержанию и идее произведения;</a:t>
                      </a:r>
                    </a:p>
                  </a:txBody>
                  <a:tcPr marL="63575" marR="63575" marT="42375" marB="4237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195">
                <a:tc gridSpan="6"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ru-RU" altLang="zh-CN" sz="1800" dirty="0" smtClean="0">
                          <a:solidFill>
                            <a:srgbClr val="1B1C1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Предмет :   русский язык и литература</a:t>
                      </a:r>
                    </a:p>
                    <a:p>
                      <a:pPr rtl="0">
                        <a:buNone/>
                      </a:pPr>
                      <a:endParaRPr lang="ru-RU" altLang="zh-CN" sz="1800" dirty="0" err="1">
                        <a:solidFill>
                          <a:srgbClr val="1B1C1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3567" marR="63567" marT="42378" marB="4237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63567" marR="63567" marT="42378" marB="4237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63567" marR="63567" marT="42378" marB="4237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63567" marR="63567" marT="42378" marB="4237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63567" marR="63567" marT="42378" marB="4237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63567" marR="63567" marT="42378" marB="4237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rtl="0"/>
                      <a:endParaRPr lang="ru-RU" sz="1200" dirty="0">
                        <a:solidFill>
                          <a:srgbClr val="1B1C1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7" marR="63567" marT="42378" marB="4237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dirty="0">
                          <a:solidFill>
                            <a:srgbClr val="1B1C1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5.1.2.1</a:t>
                      </a:r>
                    </a:p>
                  </a:txBody>
                  <a:tcPr marL="63567" marR="63567" marT="42378" marB="4237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dirty="0">
                          <a:solidFill>
                            <a:srgbClr val="1B1C1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6.4.1.1</a:t>
                      </a:r>
                    </a:p>
                  </a:txBody>
                  <a:tcPr marL="63567" marR="63567" marT="42378" marB="4237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dirty="0">
                          <a:solidFill>
                            <a:srgbClr val="1B1C1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7.4.5.1</a:t>
                      </a:r>
                    </a:p>
                  </a:txBody>
                  <a:tcPr marL="63567" marR="63567" marT="42378" marB="4237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dirty="0">
                          <a:solidFill>
                            <a:srgbClr val="1B1C1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8.4.1.1</a:t>
                      </a:r>
                    </a:p>
                  </a:txBody>
                  <a:tcPr marL="63567" marR="63567" marT="42378" marB="4237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dirty="0">
                          <a:solidFill>
                            <a:srgbClr val="1B1C1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9.4.2.1</a:t>
                      </a:r>
                    </a:p>
                  </a:txBody>
                  <a:tcPr marL="63567" marR="63567" marT="42378" marB="4237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9405">
                <a:tc>
                  <a:txBody>
                    <a:bodyPr/>
                    <a:lstStyle/>
                    <a:p>
                      <a:pPr rtl="0"/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Times New Roman" panose="02020603050405020304"/>
                        </a:rPr>
                        <a:t>Цели обучения</a:t>
                      </a:r>
                    </a:p>
                  </a:txBody>
                  <a:tcPr marL="31783" marR="31783" marT="21189" marB="211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определять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основную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мысль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на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основе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содержания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и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композиции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31783" marR="31783" marT="21189" marB="211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строить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монолог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описательного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или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повествовательного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характера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с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элементами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рассуждения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,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используя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план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,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схему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,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иллюстрации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,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рекламные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ролики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;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соблюдать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орфоэпические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нормы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; 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31783" marR="31783" marT="21189" marB="211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писать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творческие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работы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(110–130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слов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),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выбирая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определённую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социальную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роль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и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речевое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поведение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;  </a:t>
                      </a:r>
                      <a:endParaRPr lang="en-US" altLang="ru-RU" sz="14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783" marR="31783" marT="21189" marB="211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создавать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тексты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-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описания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с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элементами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рассуждения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,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повествования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с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элементами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описания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и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создавать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тексты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публицистического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стиля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(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репортаж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,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фельетон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,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статья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,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интервью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,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очерк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,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обзор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)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с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учётом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целевой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аудитории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;  </a:t>
                      </a:r>
                      <a:endParaRPr lang="en-US" altLang="ru-RU" sz="14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783" marR="31783" marT="21189" marB="211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понимать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основную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и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детальную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информацию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текста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,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выражать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критическое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отношение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к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услышанному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;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определять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основную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мысль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на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основе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микротем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,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выражать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своё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отношение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к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услышанному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.</a:t>
                      </a:r>
                      <a:endParaRPr lang="en-US" altLang="ru-RU" sz="14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783" marR="31783" marT="21189" marB="2118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7147" y="2511155"/>
            <a:ext cx="3962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Формируемые навыки</a:t>
            </a: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6452246" y="2019300"/>
            <a:ext cx="1050037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Соблюдает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нормы речевой этики, правила цитирования, личные и эмоциональные границы;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Выражает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своё мнение с уважением;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ценит уважение, справедливость и безопасность по отношению к собеседнику;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Признаёт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других иметь иное мнение;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Избегает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грубых слов и оскорблений, соблюдает дисциплину и рамки времени.</a:t>
            </a:r>
          </a:p>
        </p:txBody>
      </p:sp>
      <p:pic>
        <p:nvPicPr>
          <p:cNvPr id="10" name="Picture 15" descr="http://www.mga.kz/uploads/posts/2011-09/1315811957_gerbrk.gi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6535400" y="38100"/>
            <a:ext cx="1530848" cy="150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трелка: шеврон 5"/>
          <p:cNvSpPr/>
          <p:nvPr/>
        </p:nvSpPr>
        <p:spPr>
          <a:xfrm>
            <a:off x="3886200" y="2277040"/>
            <a:ext cx="1207848" cy="837881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85A7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Стрелка: шеврон 9"/>
          <p:cNvSpPr/>
          <p:nvPr/>
        </p:nvSpPr>
        <p:spPr>
          <a:xfrm>
            <a:off x="4964352" y="2276881"/>
            <a:ext cx="1207848" cy="837881"/>
          </a:xfrm>
          <a:prstGeom prst="chevron">
            <a:avLst/>
          </a:prstGeom>
          <a:solidFill>
            <a:srgbClr val="002060"/>
          </a:solidFill>
          <a:ln>
            <a:solidFill>
              <a:srgbClr val="85A7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7276FA9-CB96-1B9D-DC4C-A3EE81792E96}"/>
              </a:ext>
            </a:extLst>
          </p:cNvPr>
          <p:cNvSpPr/>
          <p:nvPr/>
        </p:nvSpPr>
        <p:spPr>
          <a:xfrm>
            <a:off x="0" y="0"/>
            <a:ext cx="18288000" cy="1620115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581400" y="288269"/>
            <a:ext cx="11582400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 ЖӘНЕ ТӘРТІП: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Poppins Bold" panose="00000800000000000000"/>
                <a:cs typeface="Times New Roman" panose="02020603050405020304" pitchFamily="18" charset="0"/>
                <a:sym typeface="Poppins Bold" panose="00000800000000000000"/>
              </a:rPr>
              <a:t>«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Poppins Bold" panose="00000800000000000000"/>
                <a:cs typeface="Times New Roman" panose="02020603050405020304" pitchFamily="18" charset="0"/>
                <a:sym typeface="Poppins Bold" panose="00000800000000000000"/>
              </a:rPr>
              <a:t>М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атематика и информатика» 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Poppins Bold" panose="00000800000000000000"/>
              <a:cs typeface="Times New Roman" panose="02020603050405020304" pitchFamily="18" charset="0"/>
              <a:sym typeface="Poppins Bold" panose="0000080000000000000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09028038"/>
              </p:ext>
            </p:extLst>
          </p:nvPr>
        </p:nvGraphicFramePr>
        <p:xfrm>
          <a:off x="304800" y="3808095"/>
          <a:ext cx="17185005" cy="589216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44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9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7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4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32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583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583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3235">
                <a:tc gridSpan="2"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Предмет: </a:t>
                      </a:r>
                      <a:r>
                        <a:rPr lang="" altLang="ru-RU" sz="18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“М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атематика</a:t>
                      </a:r>
                      <a:r>
                        <a:rPr lang="" altLang="ru-RU" sz="18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”</a:t>
                      </a:r>
                    </a:p>
                  </a:txBody>
                  <a:tcPr marL="19050" marR="19050" marT="11430" marB="1143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38100" marR="38100" marT="22860" marB="228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altLang="en-US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9050" marR="19050" marT="11430" marB="1143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Предмет:</a:t>
                      </a:r>
                      <a:r>
                        <a:rPr lang="" altLang="ru-RU" sz="18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”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Алгебра</a:t>
                      </a:r>
                      <a:r>
                        <a:rPr lang="ru-RU" altLang="en-US" sz="1800" b="1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" sz="1800" b="1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en-US" altLang="en-US" sz="1800" b="1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геометрия</a:t>
                      </a:r>
                      <a:r>
                        <a:rPr lang="" altLang="en-US" sz="1800" b="1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</a:t>
                      </a:r>
                    </a:p>
                  </a:txBody>
                  <a:tcPr marL="19050" marR="19050" marT="11430" marB="1143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38100" marR="38100" marT="22860" marB="2286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38100" marR="38100" marT="22860" marB="228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22860" marB="228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rtl="0"/>
                      <a:endParaRPr lang="ru-RU" sz="1200" dirty="0">
                        <a:solidFill>
                          <a:srgbClr val="1B1C1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7" marR="63567" marT="42378" marB="4237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200" b="1" dirty="0">
                          <a:solidFill>
                            <a:srgbClr val="1B1C1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5.4.3.3</a:t>
                      </a:r>
                    </a:p>
                  </a:txBody>
                  <a:tcPr marL="63567" marR="63567" marT="42378" marB="4237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200" b="1" dirty="0">
                          <a:solidFill>
                            <a:srgbClr val="1B1C1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6.2.1.4</a:t>
                      </a:r>
                    </a:p>
                  </a:txBody>
                  <a:tcPr marL="63567" marR="63567" marT="42378" marB="4237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endParaRPr lang="ru-RU" sz="1200" dirty="0">
                        <a:solidFill>
                          <a:srgbClr val="1B1C1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7" marR="63567" marT="42378" marB="4237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1" dirty="0">
                          <a:solidFill>
                            <a:srgbClr val="1B1C1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7.3.3.3</a:t>
                      </a:r>
                    </a:p>
                  </a:txBody>
                  <a:tcPr marL="63567" marR="63567" marT="42378" marB="4237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1" dirty="0">
                          <a:solidFill>
                            <a:srgbClr val="1B1C1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8.3.3.4</a:t>
                      </a:r>
                    </a:p>
                  </a:txBody>
                  <a:tcPr marL="63567" marR="63567" marT="42378" marB="4237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1" dirty="0">
                          <a:solidFill>
                            <a:srgbClr val="1B1C1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9.3.2.3</a:t>
                      </a:r>
                    </a:p>
                  </a:txBody>
                  <a:tcPr marL="63567" marR="63567" marT="42378" marB="4237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589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Times New Roman" panose="02020603050405020304"/>
                        </a:rPr>
                        <a:t>Цели обучения</a:t>
                      </a:r>
                    </a:p>
                  </a:txBody>
                  <a:tcPr marL="63575" marR="63575" marT="42375" marB="423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извлекать статистическую информацию, представленную в виде таблиц или диаграмм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понимать, при каких значениях переменной алгебраическое выражение имеет смысл в контексте практических задач</a:t>
                      </a:r>
                    </a:p>
                  </a:txBody>
                  <a:tcPr marL="63575" marR="63575" marT="42375" marB="423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Цель обучения:</a:t>
                      </a:r>
                      <a:endParaRPr lang="ru-RU" sz="14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783" marR="31783" marT="21189" marB="211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собирать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статистические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данные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представлять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их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табличном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виде</a:t>
                      </a:r>
                    </a:p>
                  </a:txBody>
                  <a:tcPr marL="31783" marR="31783" marT="21189" marB="211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анализировать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информацию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статистической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таблице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полигону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частот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гистограмме</a:t>
                      </a:r>
                    </a:p>
                  </a:txBody>
                  <a:tcPr marL="31783" marR="31783" marT="21189" marB="211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знать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классическое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определение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вероятности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применять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его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решения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задач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31783" marR="31783" marT="21189" marB="2118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68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Предмет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: </a:t>
                      </a:r>
                      <a:r>
                        <a:rPr lang="" altLang="ru-RU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“И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нформатика</a:t>
                      </a:r>
                      <a:r>
                        <a:rPr lang="" altLang="ru-RU" sz="18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”</a:t>
                      </a:r>
                    </a:p>
                  </a:txBody>
                  <a:tcPr marL="19050" marR="19050" marT="11430" marB="1143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38100" marR="38100" marT="22860" marB="2286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38100" marR="38100" marT="22860" marB="2286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38100" marR="38100" marT="22860" marB="2286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38100" marR="38100" marT="22860" marB="228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1430" marB="1143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14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" panose="020B0604020202020204"/>
                        <a:cs typeface="Times New Roman" panose="02020603050405020304" pitchFamily="18" charset="0"/>
                        <a:sym typeface="Arial" panose="020B0604020202020204"/>
                      </a:endParaRPr>
                    </a:p>
                  </a:txBody>
                  <a:tcPr marL="63575" marR="63575" marT="42375" marB="423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 panose="020B0604020202020204"/>
                          <a:cs typeface="Times New Roman" panose="02020603050405020304" pitchFamily="18" charset="0"/>
                          <a:sym typeface="Arial" panose="020B0604020202020204"/>
                        </a:rPr>
                        <a:t>5.​2.​1.​1 </a:t>
                      </a:r>
                    </a:p>
                  </a:txBody>
                  <a:tcPr marL="63575" marR="63575" marT="42375" marB="423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 panose="020B0604020202020204"/>
                        </a:rPr>
                        <a:t>5.​2.​1.​2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" panose="020B0604020202020204"/>
                        <a:cs typeface="Times New Roman" panose="02020603050405020304" pitchFamily="18" charset="0"/>
                        <a:sym typeface="Arial" panose="020B0604020202020204"/>
                      </a:endParaRPr>
                    </a:p>
                  </a:txBody>
                  <a:tcPr marL="63575" marR="63575" marT="42375" marB="423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 panose="020B0604020202020204"/>
                          <a:cs typeface="Times New Roman" panose="02020603050405020304" pitchFamily="18" charset="0"/>
                          <a:sym typeface="Arial" panose="020B0604020202020204"/>
                        </a:rPr>
                        <a:t>6.​4.​2.​2 </a:t>
                      </a:r>
                    </a:p>
                  </a:txBody>
                  <a:tcPr marL="63575" marR="63575" marT="42375" marB="423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 panose="020B0604020202020204"/>
                          <a:cs typeface="Times New Roman" panose="02020603050405020304" pitchFamily="18" charset="0"/>
                          <a:sym typeface="Arial" panose="020B0604020202020204"/>
                        </a:rPr>
                        <a:t>7.​4.​1.​1 </a:t>
                      </a:r>
                    </a:p>
                  </a:txBody>
                  <a:tcPr marL="63575" marR="63575" marT="42375" marB="423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 panose="020B0604020202020204"/>
                          <a:cs typeface="Times New Roman" panose="02020603050405020304" pitchFamily="18" charset="0"/>
                          <a:sym typeface="Arial" panose="020B0604020202020204"/>
                        </a:rPr>
                        <a:t>8.​4.​2.​1 </a:t>
                      </a:r>
                    </a:p>
                  </a:txBody>
                  <a:tcPr marL="63575" marR="63575" marT="42375" marB="423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 panose="020B0604020202020204"/>
                          <a:cs typeface="Times New Roman" panose="02020603050405020304" pitchFamily="18" charset="0"/>
                          <a:sym typeface="Arial" panose="020B0604020202020204"/>
                        </a:rPr>
                        <a:t>9.​4.​2.​1 </a:t>
                      </a:r>
                    </a:p>
                  </a:txBody>
                  <a:tcPr marL="63575" marR="63575" marT="42375" marB="4237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681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Times New Roman" panose="02020603050405020304"/>
                        </a:rPr>
                        <a:t>Цели обучения</a:t>
                      </a:r>
                    </a:p>
                  </a:txBody>
                  <a:tcPr marL="63575" marR="63575" marT="42375" marB="423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приводить примеры разных видов информации и представлять информацию в разных формах;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приводить примеры каналов связи, источников и приемников информации;</a:t>
                      </a:r>
                      <a:endParaRPr lang="ru-RU" sz="14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75" marR="63575" marT="42375" marB="423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объяснять понятия "авторское право", "плагиат";</a:t>
                      </a:r>
                    </a:p>
                  </a:txBody>
                  <a:tcPr marL="63575" marR="63575" marT="42375" marB="423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оценивать эргономичность пользовательских интерфейсов</a:t>
                      </a:r>
                    </a:p>
                  </a:txBody>
                  <a:tcPr marL="63575" marR="63575" marT="42375" marB="423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соблюдать правила обеспечения безопасности пользователя в сети (мошенничество и агрессия в интернете)</a:t>
                      </a:r>
                    </a:p>
                  </a:txBody>
                  <a:tcPr marL="63575" marR="63575" marT="42375" marB="423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рассуждать о последствиях нарушения этических и правовых норм в сети</a:t>
                      </a:r>
                    </a:p>
                  </a:txBody>
                  <a:tcPr marL="63575" marR="63575" marT="42375" marB="4237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5116" y="2381190"/>
            <a:ext cx="48326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Формируемые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навыки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: шеврон 5"/>
          <p:cNvSpPr/>
          <p:nvPr/>
        </p:nvSpPr>
        <p:spPr>
          <a:xfrm>
            <a:off x="3886200" y="2277040"/>
            <a:ext cx="1207848" cy="837881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85A7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Стрелка: шеврон 9"/>
          <p:cNvSpPr/>
          <p:nvPr/>
        </p:nvSpPr>
        <p:spPr>
          <a:xfrm>
            <a:off x="4964352" y="2276881"/>
            <a:ext cx="1207848" cy="837881"/>
          </a:xfrm>
          <a:prstGeom prst="chevron">
            <a:avLst/>
          </a:prstGeom>
          <a:solidFill>
            <a:srgbClr val="002060"/>
          </a:solidFill>
          <a:ln>
            <a:solidFill>
              <a:srgbClr val="85A7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6553200" y="1638300"/>
            <a:ext cx="11430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ru-RU" sz="20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latin typeface="Times New Roman" pitchFamily="18" charset="0"/>
                <a:cs typeface="Times New Roman" panose="02020603050405020304" pitchFamily="18" charset="0"/>
              </a:rPr>
              <a:t>Соблюдает </a:t>
            </a:r>
            <a:r>
              <a:rPr lang="ru-RU" altLang="ru-RU" sz="2000" dirty="0">
                <a:latin typeface="Times New Roman" pitchFamily="18" charset="0"/>
                <a:cs typeface="Times New Roman" panose="02020603050405020304" pitchFamily="18" charset="0"/>
              </a:rPr>
              <a:t>порядок действий, свойства операций и основы </a:t>
            </a:r>
            <a:r>
              <a:rPr lang="ru-RU" altLang="ru-RU" sz="2000" dirty="0" err="1">
                <a:latin typeface="Times New Roman" pitchFamily="18" charset="0"/>
                <a:cs typeface="Times New Roman" panose="02020603050405020304" pitchFamily="18" charset="0"/>
              </a:rPr>
              <a:t>киберэтики</a:t>
            </a:r>
            <a:r>
              <a:rPr lang="ru-RU" altLang="ru-RU" sz="2000" dirty="0">
                <a:latin typeface="Times New Roman" pitchFamily="18" charset="0"/>
                <a:cs typeface="Times New Roman" panose="02020603050405020304" pitchFamily="18" charset="0"/>
              </a:rPr>
              <a:t>;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ru-RU" sz="20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latin typeface="Times New Roman" pitchFamily="18" charset="0"/>
                <a:cs typeface="Times New Roman" panose="02020603050405020304" pitchFamily="18" charset="0"/>
              </a:rPr>
              <a:t>Действует </a:t>
            </a:r>
            <a:r>
              <a:rPr lang="ru-RU" altLang="ru-RU" sz="2000" dirty="0">
                <a:latin typeface="Times New Roman" pitchFamily="18" charset="0"/>
                <a:cs typeface="Times New Roman" panose="02020603050405020304" pitchFamily="18" charset="0"/>
              </a:rPr>
              <a:t>согласно алгоритму, корректно регистрирует данные, настраивает конфиденциальность;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ru-RU" sz="2000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latin typeface="Times New Roman" pitchFamily="18" charset="0"/>
                <a:cs typeface="Times New Roman" panose="02020603050405020304" pitchFamily="18" charset="0"/>
              </a:rPr>
              <a:t>Придаёт </a:t>
            </a:r>
            <a:r>
              <a:rPr lang="ru-RU" altLang="ru-RU" sz="2000" dirty="0">
                <a:latin typeface="Times New Roman" pitchFamily="18" charset="0"/>
                <a:cs typeface="Times New Roman" panose="02020603050405020304" pitchFamily="18" charset="0"/>
              </a:rPr>
              <a:t>значение точности, честности и законности в информационном пространстве;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ru-RU" sz="2000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latin typeface="Times New Roman" pitchFamily="18" charset="0"/>
                <a:cs typeface="Times New Roman" panose="02020603050405020304" pitchFamily="18" charset="0"/>
              </a:rPr>
              <a:t>Выполняет </a:t>
            </a:r>
            <a:r>
              <a:rPr lang="ru-RU" altLang="ru-RU" sz="2000" dirty="0">
                <a:latin typeface="Times New Roman" pitchFamily="18" charset="0"/>
                <a:cs typeface="Times New Roman" panose="02020603050405020304" pitchFamily="18" charset="0"/>
              </a:rPr>
              <a:t>задания самостоятельно, не списывает и не искажает результаты;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ru-RU" sz="2000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latin typeface="Times New Roman" pitchFamily="18" charset="0"/>
                <a:cs typeface="Times New Roman" panose="02020603050405020304" pitchFamily="18" charset="0"/>
              </a:rPr>
              <a:t>Соблюдает </a:t>
            </a:r>
            <a:r>
              <a:rPr lang="ru-RU" altLang="ru-RU" sz="2000" dirty="0">
                <a:latin typeface="Times New Roman" pitchFamily="18" charset="0"/>
                <a:cs typeface="Times New Roman" panose="02020603050405020304" pitchFamily="18" charset="0"/>
              </a:rPr>
              <a:t>правила цифровой безопасности;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ru-RU" sz="2000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latin typeface="Times New Roman" pitchFamily="18" charset="0"/>
                <a:cs typeface="Times New Roman" panose="02020603050405020304" pitchFamily="18" charset="0"/>
              </a:rPr>
              <a:t>Ответственно </a:t>
            </a:r>
            <a:r>
              <a:rPr lang="ru-RU" altLang="ru-RU" sz="2000" dirty="0">
                <a:latin typeface="Times New Roman" pitchFamily="18" charset="0"/>
                <a:cs typeface="Times New Roman" panose="02020603050405020304" pitchFamily="18" charset="0"/>
              </a:rPr>
              <a:t>и этично использует искусственный интеллект и другие цифровые технологии.</a:t>
            </a:r>
          </a:p>
        </p:txBody>
      </p:sp>
      <p:pic>
        <p:nvPicPr>
          <p:cNvPr id="13" name="Picture 15" descr="http://www.mga.kz/uploads/posts/2011-09/1315811957_gerbrk.gi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6535400" y="38100"/>
            <a:ext cx="1530848" cy="150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7276FA9-CB96-1B9D-DC4C-A3EE81792E96}"/>
              </a:ext>
            </a:extLst>
          </p:cNvPr>
          <p:cNvSpPr/>
          <p:nvPr/>
        </p:nvSpPr>
        <p:spPr>
          <a:xfrm>
            <a:off x="0" y="0"/>
            <a:ext cx="18288000" cy="1333359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505200" y="419389"/>
            <a:ext cx="16459200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</a:pP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Poppins Bold" panose="00000800000000000000"/>
                <a:cs typeface="Times New Roman" panose="02020603050405020304" pitchFamily="18" charset="0"/>
                <a:sym typeface="Poppins Bold" panose="00000800000000000000"/>
              </a:rPr>
              <a:t>ЗАҢ ЖӘНЕ ТӘРТІП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Poppins Bold" panose="00000800000000000000"/>
                <a:cs typeface="Times New Roman" panose="02020603050405020304" pitchFamily="18" charset="0"/>
                <a:sym typeface="Poppins Bold" panose="00000800000000000000"/>
              </a:rPr>
              <a:t>: 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Poppins Bold" panose="00000800000000000000"/>
                <a:cs typeface="Times New Roman" panose="02020603050405020304" pitchFamily="18" charset="0"/>
                <a:sym typeface="Poppins Bold" panose="00000800000000000000"/>
              </a:rPr>
              <a:t>через предмет «Естествознание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Poppins Bold" panose="00000800000000000000"/>
                <a:cs typeface="Times New Roman" panose="02020603050405020304" pitchFamily="18" charset="0"/>
                <a:sym typeface="Poppins Bold" panose="00000800000000000000"/>
              </a:rPr>
              <a:t>»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Poppins Bold" panose="00000800000000000000"/>
              <a:cs typeface="Times New Roman" panose="02020603050405020304" pitchFamily="18" charset="0"/>
              <a:sym typeface="Poppins Bold" panose="0000080000000000000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81326595"/>
              </p:ext>
            </p:extLst>
          </p:nvPr>
        </p:nvGraphicFramePr>
        <p:xfrm>
          <a:off x="228600" y="2628900"/>
          <a:ext cx="17512665" cy="740537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83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96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51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02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99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324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ru-RU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П</a:t>
                      </a:r>
                      <a:r>
                        <a:rPr lang="" altLang="en-US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редмет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" altLang="en-US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Естествознание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9050" marR="19050" marT="11430" marB="1143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38100" marR="38100" marT="22860" marB="2286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38100" marR="38100" marT="22860" marB="228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38100" marR="38100" marT="22860" marB="228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38100" marR="38100" marT="22860" marB="2286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38100" marR="38100" marT="22860" marB="2286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38100" marR="38100" marT="22860" marB="228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altLang="en-US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1430" marB="1143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1430" marB="114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ru-RU" sz="1200" b="1" kern="1200" dirty="0">
                          <a:solidFill>
                            <a:srgbClr val="1B1C1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2. 2. 1. 7</a:t>
                      </a:r>
                    </a:p>
                  </a:txBody>
                  <a:tcPr marL="19050" marR="19050" marT="11430" marB="1143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ru-RU" sz="1200" b="1" kern="1200" dirty="0">
                          <a:solidFill>
                            <a:srgbClr val="1B1C1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3. 2. 1. 4 </a:t>
                      </a:r>
                    </a:p>
                  </a:txBody>
                  <a:tcPr marL="19050" marR="19050" marT="11430" marB="1143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38100" marR="38100" marT="22860" marB="228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ru-RU" sz="1200" b="1" kern="1200" dirty="0">
                          <a:solidFill>
                            <a:srgbClr val="1B1C1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4. 2. 1. 5 </a:t>
                      </a:r>
                    </a:p>
                  </a:txBody>
                  <a:tcPr marL="19050" marR="19050" marT="11430" marB="1143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ru-RU" sz="1200" b="1" kern="1200" dirty="0">
                          <a:solidFill>
                            <a:srgbClr val="1B1C1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5.6.3.3 </a:t>
                      </a:r>
                    </a:p>
                  </a:txBody>
                  <a:tcPr marL="19050" marR="19050" marT="11430" marB="1143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38100" marR="38100" marT="22860" marB="228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ru-RU" sz="1200" b="1" kern="1200" dirty="0">
                          <a:solidFill>
                            <a:srgbClr val="1B1C1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6.6.3.2</a:t>
                      </a:r>
                      <a:endParaRPr lang="ru-RU" altLang="en-US" sz="1200" b="1" kern="1200" dirty="0">
                        <a:solidFill>
                          <a:srgbClr val="1B1C1D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9050" marR="19050" marT="11430" marB="114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Цели обучения</a:t>
                      </a:r>
                      <a:endParaRPr lang="ru-RU" sz="14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9050" marR="19050" marT="11430" marB="114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Понимать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важность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заботы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растениях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 </a:t>
                      </a:r>
                    </a:p>
                  </a:txBody>
                  <a:tcPr marL="19050" marR="19050" marT="11430" marB="1143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Определять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роль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Красной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книги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в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сохранении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исчезающих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растений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.  </a:t>
                      </a:r>
                    </a:p>
                  </a:txBody>
                  <a:tcPr marL="19050" marR="19050" marT="11430" marB="1143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38100" marR="38100" marT="22860" marB="228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–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Предлагать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способы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защиты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растений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.  </a:t>
                      </a:r>
                    </a:p>
                  </a:txBody>
                  <a:tcPr marL="19050" marR="19050" marT="11430" marB="1143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–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Понимать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значение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Красной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книги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Республики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Казахстан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.  </a:t>
                      </a:r>
                    </a:p>
                  </a:txBody>
                  <a:tcPr marL="19050" marR="19050" marT="11430" marB="1143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38100" marR="38100" marT="22860" marB="228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–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Предлагать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пути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решения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экологических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проблем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.</a:t>
                      </a:r>
                    </a:p>
                  </a:txBody>
                  <a:tcPr marL="19050" marR="19050" marT="11430" marB="114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ru-RU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П</a:t>
                      </a:r>
                      <a:r>
                        <a:rPr lang="" altLang="en-US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редмет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География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19050" marR="19050" marT="11430" marB="1143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38100" marR="38100" marT="22860" marB="2286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38100" marR="38100" marT="22860" marB="2286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38100" marR="38100" marT="22860" marB="2286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38100" marR="38100" marT="22860" marB="2286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38100" marR="38100" marT="22860" marB="2286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38100" marR="38100" marT="22860" marB="228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1430" marB="1143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endParaRPr lang="ru-RU" sz="120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9050" marR="19050" marT="11430" marB="1143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7.​3.​1.​5</a:t>
                      </a:r>
                      <a:endParaRPr lang="ru-RU" altLang="en-US" sz="12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9050" marR="19050" marT="11430" marB="1143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38100" marR="38100" marT="22860" marB="2286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8.​3.​1.​</a:t>
                      </a:r>
                    </a:p>
                  </a:txBody>
                  <a:tcPr marL="19050" marR="19050" marT="11430" marB="1143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38100" marR="38100" marT="22860" marB="2286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38100" marR="38100" marT="22860" marB="2286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9.​3.​1.​7 </a:t>
                      </a:r>
                    </a:p>
                  </a:txBody>
                  <a:tcPr marL="19050" marR="19050" marT="11430" marB="1143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38100" marR="38100" marT="22860" marB="228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Цели обучения</a:t>
                      </a:r>
                      <a:endParaRPr lang="ru-RU" sz="14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9050" marR="19050" marT="11430" marB="1143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Понимать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поведение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литосферных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плит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пределах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Казахстана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основе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литосферного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компонента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 </a:t>
                      </a:r>
                    </a:p>
                  </a:txBody>
                  <a:tcPr marL="19050" marR="19050" marT="11430" marB="1143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38100" marR="38100" marT="22860" marB="2286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Анализировать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распределение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полезных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ископаемых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и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горных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пород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с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учетом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закономерностей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их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формирования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.  </a:t>
                      </a:r>
                      <a:endParaRPr lang="en-US" altLang="ru-RU" sz="14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9050" marR="19050" marT="11430" marB="1143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38100" marR="38100" marT="22860" marB="2286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38100" marR="38100" marT="22860" marB="2286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Предлагать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пути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решения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проблем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добычи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минеральных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ресурсов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и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их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использования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в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разных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отраслях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экономики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Казахстана</a:t>
                      </a:r>
                      <a:r>
                        <a:rPr lang="en-US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.</a:t>
                      </a:r>
                      <a:endParaRPr lang="en-US" altLang="ru-RU" sz="14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9050" marR="19050" marT="11430" marB="1143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38100" marR="38100" marT="22860" marB="228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50"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ru-RU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П</a:t>
                      </a:r>
                      <a:r>
                        <a:rPr lang="" altLang="en-US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редмет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«Химия»</a:t>
                      </a:r>
                    </a:p>
                  </a:txBody>
                  <a:tcPr marL="19050" marR="19050" marT="11430" marB="1143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38100" marR="38100" marT="22860" marB="2286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rtl="0"/>
                      <a:endParaRPr lang="ru-RU" sz="1200" dirty="0">
                        <a:solidFill>
                          <a:srgbClr val="1B1C1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3" marR="31783" marT="21189" marB="21189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7.3.1.3 , 7.3.1.4 </a:t>
                      </a:r>
                    </a:p>
                  </a:txBody>
                  <a:tcPr marL="45720" marR="45720" marT="22860" marB="2286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8.3.1.2 </a:t>
                      </a:r>
                    </a:p>
                  </a:txBody>
                  <a:tcPr marL="45720" marR="45720" marT="22860" marB="2286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9.3.4.2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2860" marB="2286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38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Цели обучения</a:t>
                      </a:r>
                    </a:p>
                  </a:txBody>
                  <a:tcPr marL="31783" marR="31783" marT="21189" marB="21189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" alt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П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онимать значение охраны атмосферного воздуха от загрязнения;</a:t>
                      </a:r>
                      <a:endParaRPr lang="ru-RU" sz="14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" alt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З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нать условия горения вещества и продукты реакции горения;</a:t>
                      </a:r>
                    </a:p>
                  </a:txBody>
                  <a:tcPr marL="31783" marR="31783" marT="21189" marB="21189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63567" marR="63567" marT="42378" marB="42378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" alt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бъяснять причины парникового эффекта и предлагать пути решения;</a:t>
                      </a:r>
                    </a:p>
                  </a:txBody>
                  <a:tcPr marL="31783" marR="31783" marT="21189" marB="21189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63567" marR="63567" marT="42378" marB="42378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63567" marR="63567" marT="42378" marB="42378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" alt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Э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кспериментально изучить химические свойства кислот и оснований, средних солей и сделать выводы;</a:t>
                      </a:r>
                    </a:p>
                  </a:txBody>
                  <a:tcPr marL="45720" marR="45720" marT="22860" marB="2286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3065"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" altLang="en-US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Предмет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«Физика»</a:t>
                      </a:r>
                    </a:p>
                  </a:txBody>
                  <a:tcPr marL="19050" marR="19050" marT="11430" marB="1143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38100" marR="38100" marT="22860" marB="2286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rtl="0"/>
                      <a:endParaRPr lang="ru-RU" sz="1200" dirty="0">
                        <a:solidFill>
                          <a:srgbClr val="1B1C1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3" marR="31783" marT="21189" marB="21189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7.7.1.3 </a:t>
                      </a:r>
                    </a:p>
                  </a:txBody>
                  <a:tcPr marL="45720" marR="45720" marT="22860" marB="2286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8.3.1.1 </a:t>
                      </a:r>
                    </a:p>
                  </a:txBody>
                  <a:tcPr marL="45720" marR="45720" marT="22860" marB="2286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9.2.5.1</a:t>
                      </a:r>
                    </a:p>
                  </a:txBody>
                  <a:tcPr marL="45720" marR="45720" marT="22860" marB="2286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55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Цели обучения</a:t>
                      </a:r>
                    </a:p>
                  </a:txBody>
                  <a:tcPr marL="31783" marR="31783" marT="21189" marB="21189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" alt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О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бъяснять смену времен года и длительность дня и ночи на разных широтах</a:t>
                      </a:r>
                    </a:p>
                  </a:txBody>
                  <a:tcPr marL="31783" marR="31783" marT="21189" marB="21189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63567" marR="63567" marT="42378" marB="42378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" alt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О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писывать эксперименты и приводить примеры, подтверждающие основные положения молекулярно-кинетической теории</a:t>
                      </a:r>
                    </a:p>
                  </a:txBody>
                  <a:tcPr marL="31783" marR="31783" marT="21189" marB="21189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63567" marR="63567" marT="42378" marB="42378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63567" marR="63567" marT="42378" marB="42378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" alt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Н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азывать условие возникновения резонанса и приводить примеры его применения</a:t>
                      </a:r>
                    </a:p>
                  </a:txBody>
                  <a:tcPr marL="31783" marR="31783" marT="21189" marB="21189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63567" marR="63567" marT="42378" marB="4237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1742837"/>
            <a:ext cx="3200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Формируемые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6483985" y="1253068"/>
            <a:ext cx="9260997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Соблюдает инструкции и правила техники безопасности;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придерживается принципов проведения наблюдений и экспериментов; 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по чек-листу, ведет протоколы наблюдений и экспериментов без искажения данных; 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уважительно относится к информации, ответственности и безопасности; 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 обращается с оборудованием и окружающей средой.</a:t>
            </a:r>
          </a:p>
        </p:txBody>
      </p:sp>
      <p:sp>
        <p:nvSpPr>
          <p:cNvPr id="11" name="Стрелка: шеврон 5"/>
          <p:cNvSpPr/>
          <p:nvPr/>
        </p:nvSpPr>
        <p:spPr>
          <a:xfrm>
            <a:off x="3657600" y="1562259"/>
            <a:ext cx="1207848" cy="837881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85A7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Стрелка: шеврон 9"/>
          <p:cNvSpPr/>
          <p:nvPr/>
        </p:nvSpPr>
        <p:spPr>
          <a:xfrm>
            <a:off x="4735752" y="1562100"/>
            <a:ext cx="1207848" cy="837881"/>
          </a:xfrm>
          <a:prstGeom prst="chevron">
            <a:avLst/>
          </a:prstGeom>
          <a:solidFill>
            <a:srgbClr val="002060"/>
          </a:solidFill>
          <a:ln>
            <a:solidFill>
              <a:srgbClr val="85A7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5" descr="http://www.mga.kz/uploads/posts/2011-09/1315811957_gerbrk.gi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6687800" y="29134"/>
            <a:ext cx="1295400" cy="127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7276FA9-CB96-1B9D-DC4C-A3EE81792E96}"/>
              </a:ext>
            </a:extLst>
          </p:cNvPr>
          <p:cNvSpPr/>
          <p:nvPr/>
        </p:nvSpPr>
        <p:spPr>
          <a:xfrm>
            <a:off x="0" y="0"/>
            <a:ext cx="18288000" cy="1333359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11408633"/>
              </p:ext>
            </p:extLst>
          </p:nvPr>
        </p:nvGraphicFramePr>
        <p:xfrm>
          <a:off x="228599" y="3464265"/>
          <a:ext cx="17520007" cy="368490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09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44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610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004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altLang="ru-RU" sz="18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Предмет: История Казахстана 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9050" marR="19050" marT="11430" marB="1143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38100" marR="38100" marT="22860" marB="228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1B1C1D"/>
                        </a:solidFill>
                        <a:latin typeface="Times New Roman" panose="02020603050405020304" pitchFamily="18" charset="0"/>
                        <a:ea typeface="Arial" panose="020B0604020202020204"/>
                        <a:cs typeface="Times New Roman" panose="02020603050405020304" pitchFamily="18" charset="0"/>
                        <a:sym typeface="Arial" panose="020B0604020202020204"/>
                      </a:endParaRPr>
                    </a:p>
                  </a:txBody>
                  <a:tcPr marL="63575" marR="63575" marT="42375" marB="423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5.3.1.3</a:t>
                      </a:r>
                      <a:endParaRPr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 panose="020B0604020202020204"/>
                      </a:endParaRPr>
                    </a:p>
                  </a:txBody>
                  <a:tcPr marL="63575" marR="63575" marT="42375" marB="423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6.2.2.7</a:t>
                      </a:r>
                      <a:endParaRPr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 panose="020B0604020202020204"/>
                      </a:endParaRPr>
                    </a:p>
                  </a:txBody>
                  <a:tcPr marL="63575" marR="63575" marT="42375" marB="423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7.3.2.3</a:t>
                      </a:r>
                      <a:endParaRPr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 panose="020B0604020202020204"/>
                      </a:endParaRPr>
                    </a:p>
                  </a:txBody>
                  <a:tcPr marL="63575" marR="63575" marT="42375" marB="423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8.1.2.1</a:t>
                      </a:r>
                      <a:endParaRPr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 panose="020B0604020202020204"/>
                      </a:endParaRPr>
                    </a:p>
                  </a:txBody>
                  <a:tcPr marL="63575" marR="63575" marT="42375" marB="423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9.1.1.3</a:t>
                      </a:r>
                      <a:endParaRPr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 panose="020B0604020202020204"/>
                      </a:endParaRPr>
                    </a:p>
                  </a:txBody>
                  <a:tcPr marL="63575" marR="63575" marT="42375" marB="4237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Times New Roman" panose="02020603050405020304"/>
                        </a:rPr>
                        <a:t>Цели обучения</a:t>
                      </a:r>
                      <a:endParaRPr sz="14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 panose="020B0604020202020204"/>
                      </a:endParaRPr>
                    </a:p>
                  </a:txBody>
                  <a:tcPr marL="63575" marR="63575" marT="42375" marB="423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понимать 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роли исторических личностей в истории родного края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выявление мастеров, внесших вклад в возрождение традиционной художественной культуры региона</a:t>
                      </a:r>
                      <a:endParaRPr sz="14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75" marR="63575" marT="42375" marB="423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оценивать внутреннюю 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и внешнюю политику хана </a:t>
                      </a:r>
                      <a:r>
                        <a:rPr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Абылая</a:t>
                      </a:r>
                      <a:endParaRPr sz="14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75" marR="63575" marT="42375" marB="423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0" hangingPunct="0"/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анализировать деятельность казахской интеллигенции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 panose="020B0604020202020204"/>
                      </a:endParaRPr>
                    </a:p>
                  </a:txBody>
                  <a:tcPr marL="63575" marR="63575" marT="42375" marB="423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0" hangingPunct="0"/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анализировать демографическую политику согласно стратегии развития Казахстана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 panose="020B0604020202020204"/>
                      </a:endParaRPr>
                    </a:p>
                  </a:txBody>
                  <a:tcPr marL="63575" marR="63575" marT="42375" marB="4237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altLang="ru-RU" sz="18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Предмет: Всемирная история</a:t>
                      </a:r>
                      <a:endParaRPr lang="ru-RU" altLang="ru-RU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9050" marR="19050" marT="11430" marB="1143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38100" marR="38100" marT="22860" marB="2286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" panose="020B0604020202020204"/>
                        <a:cs typeface="Times New Roman" panose="02020603050405020304" pitchFamily="18" charset="0"/>
                        <a:sym typeface="Arial" panose="020B0604020202020204"/>
                      </a:endParaRPr>
                    </a:p>
                  </a:txBody>
                  <a:tcPr marL="63575" marR="63575" marT="42375" marB="423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5.​3.​2.​2 </a:t>
                      </a:r>
                    </a:p>
                  </a:txBody>
                  <a:tcPr marL="63575" marR="63575" marT="42375" marB="423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6.​4.​1.​1 </a:t>
                      </a:r>
                    </a:p>
                  </a:txBody>
                  <a:tcPr marL="63575" marR="63575" marT="42375" marB="423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7.​2.​2.​1 </a:t>
                      </a:r>
                    </a:p>
                  </a:txBody>
                  <a:tcPr marL="63575" marR="63575" marT="42375" marB="423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8.​2.​2.​2 </a:t>
                      </a:r>
                    </a:p>
                  </a:txBody>
                  <a:tcPr marL="63575" marR="63575" marT="42375" marB="423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9.​3.​1.​4 </a:t>
                      </a:r>
                    </a:p>
                  </a:txBody>
                  <a:tcPr marL="63575" marR="63575" marT="42375" marB="4237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Times New Roman" panose="02020603050405020304"/>
                        </a:rPr>
                        <a:t>Цели обучения</a:t>
                      </a:r>
                    </a:p>
                  </a:txBody>
                  <a:tcPr marL="63575" marR="63575" marT="42375" marB="423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объяснять, каким образом завоевательные войны и возникновение империй изменяли границы государств;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характеризовать особенности развития средневековых городов, определяя роль ремесла и торговли;</a:t>
                      </a:r>
                    </a:p>
                  </a:txBody>
                  <a:tcPr marL="63575" marR="63575" marT="42375" marB="423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использовать произведения искусства для интерпретации исторических событий;</a:t>
                      </a:r>
                    </a:p>
                  </a:txBody>
                  <a:tcPr marL="63575" marR="63575" marT="42375" marB="423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0" hangingPunct="0"/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анализировать влияние массовой культуры (кинематограф, радио) на духовное развитие общества в первой половине ХХ века;</a:t>
                      </a:r>
                    </a:p>
                  </a:txBody>
                  <a:tcPr marL="63575" marR="63575" marT="42375" marB="423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0" hangingPunct="0"/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оценивать роль личности в истории</a:t>
                      </a:r>
                    </a:p>
                  </a:txBody>
                  <a:tcPr marL="63575" marR="63575" marT="42375" marB="4237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1895397"/>
            <a:ext cx="3200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Формирующиеся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6483985" y="1566327"/>
            <a:ext cx="11264622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анализировать различные исторические источники и события с позиции критического мышления.	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оценке прошлого — соблюдение принципов историчности и объективности.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Уважительное отношение к множеству взглядов, избегание односторонних суждений.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применять факты и доказательства, правильно использовать цитирование при аргументации.</a:t>
            </a:r>
          </a:p>
        </p:txBody>
      </p:sp>
      <p:sp>
        <p:nvSpPr>
          <p:cNvPr id="11" name="Стрелка: шеврон 5"/>
          <p:cNvSpPr/>
          <p:nvPr/>
        </p:nvSpPr>
        <p:spPr>
          <a:xfrm>
            <a:off x="3657600" y="1714819"/>
            <a:ext cx="1207848" cy="837881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85A7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Стрелка: шеврон 9"/>
          <p:cNvSpPr/>
          <p:nvPr/>
        </p:nvSpPr>
        <p:spPr>
          <a:xfrm>
            <a:off x="4735752" y="1714660"/>
            <a:ext cx="1207848" cy="837881"/>
          </a:xfrm>
          <a:prstGeom prst="chevron">
            <a:avLst/>
          </a:prstGeom>
          <a:solidFill>
            <a:srgbClr val="002060"/>
          </a:solidFill>
          <a:ln>
            <a:solidFill>
              <a:srgbClr val="85A7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5" descr="http://www.mga.kz/uploads/posts/2011-09/1315811957_gerbrk.gi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6687800" y="29134"/>
            <a:ext cx="1295400" cy="127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9"/>
          <p:cNvSpPr txBox="1"/>
          <p:nvPr/>
        </p:nvSpPr>
        <p:spPr>
          <a:xfrm>
            <a:off x="3581914" y="419100"/>
            <a:ext cx="11962886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</a:pPr>
            <a:r>
              <a:rPr lang="ru-RU" sz="4020" b="1" dirty="0">
                <a:solidFill>
                  <a:schemeClr val="bg1"/>
                </a:solidFill>
                <a:latin typeface="Times New Roman" panose="02020603050405020304" pitchFamily="18" charset="0"/>
                <a:ea typeface="Poppins Bold" panose="00000800000000000000"/>
                <a:cs typeface="Times New Roman" panose="02020603050405020304" pitchFamily="18" charset="0"/>
                <a:sym typeface="Poppins Bold" panose="00000800000000000000"/>
              </a:rPr>
              <a:t>ЗАҢ ЖӘНЕ ТӘРТІП: Человек и общество</a:t>
            </a:r>
            <a:endParaRPr lang="en-US" sz="4020" b="1" dirty="0">
              <a:solidFill>
                <a:schemeClr val="bg1"/>
              </a:solidFill>
              <a:latin typeface="Times New Roman" panose="02020603050405020304" pitchFamily="18" charset="0"/>
              <a:ea typeface="Poppins Bold" panose="00000800000000000000"/>
              <a:cs typeface="Times New Roman" panose="02020603050405020304" pitchFamily="18" charset="0"/>
              <a:sym typeface="Poppins Bold" panose="000008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33960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C7276FA9-CB96-1B9D-DC4C-A3EE81792E96}"/>
              </a:ext>
            </a:extLst>
          </p:cNvPr>
          <p:cNvSpPr/>
          <p:nvPr/>
        </p:nvSpPr>
        <p:spPr>
          <a:xfrm>
            <a:off x="0" y="0"/>
            <a:ext cx="18288000" cy="1333359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581914" y="419100"/>
            <a:ext cx="12953486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</a:pPr>
            <a:r>
              <a:rPr lang="ru-RU" sz="4020" b="1" dirty="0">
                <a:solidFill>
                  <a:schemeClr val="bg1"/>
                </a:solidFill>
                <a:latin typeface="Times New Roman" panose="02020603050405020304" pitchFamily="18" charset="0"/>
                <a:ea typeface="Poppins Bold" panose="00000800000000000000"/>
                <a:cs typeface="Times New Roman" panose="02020603050405020304" pitchFamily="18" charset="0"/>
                <a:sym typeface="Poppins Bold" panose="00000800000000000000"/>
              </a:rPr>
              <a:t>ЗАҢ ЖӘНЕ ТӘРТІП: преемственность результатов</a:t>
            </a:r>
            <a:endParaRPr lang="en-US" sz="4020" b="1" dirty="0">
              <a:solidFill>
                <a:schemeClr val="bg1"/>
              </a:solidFill>
              <a:latin typeface="Times New Roman" panose="02020603050405020304" pitchFamily="18" charset="0"/>
              <a:ea typeface="Poppins Bold" panose="00000800000000000000"/>
              <a:cs typeface="Times New Roman" panose="02020603050405020304" pitchFamily="18" charset="0"/>
              <a:sym typeface="Poppins Bold" panose="0000080000000000000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377283" y="3771900"/>
            <a:ext cx="0" cy="605790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0232444" y="3807976"/>
            <a:ext cx="0" cy="605790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4184986" y="3771900"/>
            <a:ext cx="0" cy="605790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7012" y="3909948"/>
            <a:ext cx="3112194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общепринятых норм и правил поведения. 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сверстникам и взрослым. 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вести себя дома, в детском саду и в обществе. 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безопасности и порядка на базовом уровне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Freeform 5"/>
          <p:cNvSpPr/>
          <p:nvPr/>
        </p:nvSpPr>
        <p:spPr>
          <a:xfrm>
            <a:off x="228600" y="1440615"/>
            <a:ext cx="2975550" cy="2102452"/>
          </a:xfrm>
          <a:custGeom>
            <a:avLst/>
            <a:gdLst/>
            <a:ahLst/>
            <a:cxnLst/>
            <a:rect l="l" t="t" r="r" b="b"/>
            <a:pathLst>
              <a:path w="925529" h="720995">
                <a:moveTo>
                  <a:pt x="901226" y="301824"/>
                </a:moveTo>
                <a:lnTo>
                  <a:pt x="612171" y="12770"/>
                </a:lnTo>
                <a:cubicBezTo>
                  <a:pt x="602341" y="2940"/>
                  <a:pt x="587558" y="0"/>
                  <a:pt x="574715" y="5319"/>
                </a:cubicBezTo>
                <a:cubicBezTo>
                  <a:pt x="561872" y="10639"/>
                  <a:pt x="553498" y="23171"/>
                  <a:pt x="553498" y="37073"/>
                </a:cubicBezTo>
                <a:lnTo>
                  <a:pt x="553498" y="74321"/>
                </a:lnTo>
                <a:cubicBezTo>
                  <a:pt x="553498" y="96328"/>
                  <a:pt x="544756" y="117433"/>
                  <a:pt x="529195" y="132994"/>
                </a:cubicBezTo>
                <a:cubicBezTo>
                  <a:pt x="513634" y="148555"/>
                  <a:pt x="492529" y="157297"/>
                  <a:pt x="470523" y="157297"/>
                </a:cubicBezTo>
                <a:lnTo>
                  <a:pt x="82976" y="157297"/>
                </a:lnTo>
                <a:cubicBezTo>
                  <a:pt x="60969" y="157297"/>
                  <a:pt x="39864" y="166039"/>
                  <a:pt x="24303" y="181600"/>
                </a:cubicBezTo>
                <a:cubicBezTo>
                  <a:pt x="8742" y="197161"/>
                  <a:pt x="0" y="218266"/>
                  <a:pt x="0" y="240273"/>
                </a:cubicBezTo>
                <a:lnTo>
                  <a:pt x="0" y="480721"/>
                </a:lnTo>
                <a:cubicBezTo>
                  <a:pt x="0" y="502728"/>
                  <a:pt x="8742" y="523833"/>
                  <a:pt x="24303" y="539394"/>
                </a:cubicBezTo>
                <a:cubicBezTo>
                  <a:pt x="39864" y="554955"/>
                  <a:pt x="60969" y="563697"/>
                  <a:pt x="82976" y="563697"/>
                </a:cubicBezTo>
                <a:lnTo>
                  <a:pt x="470523" y="563697"/>
                </a:lnTo>
                <a:cubicBezTo>
                  <a:pt x="492529" y="563697"/>
                  <a:pt x="513634" y="572439"/>
                  <a:pt x="529195" y="588000"/>
                </a:cubicBezTo>
                <a:cubicBezTo>
                  <a:pt x="544756" y="603561"/>
                  <a:pt x="553498" y="624666"/>
                  <a:pt x="553498" y="646673"/>
                </a:cubicBezTo>
                <a:lnTo>
                  <a:pt x="553498" y="683921"/>
                </a:lnTo>
                <a:cubicBezTo>
                  <a:pt x="553498" y="697823"/>
                  <a:pt x="561872" y="710355"/>
                  <a:pt x="574715" y="715675"/>
                </a:cubicBezTo>
                <a:cubicBezTo>
                  <a:pt x="587558" y="720995"/>
                  <a:pt x="602341" y="718054"/>
                  <a:pt x="612171" y="708224"/>
                </a:cubicBezTo>
                <a:lnTo>
                  <a:pt x="901226" y="419170"/>
                </a:lnTo>
                <a:cubicBezTo>
                  <a:pt x="916787" y="403609"/>
                  <a:pt x="925529" y="382504"/>
                  <a:pt x="925529" y="360497"/>
                </a:cubicBezTo>
                <a:cubicBezTo>
                  <a:pt x="925529" y="338490"/>
                  <a:pt x="916787" y="317385"/>
                  <a:pt x="901226" y="301824"/>
                </a:cubicBezTo>
                <a:close/>
              </a:path>
            </a:pathLst>
          </a:custGeom>
          <a:solidFill>
            <a:srgbClr val="002060"/>
          </a:solidFill>
        </p:spPr>
        <p:txBody>
          <a:bodyPr/>
          <a:lstStyle/>
          <a:p>
            <a:endParaRPr lang="en-US"/>
          </a:p>
        </p:txBody>
      </p:sp>
      <p:sp>
        <p:nvSpPr>
          <p:cNvPr id="24" name="Freeform 7"/>
          <p:cNvSpPr/>
          <p:nvPr/>
        </p:nvSpPr>
        <p:spPr>
          <a:xfrm>
            <a:off x="2426814" y="1941700"/>
            <a:ext cx="1213071" cy="1100279"/>
          </a:xfrm>
          <a:custGeom>
            <a:avLst/>
            <a:gdLst/>
            <a:ahLst/>
            <a:cxnLst/>
            <a:rect l="l" t="t" r="r" b="b"/>
            <a:pathLst>
              <a:path w="1100279" h="1100279">
                <a:moveTo>
                  <a:pt x="0" y="0"/>
                </a:moveTo>
                <a:lnTo>
                  <a:pt x="1100279" y="0"/>
                </a:lnTo>
                <a:lnTo>
                  <a:pt x="1100279" y="1100280"/>
                </a:lnTo>
                <a:lnTo>
                  <a:pt x="0" y="1100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9"/>
          <p:cNvSpPr/>
          <p:nvPr/>
        </p:nvSpPr>
        <p:spPr>
          <a:xfrm>
            <a:off x="3657600" y="1440615"/>
            <a:ext cx="2975550" cy="2102452"/>
          </a:xfrm>
          <a:custGeom>
            <a:avLst/>
            <a:gdLst/>
            <a:ahLst/>
            <a:cxnLst/>
            <a:rect l="l" t="t" r="r" b="b"/>
            <a:pathLst>
              <a:path w="925529" h="720995">
                <a:moveTo>
                  <a:pt x="901226" y="301824"/>
                </a:moveTo>
                <a:lnTo>
                  <a:pt x="612171" y="12770"/>
                </a:lnTo>
                <a:cubicBezTo>
                  <a:pt x="602341" y="2940"/>
                  <a:pt x="587558" y="0"/>
                  <a:pt x="574715" y="5319"/>
                </a:cubicBezTo>
                <a:cubicBezTo>
                  <a:pt x="561872" y="10639"/>
                  <a:pt x="553498" y="23171"/>
                  <a:pt x="553498" y="37073"/>
                </a:cubicBezTo>
                <a:lnTo>
                  <a:pt x="553498" y="74321"/>
                </a:lnTo>
                <a:cubicBezTo>
                  <a:pt x="553498" y="96328"/>
                  <a:pt x="544756" y="117433"/>
                  <a:pt x="529195" y="132994"/>
                </a:cubicBezTo>
                <a:cubicBezTo>
                  <a:pt x="513634" y="148555"/>
                  <a:pt x="492529" y="157297"/>
                  <a:pt x="470523" y="157297"/>
                </a:cubicBezTo>
                <a:lnTo>
                  <a:pt x="82976" y="157297"/>
                </a:lnTo>
                <a:cubicBezTo>
                  <a:pt x="60969" y="157297"/>
                  <a:pt x="39864" y="166039"/>
                  <a:pt x="24303" y="181600"/>
                </a:cubicBezTo>
                <a:cubicBezTo>
                  <a:pt x="8742" y="197161"/>
                  <a:pt x="0" y="218266"/>
                  <a:pt x="0" y="240273"/>
                </a:cubicBezTo>
                <a:lnTo>
                  <a:pt x="0" y="480721"/>
                </a:lnTo>
                <a:cubicBezTo>
                  <a:pt x="0" y="502728"/>
                  <a:pt x="8742" y="523833"/>
                  <a:pt x="24303" y="539394"/>
                </a:cubicBezTo>
                <a:cubicBezTo>
                  <a:pt x="39864" y="554955"/>
                  <a:pt x="60969" y="563697"/>
                  <a:pt x="82976" y="563697"/>
                </a:cubicBezTo>
                <a:lnTo>
                  <a:pt x="470523" y="563697"/>
                </a:lnTo>
                <a:cubicBezTo>
                  <a:pt x="492529" y="563697"/>
                  <a:pt x="513634" y="572439"/>
                  <a:pt x="529195" y="588000"/>
                </a:cubicBezTo>
                <a:cubicBezTo>
                  <a:pt x="544756" y="603561"/>
                  <a:pt x="553498" y="624666"/>
                  <a:pt x="553498" y="646673"/>
                </a:cubicBezTo>
                <a:lnTo>
                  <a:pt x="553498" y="683921"/>
                </a:lnTo>
                <a:cubicBezTo>
                  <a:pt x="553498" y="697823"/>
                  <a:pt x="561872" y="710355"/>
                  <a:pt x="574715" y="715675"/>
                </a:cubicBezTo>
                <a:cubicBezTo>
                  <a:pt x="587558" y="720995"/>
                  <a:pt x="602341" y="718054"/>
                  <a:pt x="612171" y="708224"/>
                </a:cubicBezTo>
                <a:lnTo>
                  <a:pt x="901226" y="419170"/>
                </a:lnTo>
                <a:cubicBezTo>
                  <a:pt x="916787" y="403609"/>
                  <a:pt x="925529" y="382504"/>
                  <a:pt x="925529" y="360497"/>
                </a:cubicBezTo>
                <a:cubicBezTo>
                  <a:pt x="925529" y="338490"/>
                  <a:pt x="916787" y="317385"/>
                  <a:pt x="901226" y="301824"/>
                </a:cubicBezTo>
                <a:close/>
              </a:path>
            </a:pathLst>
          </a:custGeom>
          <a:solidFill>
            <a:srgbClr val="002060"/>
          </a:solidFill>
        </p:spPr>
        <p:txBody>
          <a:bodyPr/>
          <a:lstStyle/>
          <a:p>
            <a:endParaRPr lang="en-US"/>
          </a:p>
        </p:txBody>
      </p:sp>
      <p:sp>
        <p:nvSpPr>
          <p:cNvPr id="28" name="Freeform 11"/>
          <p:cNvSpPr/>
          <p:nvPr/>
        </p:nvSpPr>
        <p:spPr>
          <a:xfrm>
            <a:off x="5855815" y="1941700"/>
            <a:ext cx="1213071" cy="1100279"/>
          </a:xfrm>
          <a:custGeom>
            <a:avLst/>
            <a:gdLst/>
            <a:ahLst/>
            <a:cxnLst/>
            <a:rect l="l" t="t" r="r" b="b"/>
            <a:pathLst>
              <a:path w="1100279" h="1100279">
                <a:moveTo>
                  <a:pt x="0" y="0"/>
                </a:moveTo>
                <a:lnTo>
                  <a:pt x="1100279" y="0"/>
                </a:lnTo>
                <a:lnTo>
                  <a:pt x="1100279" y="1100280"/>
                </a:lnTo>
                <a:lnTo>
                  <a:pt x="0" y="1100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13"/>
          <p:cNvSpPr/>
          <p:nvPr/>
        </p:nvSpPr>
        <p:spPr>
          <a:xfrm>
            <a:off x="7162800" y="1440615"/>
            <a:ext cx="2975550" cy="2102452"/>
          </a:xfrm>
          <a:custGeom>
            <a:avLst/>
            <a:gdLst/>
            <a:ahLst/>
            <a:cxnLst/>
            <a:rect l="l" t="t" r="r" b="b"/>
            <a:pathLst>
              <a:path w="925529" h="720995">
                <a:moveTo>
                  <a:pt x="901226" y="301824"/>
                </a:moveTo>
                <a:lnTo>
                  <a:pt x="612171" y="12770"/>
                </a:lnTo>
                <a:cubicBezTo>
                  <a:pt x="602341" y="2940"/>
                  <a:pt x="587558" y="0"/>
                  <a:pt x="574715" y="5319"/>
                </a:cubicBezTo>
                <a:cubicBezTo>
                  <a:pt x="561872" y="10639"/>
                  <a:pt x="553498" y="23171"/>
                  <a:pt x="553498" y="37073"/>
                </a:cubicBezTo>
                <a:lnTo>
                  <a:pt x="553498" y="74321"/>
                </a:lnTo>
                <a:cubicBezTo>
                  <a:pt x="553498" y="96328"/>
                  <a:pt x="544756" y="117433"/>
                  <a:pt x="529195" y="132994"/>
                </a:cubicBezTo>
                <a:cubicBezTo>
                  <a:pt x="513634" y="148555"/>
                  <a:pt x="492529" y="157297"/>
                  <a:pt x="470523" y="157297"/>
                </a:cubicBezTo>
                <a:lnTo>
                  <a:pt x="82976" y="157297"/>
                </a:lnTo>
                <a:cubicBezTo>
                  <a:pt x="60969" y="157297"/>
                  <a:pt x="39864" y="166039"/>
                  <a:pt x="24303" y="181600"/>
                </a:cubicBezTo>
                <a:cubicBezTo>
                  <a:pt x="8742" y="197161"/>
                  <a:pt x="0" y="218266"/>
                  <a:pt x="0" y="240273"/>
                </a:cubicBezTo>
                <a:lnTo>
                  <a:pt x="0" y="480721"/>
                </a:lnTo>
                <a:cubicBezTo>
                  <a:pt x="0" y="502728"/>
                  <a:pt x="8742" y="523833"/>
                  <a:pt x="24303" y="539394"/>
                </a:cubicBezTo>
                <a:cubicBezTo>
                  <a:pt x="39864" y="554955"/>
                  <a:pt x="60969" y="563697"/>
                  <a:pt x="82976" y="563697"/>
                </a:cubicBezTo>
                <a:lnTo>
                  <a:pt x="470523" y="563697"/>
                </a:lnTo>
                <a:cubicBezTo>
                  <a:pt x="492529" y="563697"/>
                  <a:pt x="513634" y="572439"/>
                  <a:pt x="529195" y="588000"/>
                </a:cubicBezTo>
                <a:cubicBezTo>
                  <a:pt x="544756" y="603561"/>
                  <a:pt x="553498" y="624666"/>
                  <a:pt x="553498" y="646673"/>
                </a:cubicBezTo>
                <a:lnTo>
                  <a:pt x="553498" y="683921"/>
                </a:lnTo>
                <a:cubicBezTo>
                  <a:pt x="553498" y="697823"/>
                  <a:pt x="561872" y="710355"/>
                  <a:pt x="574715" y="715675"/>
                </a:cubicBezTo>
                <a:cubicBezTo>
                  <a:pt x="587558" y="720995"/>
                  <a:pt x="602341" y="718054"/>
                  <a:pt x="612171" y="708224"/>
                </a:cubicBezTo>
                <a:lnTo>
                  <a:pt x="901226" y="419170"/>
                </a:lnTo>
                <a:cubicBezTo>
                  <a:pt x="916787" y="403609"/>
                  <a:pt x="925529" y="382504"/>
                  <a:pt x="925529" y="360497"/>
                </a:cubicBezTo>
                <a:cubicBezTo>
                  <a:pt x="925529" y="338490"/>
                  <a:pt x="916787" y="317385"/>
                  <a:pt x="901226" y="301824"/>
                </a:cubicBezTo>
                <a:close/>
              </a:path>
            </a:pathLst>
          </a:custGeom>
          <a:solidFill>
            <a:srgbClr val="002060"/>
          </a:solidFill>
        </p:spPr>
        <p:txBody>
          <a:bodyPr/>
          <a:lstStyle/>
          <a:p>
            <a:endParaRPr lang="en-US"/>
          </a:p>
        </p:txBody>
      </p:sp>
      <p:sp>
        <p:nvSpPr>
          <p:cNvPr id="32" name="Freeform 15"/>
          <p:cNvSpPr/>
          <p:nvPr/>
        </p:nvSpPr>
        <p:spPr>
          <a:xfrm>
            <a:off x="9361015" y="1941700"/>
            <a:ext cx="1213071" cy="1100279"/>
          </a:xfrm>
          <a:custGeom>
            <a:avLst/>
            <a:gdLst/>
            <a:ahLst/>
            <a:cxnLst/>
            <a:rect l="l" t="t" r="r" b="b"/>
            <a:pathLst>
              <a:path w="1100279" h="1100279">
                <a:moveTo>
                  <a:pt x="0" y="0"/>
                </a:moveTo>
                <a:lnTo>
                  <a:pt x="1100279" y="0"/>
                </a:lnTo>
                <a:lnTo>
                  <a:pt x="1100279" y="1100280"/>
                </a:lnTo>
                <a:lnTo>
                  <a:pt x="0" y="1100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17"/>
          <p:cNvSpPr/>
          <p:nvPr/>
        </p:nvSpPr>
        <p:spPr>
          <a:xfrm>
            <a:off x="10767909" y="1440615"/>
            <a:ext cx="3337130" cy="2102452"/>
          </a:xfrm>
          <a:custGeom>
            <a:avLst/>
            <a:gdLst/>
            <a:ahLst/>
            <a:cxnLst/>
            <a:rect l="l" t="t" r="r" b="b"/>
            <a:pathLst>
              <a:path w="925529" h="720995">
                <a:moveTo>
                  <a:pt x="901226" y="301824"/>
                </a:moveTo>
                <a:lnTo>
                  <a:pt x="612171" y="12770"/>
                </a:lnTo>
                <a:cubicBezTo>
                  <a:pt x="602341" y="2940"/>
                  <a:pt x="587558" y="0"/>
                  <a:pt x="574715" y="5319"/>
                </a:cubicBezTo>
                <a:cubicBezTo>
                  <a:pt x="561872" y="10639"/>
                  <a:pt x="553498" y="23171"/>
                  <a:pt x="553498" y="37073"/>
                </a:cubicBezTo>
                <a:lnTo>
                  <a:pt x="553498" y="74321"/>
                </a:lnTo>
                <a:cubicBezTo>
                  <a:pt x="553498" y="96328"/>
                  <a:pt x="544756" y="117433"/>
                  <a:pt x="529195" y="132994"/>
                </a:cubicBezTo>
                <a:cubicBezTo>
                  <a:pt x="513634" y="148555"/>
                  <a:pt x="492529" y="157297"/>
                  <a:pt x="470523" y="157297"/>
                </a:cubicBezTo>
                <a:lnTo>
                  <a:pt x="82976" y="157297"/>
                </a:lnTo>
                <a:cubicBezTo>
                  <a:pt x="60969" y="157297"/>
                  <a:pt x="39864" y="166039"/>
                  <a:pt x="24303" y="181600"/>
                </a:cubicBezTo>
                <a:cubicBezTo>
                  <a:pt x="8742" y="197161"/>
                  <a:pt x="0" y="218266"/>
                  <a:pt x="0" y="240273"/>
                </a:cubicBezTo>
                <a:lnTo>
                  <a:pt x="0" y="480721"/>
                </a:lnTo>
                <a:cubicBezTo>
                  <a:pt x="0" y="502728"/>
                  <a:pt x="8742" y="523833"/>
                  <a:pt x="24303" y="539394"/>
                </a:cubicBezTo>
                <a:cubicBezTo>
                  <a:pt x="39864" y="554955"/>
                  <a:pt x="60969" y="563697"/>
                  <a:pt x="82976" y="563697"/>
                </a:cubicBezTo>
                <a:lnTo>
                  <a:pt x="470523" y="563697"/>
                </a:lnTo>
                <a:cubicBezTo>
                  <a:pt x="492529" y="563697"/>
                  <a:pt x="513634" y="572439"/>
                  <a:pt x="529195" y="588000"/>
                </a:cubicBezTo>
                <a:cubicBezTo>
                  <a:pt x="544756" y="603561"/>
                  <a:pt x="553498" y="624666"/>
                  <a:pt x="553498" y="646673"/>
                </a:cubicBezTo>
                <a:lnTo>
                  <a:pt x="553498" y="683921"/>
                </a:lnTo>
                <a:cubicBezTo>
                  <a:pt x="553498" y="697823"/>
                  <a:pt x="561872" y="710355"/>
                  <a:pt x="574715" y="715675"/>
                </a:cubicBezTo>
                <a:cubicBezTo>
                  <a:pt x="587558" y="720995"/>
                  <a:pt x="602341" y="718054"/>
                  <a:pt x="612171" y="708224"/>
                </a:cubicBezTo>
                <a:lnTo>
                  <a:pt x="901226" y="419170"/>
                </a:lnTo>
                <a:cubicBezTo>
                  <a:pt x="916787" y="403609"/>
                  <a:pt x="925529" y="382504"/>
                  <a:pt x="925529" y="360497"/>
                </a:cubicBezTo>
                <a:cubicBezTo>
                  <a:pt x="925529" y="338490"/>
                  <a:pt x="916787" y="317385"/>
                  <a:pt x="901226" y="301824"/>
                </a:cubicBezTo>
                <a:close/>
              </a:path>
            </a:pathLst>
          </a:custGeom>
          <a:solidFill>
            <a:srgbClr val="002060"/>
          </a:solidFill>
        </p:spPr>
        <p:txBody>
          <a:bodyPr/>
          <a:lstStyle/>
          <a:p>
            <a:endParaRPr lang="en-US"/>
          </a:p>
        </p:txBody>
      </p:sp>
      <p:sp>
        <p:nvSpPr>
          <p:cNvPr id="37" name="Freeform 19"/>
          <p:cNvSpPr/>
          <p:nvPr/>
        </p:nvSpPr>
        <p:spPr>
          <a:xfrm>
            <a:off x="13341129" y="1941700"/>
            <a:ext cx="1213071" cy="1100279"/>
          </a:xfrm>
          <a:custGeom>
            <a:avLst/>
            <a:gdLst/>
            <a:ahLst/>
            <a:cxnLst/>
            <a:rect l="l" t="t" r="r" b="b"/>
            <a:pathLst>
              <a:path w="1100279" h="1100279">
                <a:moveTo>
                  <a:pt x="0" y="0"/>
                </a:moveTo>
                <a:lnTo>
                  <a:pt x="1100280" y="0"/>
                </a:lnTo>
                <a:lnTo>
                  <a:pt x="1100280" y="1100280"/>
                </a:lnTo>
                <a:lnTo>
                  <a:pt x="0" y="1100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21"/>
          <p:cNvSpPr/>
          <p:nvPr/>
        </p:nvSpPr>
        <p:spPr>
          <a:xfrm>
            <a:off x="14542895" y="1440615"/>
            <a:ext cx="3150269" cy="2102452"/>
          </a:xfrm>
          <a:custGeom>
            <a:avLst/>
            <a:gdLst/>
            <a:ahLst/>
            <a:cxnLst/>
            <a:rect l="l" t="t" r="r" b="b"/>
            <a:pathLst>
              <a:path w="925529" h="720995">
                <a:moveTo>
                  <a:pt x="901226" y="301824"/>
                </a:moveTo>
                <a:lnTo>
                  <a:pt x="612171" y="12770"/>
                </a:lnTo>
                <a:cubicBezTo>
                  <a:pt x="602341" y="2940"/>
                  <a:pt x="587558" y="0"/>
                  <a:pt x="574715" y="5319"/>
                </a:cubicBezTo>
                <a:cubicBezTo>
                  <a:pt x="561872" y="10639"/>
                  <a:pt x="553498" y="23171"/>
                  <a:pt x="553498" y="37073"/>
                </a:cubicBezTo>
                <a:lnTo>
                  <a:pt x="553498" y="74321"/>
                </a:lnTo>
                <a:cubicBezTo>
                  <a:pt x="553498" y="96328"/>
                  <a:pt x="544756" y="117433"/>
                  <a:pt x="529195" y="132994"/>
                </a:cubicBezTo>
                <a:cubicBezTo>
                  <a:pt x="513634" y="148555"/>
                  <a:pt x="492529" y="157297"/>
                  <a:pt x="470523" y="157297"/>
                </a:cubicBezTo>
                <a:lnTo>
                  <a:pt x="82976" y="157297"/>
                </a:lnTo>
                <a:cubicBezTo>
                  <a:pt x="60969" y="157297"/>
                  <a:pt x="39864" y="166039"/>
                  <a:pt x="24303" y="181600"/>
                </a:cubicBezTo>
                <a:cubicBezTo>
                  <a:pt x="8742" y="197161"/>
                  <a:pt x="0" y="218266"/>
                  <a:pt x="0" y="240273"/>
                </a:cubicBezTo>
                <a:lnTo>
                  <a:pt x="0" y="480721"/>
                </a:lnTo>
                <a:cubicBezTo>
                  <a:pt x="0" y="502728"/>
                  <a:pt x="8742" y="523833"/>
                  <a:pt x="24303" y="539394"/>
                </a:cubicBezTo>
                <a:cubicBezTo>
                  <a:pt x="39864" y="554955"/>
                  <a:pt x="60969" y="563697"/>
                  <a:pt x="82976" y="563697"/>
                </a:cubicBezTo>
                <a:lnTo>
                  <a:pt x="470523" y="563697"/>
                </a:lnTo>
                <a:cubicBezTo>
                  <a:pt x="492529" y="563697"/>
                  <a:pt x="513634" y="572439"/>
                  <a:pt x="529195" y="588000"/>
                </a:cubicBezTo>
                <a:cubicBezTo>
                  <a:pt x="544756" y="603561"/>
                  <a:pt x="553498" y="624666"/>
                  <a:pt x="553498" y="646673"/>
                </a:cubicBezTo>
                <a:lnTo>
                  <a:pt x="553498" y="683921"/>
                </a:lnTo>
                <a:cubicBezTo>
                  <a:pt x="553498" y="697823"/>
                  <a:pt x="561872" y="710355"/>
                  <a:pt x="574715" y="715675"/>
                </a:cubicBezTo>
                <a:cubicBezTo>
                  <a:pt x="587558" y="720995"/>
                  <a:pt x="602341" y="718054"/>
                  <a:pt x="612171" y="708224"/>
                </a:cubicBezTo>
                <a:lnTo>
                  <a:pt x="901226" y="419170"/>
                </a:lnTo>
                <a:cubicBezTo>
                  <a:pt x="916787" y="403609"/>
                  <a:pt x="925529" y="382504"/>
                  <a:pt x="925529" y="360497"/>
                </a:cubicBezTo>
                <a:cubicBezTo>
                  <a:pt x="925529" y="338490"/>
                  <a:pt x="916787" y="317385"/>
                  <a:pt x="901226" y="301824"/>
                </a:cubicBezTo>
                <a:close/>
              </a:path>
            </a:pathLst>
          </a:custGeom>
          <a:solidFill>
            <a:srgbClr val="002060"/>
          </a:solidFill>
        </p:spPr>
        <p:txBody>
          <a:bodyPr/>
          <a:lstStyle/>
          <a:p>
            <a:endParaRPr lang="en-US"/>
          </a:p>
        </p:txBody>
      </p:sp>
      <p:sp>
        <p:nvSpPr>
          <p:cNvPr id="41" name="Freeform 23"/>
          <p:cNvSpPr/>
          <p:nvPr/>
        </p:nvSpPr>
        <p:spPr>
          <a:xfrm>
            <a:off x="16922529" y="1840886"/>
            <a:ext cx="1213071" cy="1100279"/>
          </a:xfrm>
          <a:custGeom>
            <a:avLst/>
            <a:gdLst/>
            <a:ahLst/>
            <a:cxnLst/>
            <a:rect l="l" t="t" r="r" b="b"/>
            <a:pathLst>
              <a:path w="1100279" h="1100279">
                <a:moveTo>
                  <a:pt x="0" y="0"/>
                </a:moveTo>
                <a:lnTo>
                  <a:pt x="1100279" y="0"/>
                </a:lnTo>
                <a:lnTo>
                  <a:pt x="1100279" y="1100280"/>
                </a:lnTo>
                <a:lnTo>
                  <a:pt x="0" y="1100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Freeform 28"/>
          <p:cNvSpPr/>
          <p:nvPr/>
        </p:nvSpPr>
        <p:spPr>
          <a:xfrm>
            <a:off x="2681996" y="2200889"/>
            <a:ext cx="702786" cy="583259"/>
          </a:xfrm>
          <a:custGeom>
            <a:avLst/>
            <a:gdLst/>
            <a:ahLst/>
            <a:cxnLst/>
            <a:rect l="l" t="t" r="r" b="b"/>
            <a:pathLst>
              <a:path w="637441" h="583259">
                <a:moveTo>
                  <a:pt x="0" y="0"/>
                </a:moveTo>
                <a:lnTo>
                  <a:pt x="637441" y="0"/>
                </a:lnTo>
                <a:lnTo>
                  <a:pt x="637441" y="583259"/>
                </a:lnTo>
                <a:lnTo>
                  <a:pt x="0" y="5832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Freeform 29"/>
          <p:cNvSpPr/>
          <p:nvPr/>
        </p:nvSpPr>
        <p:spPr>
          <a:xfrm>
            <a:off x="6097272" y="2112958"/>
            <a:ext cx="822645" cy="671189"/>
          </a:xfrm>
          <a:custGeom>
            <a:avLst/>
            <a:gdLst/>
            <a:ahLst/>
            <a:cxnLst/>
            <a:rect l="l" t="t" r="r" b="b"/>
            <a:pathLst>
              <a:path w="746155" h="671189">
                <a:moveTo>
                  <a:pt x="0" y="0"/>
                </a:moveTo>
                <a:lnTo>
                  <a:pt x="746155" y="0"/>
                </a:lnTo>
                <a:lnTo>
                  <a:pt x="746155" y="671190"/>
                </a:lnTo>
                <a:lnTo>
                  <a:pt x="0" y="6711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4" name="Freeform 30"/>
          <p:cNvSpPr/>
          <p:nvPr/>
        </p:nvSpPr>
        <p:spPr>
          <a:xfrm>
            <a:off x="17324227" y="2068881"/>
            <a:ext cx="578926" cy="644291"/>
          </a:xfrm>
          <a:custGeom>
            <a:avLst/>
            <a:gdLst/>
            <a:ahLst/>
            <a:cxnLst/>
            <a:rect l="l" t="t" r="r" b="b"/>
            <a:pathLst>
              <a:path w="525097" h="644291">
                <a:moveTo>
                  <a:pt x="0" y="0"/>
                </a:moveTo>
                <a:lnTo>
                  <a:pt x="525097" y="0"/>
                </a:lnTo>
                <a:lnTo>
                  <a:pt x="525097" y="644291"/>
                </a:lnTo>
                <a:lnTo>
                  <a:pt x="0" y="64429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5" name="Freeform 31"/>
          <p:cNvSpPr/>
          <p:nvPr/>
        </p:nvSpPr>
        <p:spPr>
          <a:xfrm>
            <a:off x="9731471" y="2215994"/>
            <a:ext cx="620915" cy="568153"/>
          </a:xfrm>
          <a:custGeom>
            <a:avLst/>
            <a:gdLst/>
            <a:ahLst/>
            <a:cxnLst/>
            <a:rect l="l" t="t" r="r" b="b"/>
            <a:pathLst>
              <a:path w="563182" h="568153">
                <a:moveTo>
                  <a:pt x="0" y="0"/>
                </a:moveTo>
                <a:lnTo>
                  <a:pt x="563182" y="0"/>
                </a:lnTo>
                <a:lnTo>
                  <a:pt x="563182" y="568154"/>
                </a:lnTo>
                <a:lnTo>
                  <a:pt x="0" y="56815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6" name="Freeform 32"/>
          <p:cNvSpPr/>
          <p:nvPr/>
        </p:nvSpPr>
        <p:spPr>
          <a:xfrm>
            <a:off x="13561211" y="2070557"/>
            <a:ext cx="810356" cy="741752"/>
          </a:xfrm>
          <a:custGeom>
            <a:avLst/>
            <a:gdLst/>
            <a:ahLst/>
            <a:cxnLst/>
            <a:rect l="l" t="t" r="r" b="b"/>
            <a:pathLst>
              <a:path w="735009" h="741752">
                <a:moveTo>
                  <a:pt x="0" y="0"/>
                </a:moveTo>
                <a:lnTo>
                  <a:pt x="735009" y="0"/>
                </a:lnTo>
                <a:lnTo>
                  <a:pt x="735009" y="741752"/>
                </a:lnTo>
                <a:lnTo>
                  <a:pt x="0" y="7417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7" name="TextBox 35"/>
          <p:cNvSpPr txBox="1"/>
          <p:nvPr/>
        </p:nvSpPr>
        <p:spPr>
          <a:xfrm>
            <a:off x="592087" y="2085879"/>
            <a:ext cx="1785663" cy="77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5"/>
              </a:lnSpc>
              <a:spcBef>
                <a:spcPct val="0"/>
              </a:spcBef>
            </a:pPr>
            <a:r>
              <a:rPr lang="ru-RU" sz="2195" b="1" dirty="0">
                <a:solidFill>
                  <a:srgbClr val="FFFFFF"/>
                </a:solidFill>
                <a:latin typeface="Poppins Bold" panose="00000800000000000000"/>
                <a:ea typeface="Poppins Bold" panose="00000800000000000000"/>
                <a:cs typeface="Poppins Bold" panose="00000800000000000000"/>
                <a:sym typeface="Poppins Bold" panose="00000800000000000000"/>
              </a:rPr>
              <a:t>Дошкольное</a:t>
            </a:r>
          </a:p>
          <a:p>
            <a:pPr algn="ctr">
              <a:lnSpc>
                <a:spcPts val="3075"/>
              </a:lnSpc>
              <a:spcBef>
                <a:spcPct val="0"/>
              </a:spcBef>
            </a:pPr>
            <a:r>
              <a:rPr lang="ru-RU" sz="2195" b="1" dirty="0">
                <a:solidFill>
                  <a:srgbClr val="FFFFFF"/>
                </a:solidFill>
                <a:latin typeface="Poppins Bold" panose="00000800000000000000"/>
                <a:ea typeface="Poppins Bold" panose="00000800000000000000"/>
                <a:cs typeface="Poppins Bold" panose="00000800000000000000"/>
                <a:sym typeface="Poppins Bold" panose="00000800000000000000"/>
              </a:rPr>
              <a:t> образование</a:t>
            </a:r>
          </a:p>
        </p:txBody>
      </p:sp>
      <p:sp>
        <p:nvSpPr>
          <p:cNvPr id="48" name="TextBox 36"/>
          <p:cNvSpPr txBox="1"/>
          <p:nvPr/>
        </p:nvSpPr>
        <p:spPr>
          <a:xfrm>
            <a:off x="3976237" y="2093010"/>
            <a:ext cx="1785663" cy="7712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5"/>
              </a:lnSpc>
              <a:spcBef>
                <a:spcPct val="0"/>
              </a:spcBef>
            </a:pPr>
            <a:r>
              <a:rPr lang="ru-RU" sz="2195" b="1" dirty="0">
                <a:solidFill>
                  <a:srgbClr val="FFFFFF"/>
                </a:solidFill>
                <a:latin typeface="Poppins Bold" panose="00000800000000000000"/>
                <a:ea typeface="Poppins Bold" panose="00000800000000000000"/>
                <a:cs typeface="Poppins Bold" panose="00000800000000000000"/>
                <a:sym typeface="Poppins Bold" panose="00000800000000000000"/>
              </a:rPr>
              <a:t>Начальное</a:t>
            </a:r>
          </a:p>
          <a:p>
            <a:pPr algn="ctr">
              <a:lnSpc>
                <a:spcPts val="3075"/>
              </a:lnSpc>
              <a:spcBef>
                <a:spcPct val="0"/>
              </a:spcBef>
            </a:pPr>
            <a:r>
              <a:rPr lang="ru-RU" sz="2195" b="1" dirty="0">
                <a:solidFill>
                  <a:srgbClr val="FFFFFF"/>
                </a:solidFill>
                <a:latin typeface="Poppins Bold" panose="00000800000000000000"/>
                <a:ea typeface="Poppins Bold" panose="00000800000000000000"/>
                <a:cs typeface="Poppins Bold" panose="00000800000000000000"/>
                <a:sym typeface="Poppins Bold" panose="00000800000000000000"/>
              </a:rPr>
              <a:t> образование</a:t>
            </a:r>
          </a:p>
        </p:txBody>
      </p:sp>
      <p:sp>
        <p:nvSpPr>
          <p:cNvPr id="49" name="TextBox 37"/>
          <p:cNvSpPr txBox="1"/>
          <p:nvPr/>
        </p:nvSpPr>
        <p:spPr>
          <a:xfrm>
            <a:off x="7467600" y="1866900"/>
            <a:ext cx="1785663" cy="11691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5"/>
              </a:lnSpc>
              <a:spcBef>
                <a:spcPct val="0"/>
              </a:spcBef>
            </a:pPr>
            <a:r>
              <a:rPr lang="ru-RU" sz="2195" b="1" dirty="0">
                <a:solidFill>
                  <a:srgbClr val="FFFFFF"/>
                </a:solidFill>
                <a:latin typeface="Poppins Bold" panose="00000800000000000000"/>
                <a:ea typeface="Poppins Bold" panose="00000800000000000000"/>
                <a:cs typeface="Poppins Bold" panose="00000800000000000000"/>
                <a:sym typeface="Poppins Bold" panose="00000800000000000000"/>
              </a:rPr>
              <a:t>Основное среднее образование</a:t>
            </a:r>
          </a:p>
        </p:txBody>
      </p:sp>
      <p:sp>
        <p:nvSpPr>
          <p:cNvPr id="50" name="TextBox 38"/>
          <p:cNvSpPr txBox="1"/>
          <p:nvPr/>
        </p:nvSpPr>
        <p:spPr>
          <a:xfrm>
            <a:off x="11201400" y="1866900"/>
            <a:ext cx="1785246" cy="11691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5"/>
              </a:lnSpc>
              <a:spcBef>
                <a:spcPct val="0"/>
              </a:spcBef>
            </a:pPr>
            <a:r>
              <a:rPr lang="ru-RU" sz="2195" b="1" dirty="0">
                <a:solidFill>
                  <a:srgbClr val="FFFFFF"/>
                </a:solidFill>
                <a:latin typeface="Poppins Bold" panose="00000800000000000000"/>
                <a:ea typeface="Poppins Bold" panose="00000800000000000000"/>
                <a:cs typeface="Poppins Bold" panose="00000800000000000000"/>
                <a:sym typeface="Poppins Bold" panose="00000800000000000000"/>
              </a:rPr>
              <a:t>Общее среднее</a:t>
            </a:r>
          </a:p>
          <a:p>
            <a:pPr algn="ctr">
              <a:lnSpc>
                <a:spcPts val="3075"/>
              </a:lnSpc>
              <a:spcBef>
                <a:spcPct val="0"/>
              </a:spcBef>
            </a:pPr>
            <a:r>
              <a:rPr lang="ru-RU" sz="2195" b="1" dirty="0">
                <a:solidFill>
                  <a:srgbClr val="FFFFFF"/>
                </a:solidFill>
                <a:latin typeface="Poppins Bold" panose="00000800000000000000"/>
                <a:ea typeface="Poppins Bold" panose="00000800000000000000"/>
                <a:cs typeface="Poppins Bold" panose="00000800000000000000"/>
                <a:sym typeface="Poppins Bold" panose="00000800000000000000"/>
              </a:rPr>
              <a:t> образование </a:t>
            </a:r>
          </a:p>
        </p:txBody>
      </p:sp>
      <p:sp>
        <p:nvSpPr>
          <p:cNvPr id="51" name="TextBox 39"/>
          <p:cNvSpPr txBox="1"/>
          <p:nvPr/>
        </p:nvSpPr>
        <p:spPr>
          <a:xfrm>
            <a:off x="14782800" y="2191690"/>
            <a:ext cx="2163978" cy="3736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5"/>
              </a:lnSpc>
              <a:spcBef>
                <a:spcPct val="0"/>
              </a:spcBef>
            </a:pPr>
            <a:r>
              <a:rPr lang="ru-RU" sz="2195" b="1" dirty="0" err="1" smtClean="0">
                <a:solidFill>
                  <a:srgbClr val="FFFFFF"/>
                </a:solidFill>
                <a:latin typeface="Poppins Bold" panose="00000800000000000000"/>
                <a:ea typeface="Poppins Bold" panose="00000800000000000000"/>
                <a:cs typeface="Poppins Bold" panose="00000800000000000000"/>
                <a:sym typeface="Poppins Bold" panose="00000800000000000000"/>
              </a:rPr>
              <a:t>ТиПО</a:t>
            </a:r>
            <a:endParaRPr lang="en-US" sz="2195" b="1" dirty="0">
              <a:solidFill>
                <a:srgbClr val="FFFFFF"/>
              </a:solidFill>
              <a:latin typeface="Poppins Bold" panose="00000800000000000000"/>
              <a:ea typeface="Poppins Bold" panose="00000800000000000000"/>
              <a:cs typeface="Poppins Bold" panose="00000800000000000000"/>
              <a:sym typeface="Poppins Bold" panose="0000080000000000000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flipH="1">
            <a:off x="6866520" y="3920934"/>
            <a:ext cx="30408" cy="5908866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581193" y="3857393"/>
            <a:ext cx="3112194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знаний о гражданском и правовом образовании. 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моральных норм и правил поведения. 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важности соблюдения этических и правовых норм в школе и обществе. 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ответственности и умение принимать простые решения</a:t>
            </a: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spcAft>
                <a:spcPts val="1200"/>
              </a:spcAft>
              <a:buFont typeface="Wingdings" panose="05000000000000000000" pitchFamily="2" charset="2"/>
              <a:buNone/>
            </a:pP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055005" y="3826801"/>
            <a:ext cx="3112194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интерпретировать и понимать законы и правовые акты. 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полученных правовых знаний в реальной жизни и при решении практических ситуаций. 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Действовать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правовыми нормами и правилами для поддержания порядка и безопасности в обществе. 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 с точки зрения законности и этики.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416644" y="3771900"/>
            <a:ext cx="3768342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законы и правовые акты, самостоятельно применять их в реальных жизненных ситуациях. 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с учётом правовых норм для поддержания общественного порядка. 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ситуации с позиции законности и морали. 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 на основе правовых знаний и действовать ответственно.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4384425" y="3771900"/>
            <a:ext cx="376834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применять законы в повседневной жизни и профессиональной деятельности. 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участвовать в мероприятиях, направленных на поддержание общественной безопасности и порядка. 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Вносить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 в общее благополучие, соблюдая правила безопасности и чистоты на рабочем месте. 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действовать спокойно и организованно в чрезвычайных ситуациях</a:t>
            </a: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" name="Picture 15" descr="http://www.mga.kz/uploads/posts/2011-09/1315811957_gerbrk.gif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16674923" y="46840"/>
            <a:ext cx="1298607" cy="127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83.4820472440945,&quot;left&quot;:20.464409448818877,&quot;top&quot;:149.4530708661417,&quot;width&quot;:1385.2192913385827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83.4820472440945,&quot;left&quot;:20.464409448818877,&quot;top&quot;:149.4530708661417,&quot;width&quot;:1385.2192913385827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83.4820472440945,&quot;left&quot;:20.464409448818877,&quot;top&quot;:149.4530708661417,&quot;width&quot;:1385.2192913385827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83.4820472440945,&quot;left&quot;:20.464409448818877,&quot;top&quot;:149.4530708661417,&quot;width&quot;:1385.2192913385827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83.4820472440945,&quot;left&quot;:20.464409448818877,&quot;top&quot;:149.4530708661417,&quot;width&quot;:1385.2192913385827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83.4820472440945,&quot;left&quot;:20.464409448818877,&quot;top&quot;:149.4530708661417,&quot;width&quot;:1385.2192913385827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83.4820472440945,&quot;left&quot;:20.464409448818877,&quot;top&quot;:149.4530708661417,&quot;width&quot;:1385.2192913385827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83.4820472440945,&quot;left&quot;:20.464409448818877,&quot;top&quot;:149.4530708661417,&quot;width&quot;:1385.2192913385827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83.4820472440945,&quot;left&quot;:20.464409448818877,&quot;top&quot;:149.4530708661417,&quot;width&quot;:1385.2192913385827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83.4820472440945,&quot;left&quot;:20.464409448818877,&quot;top&quot;:149.4530708661417,&quot;width&quot;:1385.2192913385827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1368*200"/>
  <p:tag name="TABLE_ENDDRAG_RECT" val="36*351*1368*2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83.4820472440945,&quot;left&quot;:20.464409448818877,&quot;top&quot;:149.4530708661417,&quot;width&quot;:1385.2192913385827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1353*463"/>
  <p:tag name="TABLE_ENDDRAG_RECT" val="24*299*1353*46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1334*523"/>
  <p:tag name="TABLE_ENDDRAG_RECT" val="46*251*1334*52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1334*523"/>
  <p:tag name="TABLE_ENDDRAG_RECT" val="46*251*1334*52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23.2153543307086,&quot;left&quot;:24.61440944881888,&quot;top&quot;:153,&quot;width&quot;:1385.2192913385827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23.2153543307086,&quot;left&quot;:24.61440944881888,&quot;top&quot;:153,&quot;width&quot;:1385.2192913385827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23.2153543307086,&quot;left&quot;:24.61440944881888,&quot;top&quot;:153,&quot;width&quot;:1385.2192913385827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23.2153543307086,&quot;left&quot;:24.61440944881888,&quot;top&quot;:153,&quot;width&quot;:1385.2192913385827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23.2153543307086,&quot;left&quot;:24.61440944881888,&quot;top&quot;:153,&quot;width&quot;:1385.2192913385827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23.2153543307086,&quot;left&quot;:24.61440944881888,&quot;top&quot;:153,&quot;width&quot;:1385.2192913385827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23.2153543307086,&quot;left&quot;:24.61440944881888,&quot;top&quot;:153,&quot;width&quot;:1385.2192913385827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83.4820472440945,&quot;left&quot;:20.464409448818877,&quot;top&quot;:149.4530708661417,&quot;width&quot;:1385.2192913385827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23.2153543307086,&quot;left&quot;:24.61440944881888,&quot;top&quot;:153,&quot;width&quot;:1385.2192913385827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23.2153543307086,&quot;left&quot;:24.61440944881888,&quot;top&quot;:153,&quot;width&quot;:1385.2192913385827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23.2153543307086,&quot;left&quot;:24.61440944881888,&quot;top&quot;:153,&quot;width&quot;:1385.2192913385827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23.2153543307086,&quot;left&quot;:24.61440944881888,&quot;top&quot;:153,&quot;width&quot;:1385.2192913385827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23.2153543307086,&quot;left&quot;:24.61440944881888,&quot;top&quot;:153,&quot;width&quot;:1385.2192913385827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23.2153543307086,&quot;left&quot;:24.61440944881888,&quot;top&quot;:153,&quot;width&quot;:1385.2192913385827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23.2153543307086,&quot;left&quot;:24.61440944881888,&quot;top&quot;:153,&quot;width&quot;:1385.2192913385827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23.2153543307086,&quot;left&quot;:24.61440944881888,&quot;top&quot;:153,&quot;width&quot;:1385.2192913385827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23.2153543307086,&quot;left&quot;:24.61440944881888,&quot;top&quot;:153,&quot;width&quot;:1385.2192913385827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23.2153543307086,&quot;left&quot;:24.61440944881888,&quot;top&quot;:153,&quot;width&quot;:1385.2192913385827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83.4820472440945,&quot;left&quot;:20.464409448818877,&quot;top&quot;:149.4530708661417,&quot;width&quot;:1385.2192913385827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23.2153543307086,&quot;left&quot;:24.61440944881888,&quot;top&quot;:153,&quot;width&quot;:1385.2192913385827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72.5455118110236,&quot;left&quot;:23.75,&quot;top&quot;:196.80448818897636,&quot;width&quot;:1396.4791338582677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72.5455118110236,&quot;left&quot;:23.75,&quot;top&quot;:196.80448818897636,&quot;width&quot;:1396.4791338582677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72.5455118110236,&quot;left&quot;:23.75,&quot;top&quot;:196.80448818897636,&quot;width&quot;:1396.4791338582677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72.5455118110236,&quot;left&quot;:23.75,&quot;top&quot;:196.80448818897636,&quot;width&quot;:1396.4791338582677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72.5455118110236,&quot;left&quot;:23.75,&quot;top&quot;:196.80448818897636,&quot;width&quot;:1396.4791338582677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72.5455118110236,&quot;left&quot;:23.75,&quot;top&quot;:196.80448818897636,&quot;width&quot;:1396.4791338582677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72.5455118110236,&quot;left&quot;:23.75,&quot;top&quot;:196.80448818897636,&quot;width&quot;:1396.4791338582677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72.5455118110236,&quot;left&quot;:23.75,&quot;top&quot;:196.80448818897636,&quot;width&quot;:1396.4791338582677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72.5455118110236,&quot;left&quot;:23.75,&quot;top&quot;:196.80448818897636,&quot;width&quot;:1396.4791338582677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83.4820472440945,&quot;left&quot;:20.464409448818877,&quot;top&quot;:149.4530708661417,&quot;width&quot;:1385.2192913385827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72.5455118110236,&quot;left&quot;:23.75,&quot;top&quot;:196.80448818897636,&quot;width&quot;:1396.4791338582677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72.5455118110236,&quot;left&quot;:23.75,&quot;top&quot;:196.80448818897636,&quot;width&quot;:1396.4791338582677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72.5455118110236,&quot;left&quot;:23.75,&quot;top&quot;:196.80448818897636,&quot;width&quot;:1396.4791338582677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72.5455118110236,&quot;left&quot;:23.75,&quot;top&quot;:196.80448818897636,&quot;width&quot;:1396.4791338582677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72.5455118110236,&quot;left&quot;:23.75,&quot;top&quot;:196.80448818897636,&quot;width&quot;:1396.4791338582677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72.5455118110236,&quot;left&quot;:23.75,&quot;top&quot;:196.80448818897636,&quot;width&quot;:1396.4791338582677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72.5455118110236,&quot;left&quot;:23.75,&quot;top&quot;:196.80448818897636,&quot;width&quot;:1396.4791338582677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72.5455118110236,&quot;left&quot;:23.75,&quot;top&quot;:196.80448818897636,&quot;width&quot;:1396.4791338582677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72.5455118110236,&quot;left&quot;:23.75,&quot;top&quot;:196.80448818897636,&quot;width&quot;:1396.4791338582677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72.5455118110236,&quot;left&quot;:23.75,&quot;top&quot;:196.80448818897636,&quot;width&quot;:1396.4791338582677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83.4820472440945,&quot;left&quot;:20.464409448818877,&quot;top&quot;:149.4530708661417,&quot;width&quot;:1385.2192913385827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72.5455118110236,&quot;left&quot;:23.75,&quot;top&quot;:196.80448818897636,&quot;width&quot;:1396.4791338582677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72.5455118110236,&quot;left&quot;:23.75,&quot;top&quot;:196.80448818897636,&quot;width&quot;:1396.4791338582677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72.5455118110236,&quot;left&quot;:23.75,&quot;top&quot;:196.80448818897636,&quot;width&quot;:1396.4791338582677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72.5455118110236,&quot;left&quot;:23.75,&quot;top&quot;:196.80448818897636,&quot;width&quot;:1396.4791338582677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72.5455118110236,&quot;left&quot;:23.75,&quot;top&quot;:196.80448818897636,&quot;width&quot;:1396.4791338582677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72.5455118110236,&quot;left&quot;:23.75,&quot;top&quot;:196.80448818897636,&quot;width&quot;:1396.4791338582677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72.5455118110236,&quot;left&quot;:23.75,&quot;top&quot;:196.80448818897636,&quot;width&quot;:1396.4791338582677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72.5455118110236,&quot;left&quot;:23.75,&quot;top&quot;:196.80448818897636,&quot;width&quot;:1396.4791338582677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83.4820472440945,&quot;left&quot;:20.464409448818877,&quot;top&quot;:149.4530708661417,&quot;width&quot;:1385.2192913385827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83.4820472440945,&quot;left&quot;:20.464409448818877,&quot;top&quot;:149.4530708661417,&quot;width&quot;:1385.2192913385827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83.4820472440945,&quot;left&quot;:20.464409448818877,&quot;top&quot;:149.4530708661417,&quot;width&quot;:1385.2192913385827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2861</Words>
  <Application>Microsoft Office PowerPoint</Application>
  <PresentationFormat>Произвольный</PresentationFormat>
  <Paragraphs>357</Paragraphs>
  <Slides>15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Poppins Bold</vt:lpstr>
      <vt:lpstr>Arial</vt:lpstr>
      <vt:lpstr>Wingdings</vt:lpstr>
      <vt:lpstr>Calibri</vt:lpstr>
      <vt:lpstr>Montserrat</vt:lpstr>
      <vt:lpstr>ОТБАСЫНДАTimes New Roman</vt:lpstr>
      <vt:lpstr>Times New Roman</vt:lpstr>
      <vt:lpstr>Poppins</vt:lpstr>
      <vt:lpstr>Aptos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Төмендегі құралдарды қарап, қайсысы магнит өрісімен байланысты екенін анықтап, сипаттама жаз: Компас Электромагнит Мотор Шегені магнитке жақындату Гальванометр.</dc:title>
  <dc:creator>Anar</dc:creator>
  <cp:lastModifiedBy>Сауле Исабаева</cp:lastModifiedBy>
  <cp:revision>77</cp:revision>
  <dcterms:created xsi:type="dcterms:W3CDTF">2006-08-16T00:00:00Z</dcterms:created>
  <dcterms:modified xsi:type="dcterms:W3CDTF">2025-11-07T10:02:48Z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1FA7A80AB6E64CE49558654DD94A2868_13</vt:lpwstr>
  </property>
  <property fmtid="{D5CDD505-2E9C-101B-9397-08002B2CF9AE}" pid="3" name="KSOProductBuildVer">
    <vt:lpwstr>1049-12.2.0.23131</vt:lpwstr>
  </property>
</Properties>
</file>