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5" r:id="rId6"/>
    <p:sldId id="266" r:id="rId7"/>
    <p:sldId id="267" r:id="rId8"/>
    <p:sldId id="269" r:id="rId9"/>
    <p:sldId id="263" r:id="rId10"/>
    <p:sldId id="264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A55FB-2B94-4635-9539-5CACAC42077B}" v="3" dt="2022-10-14T04:32:08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45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ем Шиенко" userId="c2d4f4bfed1a7079" providerId="LiveId" clId="{77BA55FB-2B94-4635-9539-5CACAC42077B}"/>
    <pc:docChg chg="custSel addSld modSld">
      <pc:chgData name="Артем Шиенко" userId="c2d4f4bfed1a7079" providerId="LiveId" clId="{77BA55FB-2B94-4635-9539-5CACAC42077B}" dt="2022-10-14T04:35:30.608" v="134" actId="255"/>
      <pc:docMkLst>
        <pc:docMk/>
      </pc:docMkLst>
      <pc:sldChg chg="delSp modSp new mod">
        <pc:chgData name="Артем Шиенко" userId="c2d4f4bfed1a7079" providerId="LiveId" clId="{77BA55FB-2B94-4635-9539-5CACAC42077B}" dt="2022-10-14T04:23:09.841" v="25" actId="255"/>
        <pc:sldMkLst>
          <pc:docMk/>
          <pc:sldMk cId="2439805306" sldId="256"/>
        </pc:sldMkLst>
        <pc:spChg chg="mod">
          <ac:chgData name="Артем Шиенко" userId="c2d4f4bfed1a7079" providerId="LiveId" clId="{77BA55FB-2B94-4635-9539-5CACAC42077B}" dt="2022-10-14T04:23:09.841" v="25" actId="255"/>
          <ac:spMkLst>
            <pc:docMk/>
            <pc:sldMk cId="2439805306" sldId="256"/>
            <ac:spMk id="2" creationId="{B7081F8B-26B6-1E27-1DCA-33BBEFD5D5EE}"/>
          </ac:spMkLst>
        </pc:spChg>
        <pc:spChg chg="del mod">
          <ac:chgData name="Артем Шиенко" userId="c2d4f4bfed1a7079" providerId="LiveId" clId="{77BA55FB-2B94-4635-9539-5CACAC42077B}" dt="2022-10-14T04:23:02.842" v="24" actId="478"/>
          <ac:spMkLst>
            <pc:docMk/>
            <pc:sldMk cId="2439805306" sldId="256"/>
            <ac:spMk id="3" creationId="{FD3AA7DD-0197-947C-381D-7D76AFBB994A}"/>
          </ac:spMkLst>
        </pc:spChg>
      </pc:sldChg>
      <pc:sldChg chg="modSp new mod">
        <pc:chgData name="Артем Шиенко" userId="c2d4f4bfed1a7079" providerId="LiveId" clId="{77BA55FB-2B94-4635-9539-5CACAC42077B}" dt="2022-10-14T04:26:35.358" v="57" actId="27636"/>
        <pc:sldMkLst>
          <pc:docMk/>
          <pc:sldMk cId="2590852447" sldId="257"/>
        </pc:sldMkLst>
        <pc:spChg chg="mod">
          <ac:chgData name="Артем Шиенко" userId="c2d4f4bfed1a7079" providerId="LiveId" clId="{77BA55FB-2B94-4635-9539-5CACAC42077B}" dt="2022-10-14T04:25:29.374" v="46" actId="20577"/>
          <ac:spMkLst>
            <pc:docMk/>
            <pc:sldMk cId="2590852447" sldId="257"/>
            <ac:spMk id="2" creationId="{947E37DC-DDBF-F50C-2BF8-C55DAFD60C37}"/>
          </ac:spMkLst>
        </pc:spChg>
        <pc:spChg chg="mod">
          <ac:chgData name="Артем Шиенко" userId="c2d4f4bfed1a7079" providerId="LiveId" clId="{77BA55FB-2B94-4635-9539-5CACAC42077B}" dt="2022-10-14T04:26:35.358" v="57" actId="27636"/>
          <ac:spMkLst>
            <pc:docMk/>
            <pc:sldMk cId="2590852447" sldId="257"/>
            <ac:spMk id="3" creationId="{7D26AD42-8DC3-3BD5-2AD6-8157F2959C56}"/>
          </ac:spMkLst>
        </pc:spChg>
      </pc:sldChg>
      <pc:sldChg chg="addSp delSp modSp new mod modClrScheme chgLayout">
        <pc:chgData name="Артем Шиенко" userId="c2d4f4bfed1a7079" providerId="LiveId" clId="{77BA55FB-2B94-4635-9539-5CACAC42077B}" dt="2022-10-14T04:35:24.709" v="133" actId="255"/>
        <pc:sldMkLst>
          <pc:docMk/>
          <pc:sldMk cId="3306783356" sldId="258"/>
        </pc:sldMkLst>
        <pc:spChg chg="del mod ord">
          <ac:chgData name="Артем Шиенко" userId="c2d4f4bfed1a7079" providerId="LiveId" clId="{77BA55FB-2B94-4635-9539-5CACAC42077B}" dt="2022-10-14T04:27:40.057" v="59" actId="700"/>
          <ac:spMkLst>
            <pc:docMk/>
            <pc:sldMk cId="3306783356" sldId="258"/>
            <ac:spMk id="2" creationId="{D5D263D6-7CFA-69A3-40CC-9ECF580FF882}"/>
          </ac:spMkLst>
        </pc:spChg>
        <pc:spChg chg="del mod ord">
          <ac:chgData name="Артем Шиенко" userId="c2d4f4bfed1a7079" providerId="LiveId" clId="{77BA55FB-2B94-4635-9539-5CACAC42077B}" dt="2022-10-14T04:27:40.057" v="59" actId="700"/>
          <ac:spMkLst>
            <pc:docMk/>
            <pc:sldMk cId="3306783356" sldId="258"/>
            <ac:spMk id="3" creationId="{863C6764-76A8-9B86-BE58-9010F36BC799}"/>
          </ac:spMkLst>
        </pc:spChg>
        <pc:spChg chg="add mod ord">
          <ac:chgData name="Артем Шиенко" userId="c2d4f4bfed1a7079" providerId="LiveId" clId="{77BA55FB-2B94-4635-9539-5CACAC42077B}" dt="2022-10-14T04:35:24.709" v="133" actId="255"/>
          <ac:spMkLst>
            <pc:docMk/>
            <pc:sldMk cId="3306783356" sldId="258"/>
            <ac:spMk id="4" creationId="{B031AD45-3AED-2185-AF97-CADA332D65E0}"/>
          </ac:spMkLst>
        </pc:spChg>
        <pc:spChg chg="add mod ord">
          <ac:chgData name="Артем Шиенко" userId="c2d4f4bfed1a7079" providerId="LiveId" clId="{77BA55FB-2B94-4635-9539-5CACAC42077B}" dt="2022-10-14T04:31:33.715" v="101" actId="20577"/>
          <ac:spMkLst>
            <pc:docMk/>
            <pc:sldMk cId="3306783356" sldId="258"/>
            <ac:spMk id="5" creationId="{A8B9ADDC-E7AE-E072-6C79-7C7EF7FF208A}"/>
          </ac:spMkLst>
        </pc:spChg>
      </pc:sldChg>
      <pc:sldChg chg="modSp mod">
        <pc:chgData name="Артем Шиенко" userId="c2d4f4bfed1a7079" providerId="LiveId" clId="{77BA55FB-2B94-4635-9539-5CACAC42077B}" dt="2022-10-14T04:35:30.608" v="134" actId="255"/>
        <pc:sldMkLst>
          <pc:docMk/>
          <pc:sldMk cId="2412594861" sldId="259"/>
        </pc:sldMkLst>
        <pc:spChg chg="mod">
          <ac:chgData name="Артем Шиенко" userId="c2d4f4bfed1a7079" providerId="LiveId" clId="{77BA55FB-2B94-4635-9539-5CACAC42077B}" dt="2022-10-14T04:35:30.608" v="134" actId="255"/>
          <ac:spMkLst>
            <pc:docMk/>
            <pc:sldMk cId="2412594861" sldId="259"/>
            <ac:spMk id="4" creationId="{B031AD45-3AED-2185-AF97-CADA332D65E0}"/>
          </ac:spMkLst>
        </pc:spChg>
        <pc:spChg chg="mod">
          <ac:chgData name="Артем Шиенко" userId="c2d4f4bfed1a7079" providerId="LiveId" clId="{77BA55FB-2B94-4635-9539-5CACAC42077B}" dt="2022-10-14T04:35:06.421" v="132" actId="114"/>
          <ac:spMkLst>
            <pc:docMk/>
            <pc:sldMk cId="2412594861" sldId="259"/>
            <ac:spMk id="5" creationId="{A8B9ADDC-E7AE-E072-6C79-7C7EF7FF20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429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8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6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135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2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4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7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2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204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037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0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85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2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83322C-BD04-4FA2-81A2-3DEE6069982A}" type="datetimeFigureOut">
              <a:rPr lang="x-none" smtClean="0"/>
              <a:t>19.03.2026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24EC63-4E35-486B-9E22-08B8DF5AF2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59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doox.com/navigator/modo" TargetMode="External"/><Relationship Id="rId7" Type="http://schemas.openxmlformats.org/officeDocument/2006/relationships/hyperlink" Target="https://itest.kz/ru/testirovanieznaniy-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test-ozp.kz/modo-4-class.php?ysclid=mmt0i8xlgr99796666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nqt.kz/ru/modo-4-rus/" TargetMode="External"/><Relationship Id="rId7" Type="http://schemas.openxmlformats.org/officeDocument/2006/relationships/hyperlink" Target="https://onlinetestpad.com/ru/test/29377-test-po-matematike-4-klas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class-kz.ru/ucheniku/modo-4-klass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081F8B-26B6-1E27-1DCA-33BBEFD5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Georgia" panose="02040502050405020303" pitchFamily="18" charset="0"/>
              </a:rPr>
              <a:t>МОДО</a:t>
            </a:r>
            <a:endParaRPr lang="x-none" sz="7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42" y="2627790"/>
            <a:ext cx="1864311" cy="186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4544" y="2880350"/>
            <a:ext cx="359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edoox.com/navigator/modo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" y="593454"/>
            <a:ext cx="1766657" cy="176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1812" y="5934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https://test-ozp.kz/modo-4-class.php?ysclid=mmt0i8xlgr997966663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40" y="3994951"/>
            <a:ext cx="1685324" cy="168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9464" y="4913335"/>
            <a:ext cx="389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itest.kz/ru/testirovanieznaniy-4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43234" y="132433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solidFill>
                  <a:srgbClr val="4472C4">
                    <a:lumMod val="50000"/>
                  </a:srgbClr>
                </a:solidFill>
              </a:rPr>
              <a:t>Полезные сайты </a:t>
            </a:r>
            <a:endParaRPr lang="ru-RU" sz="32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4472C4">
                    <a:lumMod val="50000"/>
                  </a:srgbClr>
                </a:solidFill>
              </a:rPr>
              <a:t>для </a:t>
            </a:r>
            <a:r>
              <a:rPr lang="ru-RU" sz="3200" b="1" dirty="0">
                <a:solidFill>
                  <a:srgbClr val="4472C4">
                    <a:lumMod val="50000"/>
                  </a:srgbClr>
                </a:solidFill>
              </a:rPr>
              <a:t>подготовки к МОДО</a:t>
            </a:r>
            <a:endParaRPr lang="ru-RU" sz="32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2" y="2052629"/>
            <a:ext cx="3024188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959520-4B69-9F0C-9559-F7DBF0525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xmlns="" id="{430C2E2D-0D70-1F5E-605A-8FE1BD963F71}"/>
              </a:ext>
            </a:extLst>
          </p:cNvPr>
          <p:cNvSpPr/>
          <p:nvPr/>
        </p:nvSpPr>
        <p:spPr>
          <a:xfrm rot="18000000">
            <a:off x="558159" y="1653503"/>
            <a:ext cx="531824" cy="472551"/>
          </a:xfrm>
          <a:prstGeom prst="hexagon">
            <a:avLst>
              <a:gd name="adj" fmla="val 30583"/>
              <a:gd name="vf" fmla="val 115470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6F91D49E-B25B-84DF-A357-19F994298081}"/>
              </a:ext>
            </a:extLst>
          </p:cNvPr>
          <p:cNvSpPr/>
          <p:nvPr/>
        </p:nvSpPr>
        <p:spPr>
          <a:xfrm rot="19800000">
            <a:off x="10419812" y="670983"/>
            <a:ext cx="1782432" cy="1584019"/>
          </a:xfrm>
          <a:prstGeom prst="hexagon">
            <a:avLst>
              <a:gd name="adj" fmla="val 27726"/>
              <a:gd name="vf" fmla="val 11547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xmlns="" id="{5B9BE189-83FC-6E4B-817A-4558C8925ADC}"/>
              </a:ext>
            </a:extLst>
          </p:cNvPr>
          <p:cNvSpPr/>
          <p:nvPr/>
        </p:nvSpPr>
        <p:spPr>
          <a:xfrm rot="16200000">
            <a:off x="9778242" y="425741"/>
            <a:ext cx="1077218" cy="888705"/>
          </a:xfrm>
          <a:prstGeom prst="hexagon">
            <a:avLst>
              <a:gd name="adj" fmla="val 30583"/>
              <a:gd name="vf" fmla="val 115470"/>
            </a:avLst>
          </a:prstGeom>
          <a:solidFill>
            <a:srgbClr val="FFE6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слайд7_заголовок">
            <a:extLst>
              <a:ext uri="{FF2B5EF4-FFF2-40B4-BE49-F238E27FC236}">
                <a16:creationId xmlns:a16="http://schemas.microsoft.com/office/drawing/2014/main" xmlns="" id="{844BB6D5-6447-5F04-9FD5-61007DCF4FA6}"/>
              </a:ext>
            </a:extLst>
          </p:cNvPr>
          <p:cNvSpPr txBox="1"/>
          <p:nvPr/>
        </p:nvSpPr>
        <p:spPr>
          <a:xfrm>
            <a:off x="730132" y="494005"/>
            <a:ext cx="8893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>
                <a:solidFill>
                  <a:schemeClr val="accent1">
                    <a:lumMod val="50000"/>
                  </a:schemeClr>
                </a:solidFill>
              </a:rPr>
              <a:t>Выводы</a:t>
            </a:r>
          </a:p>
        </p:txBody>
      </p:sp>
      <p:sp>
        <p:nvSpPr>
          <p:cNvPr id="9" name="слайд7_текст1">
            <a:extLst>
              <a:ext uri="{FF2B5EF4-FFF2-40B4-BE49-F238E27FC236}">
                <a16:creationId xmlns:a16="http://schemas.microsoft.com/office/drawing/2014/main" xmlns="" id="{C28805BE-C65E-0277-81E9-43848F0797D9}"/>
              </a:ext>
            </a:extLst>
          </p:cNvPr>
          <p:cNvSpPr txBox="1"/>
          <p:nvPr/>
        </p:nvSpPr>
        <p:spPr>
          <a:xfrm>
            <a:off x="2354745" y="1686561"/>
            <a:ext cx="3548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/>
              <a:t>МОДО </a:t>
            </a:r>
            <a:r>
              <a:rPr sz="2800" dirty="0" err="1"/>
              <a:t>проверяет</a:t>
            </a:r>
            <a:r>
              <a:rPr sz="2800" dirty="0"/>
              <a:t> </a:t>
            </a:r>
            <a:r>
              <a:rPr sz="2800" dirty="0" err="1"/>
              <a:t>важные</a:t>
            </a:r>
            <a:r>
              <a:rPr sz="2800" dirty="0"/>
              <a:t> </a:t>
            </a:r>
            <a:r>
              <a:rPr sz="2800" dirty="0" err="1"/>
              <a:t>навыки</a:t>
            </a:r>
            <a:r>
              <a:rPr sz="2800" dirty="0"/>
              <a:t>: </a:t>
            </a:r>
            <a:r>
              <a:rPr sz="2800" dirty="0" err="1"/>
              <a:t>чтение</a:t>
            </a:r>
            <a:r>
              <a:rPr sz="2800" dirty="0"/>
              <a:t>, </a:t>
            </a:r>
            <a:r>
              <a:rPr sz="2800" dirty="0" err="1"/>
              <a:t>математику</a:t>
            </a:r>
            <a:r>
              <a:rPr sz="2800" dirty="0"/>
              <a:t> и </a:t>
            </a:r>
            <a:r>
              <a:rPr sz="2800" dirty="0" err="1"/>
              <a:t>естествознание</a:t>
            </a:r>
            <a:endParaRPr lang="x-none" sz="2800" dirty="0">
              <a:solidFill>
                <a:schemeClr val="tx1">
                  <a:lumMod val="75000"/>
                  <a:lumOff val="25000"/>
                </a:schemeClr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0FD5AE38-56EC-94A0-1FD1-BC8B9E936126}"/>
              </a:ext>
            </a:extLst>
          </p:cNvPr>
          <p:cNvSpPr/>
          <p:nvPr/>
        </p:nvSpPr>
        <p:spPr>
          <a:xfrm rot="16200000">
            <a:off x="11528497" y="946388"/>
            <a:ext cx="727127" cy="599880"/>
          </a:xfrm>
          <a:prstGeom prst="hexagon">
            <a:avLst>
              <a:gd name="adj" fmla="val 30583"/>
              <a:gd name="vf" fmla="val 115470"/>
            </a:avLst>
          </a:prstGeom>
          <a:solidFill>
            <a:srgbClr val="DCD3CD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xmlns="" id="{3341D03D-7568-3ED9-B020-D0F3D27A3476}"/>
              </a:ext>
            </a:extLst>
          </p:cNvPr>
          <p:cNvSpPr/>
          <p:nvPr/>
        </p:nvSpPr>
        <p:spPr>
          <a:xfrm rot="18000000">
            <a:off x="10885727" y="1999536"/>
            <a:ext cx="531824" cy="472551"/>
          </a:xfrm>
          <a:prstGeom prst="hexagon">
            <a:avLst>
              <a:gd name="adj" fmla="val 30583"/>
              <a:gd name="vf" fmla="val 115470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слайд7_текст2">
            <a:extLst>
              <a:ext uri="{FF2B5EF4-FFF2-40B4-BE49-F238E27FC236}">
                <a16:creationId xmlns:a16="http://schemas.microsoft.com/office/drawing/2014/main" xmlns="" id="{F3769921-0026-D874-530E-E75B6ACB57BE}"/>
              </a:ext>
            </a:extLst>
          </p:cNvPr>
          <p:cNvSpPr txBox="1"/>
          <p:nvPr/>
        </p:nvSpPr>
        <p:spPr>
          <a:xfrm>
            <a:off x="5820244" y="1686561"/>
            <a:ext cx="38830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 err="1"/>
              <a:t>Для</a:t>
            </a:r>
            <a:r>
              <a:rPr sz="2800" dirty="0"/>
              <a:t> </a:t>
            </a:r>
            <a:r>
              <a:rPr sz="2800" dirty="0" err="1"/>
              <a:t>подготовки</a:t>
            </a:r>
            <a:r>
              <a:rPr sz="2800" dirty="0"/>
              <a:t> </a:t>
            </a:r>
            <a:endParaRPr lang="ru-RU" sz="2800" dirty="0" smtClean="0"/>
          </a:p>
          <a:p>
            <a:pPr algn="ctr"/>
            <a:r>
              <a:rPr sz="2800" dirty="0" err="1" smtClean="0"/>
              <a:t>нужно</a:t>
            </a:r>
            <a:r>
              <a:rPr sz="2800" dirty="0" smtClean="0"/>
              <a:t> </a:t>
            </a:r>
            <a:r>
              <a:rPr sz="2800" dirty="0" err="1"/>
              <a:t>читать</a:t>
            </a:r>
            <a:r>
              <a:rPr sz="2800" dirty="0"/>
              <a:t>, </a:t>
            </a:r>
            <a:endParaRPr lang="ru-RU" sz="2800" dirty="0" smtClean="0"/>
          </a:p>
          <a:p>
            <a:pPr algn="ctr"/>
            <a:r>
              <a:rPr sz="2800" dirty="0" err="1" smtClean="0"/>
              <a:t>считать</a:t>
            </a:r>
            <a:r>
              <a:rPr sz="2800" dirty="0" smtClean="0"/>
              <a:t> </a:t>
            </a:r>
            <a:r>
              <a:rPr sz="2800" dirty="0"/>
              <a:t>и </a:t>
            </a:r>
            <a:r>
              <a:rPr sz="2800" dirty="0" err="1"/>
              <a:t>изучать</a:t>
            </a:r>
            <a:r>
              <a:rPr sz="2800" dirty="0"/>
              <a:t> </a:t>
            </a:r>
            <a:endParaRPr lang="ru-RU" sz="2800" dirty="0" smtClean="0"/>
          </a:p>
          <a:p>
            <a:pPr algn="ctr"/>
            <a:r>
              <a:rPr sz="2800" dirty="0" err="1" smtClean="0"/>
              <a:t>природу</a:t>
            </a:r>
            <a:r>
              <a:rPr sz="2800" dirty="0" smtClean="0"/>
              <a:t> </a:t>
            </a:r>
            <a:r>
              <a:rPr sz="2800" dirty="0" err="1"/>
              <a:t>каждый</a:t>
            </a:r>
            <a:r>
              <a:rPr sz="2800" dirty="0"/>
              <a:t> </a:t>
            </a:r>
            <a:r>
              <a:rPr sz="2800" dirty="0" err="1"/>
              <a:t>день</a:t>
            </a:r>
            <a:endParaRPr lang="x-none" sz="2800" dirty="0">
              <a:solidFill>
                <a:schemeClr val="tx1">
                  <a:lumMod val="75000"/>
                  <a:lumOff val="25000"/>
                </a:schemeClr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E348ECED-2813-0A73-ACC4-DBC8E55BC56F}"/>
              </a:ext>
            </a:extLst>
          </p:cNvPr>
          <p:cNvSpPr/>
          <p:nvPr/>
        </p:nvSpPr>
        <p:spPr>
          <a:xfrm rot="18000000">
            <a:off x="558159" y="4254961"/>
            <a:ext cx="531824" cy="472551"/>
          </a:xfrm>
          <a:prstGeom prst="hexagon">
            <a:avLst>
              <a:gd name="adj" fmla="val 30583"/>
              <a:gd name="vf" fmla="val 115470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слайд7_текст3">
            <a:extLst>
              <a:ext uri="{FF2B5EF4-FFF2-40B4-BE49-F238E27FC236}">
                <a16:creationId xmlns:a16="http://schemas.microsoft.com/office/drawing/2014/main" xmlns="" id="{8E655EAF-648E-2618-405D-D044AB016126}"/>
              </a:ext>
            </a:extLst>
          </p:cNvPr>
          <p:cNvSpPr txBox="1"/>
          <p:nvPr/>
        </p:nvSpPr>
        <p:spPr>
          <a:xfrm>
            <a:off x="2388929" y="3614073"/>
            <a:ext cx="3612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 err="1" smtClean="0"/>
              <a:t>Использ</a:t>
            </a:r>
            <a:r>
              <a:rPr lang="ru-RU" sz="2800" dirty="0" err="1" smtClean="0"/>
              <a:t>овать</a:t>
            </a:r>
            <a:r>
              <a:rPr sz="2800" dirty="0" smtClean="0"/>
              <a:t> </a:t>
            </a:r>
            <a:r>
              <a:rPr sz="2800" dirty="0" err="1"/>
              <a:t>проверенные</a:t>
            </a:r>
            <a:r>
              <a:rPr sz="2800" dirty="0"/>
              <a:t> </a:t>
            </a:r>
            <a:r>
              <a:rPr sz="2800" dirty="0" err="1"/>
              <a:t>сайты</a:t>
            </a:r>
            <a:r>
              <a:rPr sz="2800" dirty="0"/>
              <a:t> и </a:t>
            </a:r>
            <a:r>
              <a:rPr sz="2800" dirty="0" err="1"/>
              <a:t>материалы</a:t>
            </a:r>
            <a:r>
              <a:rPr sz="2800" dirty="0"/>
              <a:t> </a:t>
            </a:r>
            <a:r>
              <a:rPr sz="2800" dirty="0" err="1"/>
              <a:t>для</a:t>
            </a:r>
            <a:r>
              <a:rPr sz="2800" dirty="0"/>
              <a:t> </a:t>
            </a:r>
            <a:r>
              <a:rPr sz="2800" dirty="0" err="1"/>
              <a:t>повторения</a:t>
            </a:r>
            <a:r>
              <a:rPr sz="2800" dirty="0"/>
              <a:t> </a:t>
            </a:r>
            <a:r>
              <a:rPr sz="2800" dirty="0" err="1"/>
              <a:t>тем</a:t>
            </a:r>
            <a:endParaRPr lang="x-none" sz="2800" dirty="0">
              <a:solidFill>
                <a:schemeClr val="tx1">
                  <a:lumMod val="75000"/>
                  <a:lumOff val="25000"/>
                </a:schemeClr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xmlns="" id="{55A87B84-6A61-FC9F-45B6-B1252AC3C936}"/>
              </a:ext>
            </a:extLst>
          </p:cNvPr>
          <p:cNvSpPr/>
          <p:nvPr/>
        </p:nvSpPr>
        <p:spPr>
          <a:xfrm rot="18000000">
            <a:off x="6353323" y="4254961"/>
            <a:ext cx="531824" cy="472551"/>
          </a:xfrm>
          <a:prstGeom prst="hexagon">
            <a:avLst>
              <a:gd name="adj" fmla="val 30583"/>
              <a:gd name="vf" fmla="val 115470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слайд7_текст4">
            <a:extLst>
              <a:ext uri="{FF2B5EF4-FFF2-40B4-BE49-F238E27FC236}">
                <a16:creationId xmlns:a16="http://schemas.microsoft.com/office/drawing/2014/main" xmlns="" id="{7B503E68-ABC5-390E-7A2A-6793D2B54772}"/>
              </a:ext>
            </a:extLst>
          </p:cNvPr>
          <p:cNvSpPr txBox="1"/>
          <p:nvPr/>
        </p:nvSpPr>
        <p:spPr>
          <a:xfrm>
            <a:off x="6001305" y="3613096"/>
            <a:ext cx="3852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 err="1"/>
              <a:t>Регулярная</a:t>
            </a:r>
            <a:r>
              <a:rPr sz="2800" dirty="0"/>
              <a:t> </a:t>
            </a:r>
            <a:r>
              <a:rPr sz="2800" dirty="0" err="1"/>
              <a:t>практика</a:t>
            </a:r>
            <a:r>
              <a:rPr sz="2800" dirty="0"/>
              <a:t> и </a:t>
            </a:r>
            <a:r>
              <a:rPr sz="2800" dirty="0" err="1"/>
              <a:t>отдых</a:t>
            </a:r>
            <a:r>
              <a:rPr sz="2800" dirty="0"/>
              <a:t> </a:t>
            </a:r>
            <a:r>
              <a:rPr sz="2800" dirty="0" err="1"/>
              <a:t>помогут</a:t>
            </a:r>
            <a:r>
              <a:rPr sz="2800" dirty="0"/>
              <a:t> </a:t>
            </a:r>
            <a:r>
              <a:rPr sz="2800" dirty="0" err="1"/>
              <a:t>успешно</a:t>
            </a:r>
            <a:r>
              <a:rPr sz="2800" dirty="0"/>
              <a:t> </a:t>
            </a:r>
            <a:r>
              <a:rPr sz="2800" dirty="0" err="1"/>
              <a:t>пройти</a:t>
            </a:r>
            <a:r>
              <a:rPr sz="2800" dirty="0"/>
              <a:t> МОДО и </a:t>
            </a:r>
            <a:r>
              <a:rPr sz="2800" dirty="0" err="1"/>
              <a:t>стать</a:t>
            </a:r>
            <a:r>
              <a:rPr sz="2800" dirty="0"/>
              <a:t> </a:t>
            </a:r>
            <a:r>
              <a:rPr sz="2800" dirty="0" err="1"/>
              <a:t>сильнее</a:t>
            </a:r>
            <a:r>
              <a:rPr sz="2800" dirty="0"/>
              <a:t> в </a:t>
            </a:r>
            <a:r>
              <a:rPr sz="2800" dirty="0" err="1"/>
              <a:t>знаниях</a:t>
            </a:r>
            <a:r>
              <a:rPr sz="2800" dirty="0"/>
              <a:t>!</a:t>
            </a:r>
            <a:endParaRPr lang="x-none" sz="2800" dirty="0">
              <a:solidFill>
                <a:schemeClr val="tx1">
                  <a:lumMod val="75000"/>
                  <a:lumOff val="25000"/>
                </a:schemeClr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032"/>
            <a:ext cx="2489698" cy="25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5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DAB53-5AA9-C263-6AE5-C5515B8B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1" y="982132"/>
            <a:ext cx="10412362" cy="130386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По результатам МОДО организации образования получают обратную связь – методологическую помощь с выработкой рекомендаций по улучшению качества образования, которая позволит:</a:t>
            </a:r>
            <a:endParaRPr lang="x-none" sz="2400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63ACE0-C5FA-4FB4-149E-61827B1B8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94038"/>
            <a:ext cx="9601196" cy="346095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1. определить факторы, влияющие на качество образования (затруднения в учебе обучающихся, пробелы в их подготовке, потребность в профессиональном развитии педагогов); </a:t>
            </a:r>
          </a:p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2. выявить организации образования, нуждающиеся в оказании методической поддержки; </a:t>
            </a:r>
          </a:p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3. усилить педагогический потенциал организаций образования.</a:t>
            </a:r>
            <a:endParaRPr lang="x-none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7E37DC-DDBF-F50C-2BF8-C55DAFD6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1074656"/>
            <a:ext cx="10419795" cy="2354344"/>
          </a:xfrm>
        </p:spPr>
        <p:txBody>
          <a:bodyPr>
            <a:normAutofit fontScale="90000"/>
          </a:bodyPr>
          <a:lstStyle/>
          <a:p>
            <a:r>
              <a:rPr lang="ru-RU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anose="02040502050405020303" pitchFamily="18" charset="0"/>
              </a:rPr>
              <a:t>В соответствии с пунктом 4 статьи 55 Закона Об образовании РК от 27 июля </a:t>
            </a:r>
            <a:br>
              <a:rPr lang="ru-RU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anose="02040502050405020303" pitchFamily="18" charset="0"/>
              </a:rPr>
              <a:t>2007 года (с изменениями и дополнениями от 8 января 2021 года) Внешняя оценка учебных достижений среднего образования изменена в </a:t>
            </a:r>
            <a:br>
              <a:rPr lang="ru-RU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22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Мониторинг образовательных достижений обучающихся  </a:t>
            </a:r>
            <a:br>
              <a:rPr lang="ru-RU" sz="22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</a:br>
            <a:r>
              <a:rPr lang="ru-RU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anose="02040502050405020303" pitchFamily="18" charset="0"/>
              </a:rPr>
              <a:t>начального и основного среднего образования (</a:t>
            </a:r>
            <a:r>
              <a:rPr lang="ru-RU" sz="22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МОДО</a:t>
            </a:r>
            <a:r>
              <a:rPr lang="ru-RU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anose="02040502050405020303" pitchFamily="18" charset="0"/>
              </a:rPr>
              <a:t>)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UI"/>
              </a:rPr>
              <a:t/>
            </a:r>
            <a:b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UI"/>
              </a:rPr>
            </a:br>
            <a:endParaRPr lang="x-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26AD42-8DC3-3BD5-2AD6-8157F2959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86" y="3846051"/>
            <a:ext cx="10310465" cy="1849071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 организациях начального и основного среднего образования МОДО является независимым от организаций образования систематическим наблюдением за качеством обучения, осуществляется в целях оценки качества знаний обучающихся на соответствие государственным общеобязательным стандартам начального и основного среднего образования</a:t>
            </a:r>
            <a:endParaRPr lang="x-none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5BB94E1-2C4D-CECE-6A0B-9D342447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61300"/>
          </a:xfrm>
        </p:spPr>
        <p:txBody>
          <a:bodyPr/>
          <a:lstStyle/>
          <a:p>
            <a:r>
              <a:rPr lang="kk-KZ" b="1" dirty="0">
                <a:solidFill>
                  <a:srgbClr val="C00000"/>
                </a:solidFill>
                <a:latin typeface="Georgia" panose="02040502050405020303" pitchFamily="18" charset="0"/>
              </a:rPr>
              <a:t>Назначение</a:t>
            </a:r>
            <a:endParaRPr lang="x-none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C2745B8-6716-0E34-1985-2ABA8FF5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555" y="2556932"/>
            <a:ext cx="10215716" cy="3676720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chemeClr val="tx1"/>
                </a:solidFill>
                <a:latin typeface="Georgia" panose="02040502050405020303" pitchFamily="18" charset="0"/>
              </a:rPr>
              <a:t>Оценка качества знаний обучающихся на соответствие государственным общеобязательным стандартам соответствующего уровня образования; </a:t>
            </a:r>
          </a:p>
          <a:p>
            <a:r>
              <a:rPr lang="ru-RU" sz="2300" dirty="0">
                <a:solidFill>
                  <a:schemeClr val="tx1"/>
                </a:solidFill>
                <a:latin typeface="Georgia" panose="02040502050405020303" pitchFamily="18" charset="0"/>
              </a:rPr>
              <a:t>Определение уровня функциональной грамотности обучающихся по читательской, математической и естественнонаучной грамотности; </a:t>
            </a:r>
          </a:p>
          <a:p>
            <a:r>
              <a:rPr lang="ru-RU" sz="2300" dirty="0">
                <a:solidFill>
                  <a:schemeClr val="tx1"/>
                </a:solidFill>
                <a:latin typeface="Georgia" panose="02040502050405020303" pitchFamily="18" charset="0"/>
              </a:rPr>
              <a:t>Подготовка адресных рекомендаций для учителей, методистов, авторов учебников и разработчиков образовательных стандартов, органов управления образованием по вопросам совершенствования процесса обучения. </a:t>
            </a:r>
            <a:endParaRPr lang="x-none" sz="23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031AD45-3AED-2185-AF97-CADA332D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7581"/>
          </a:xfrm>
        </p:spPr>
        <p:txBody>
          <a:bodyPr>
            <a:normAutofit fontScale="90000"/>
          </a:bodyPr>
          <a:lstStyle/>
          <a:p>
            <a:r>
              <a:rPr lang="ru-RU" sz="49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МОДО в 4 классе</a:t>
            </a:r>
            <a:r>
              <a:rPr lang="ru-RU" b="0" i="0" dirty="0">
                <a:solidFill>
                  <a:srgbClr val="333333"/>
                </a:solidFill>
                <a:effectLst/>
                <a:latin typeface="segoeUI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segoeUI"/>
              </a:rPr>
            </a:br>
            <a:endParaRPr lang="x-none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8B9ADDC-E7AE-E072-6C79-7C7EF7FF2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2007704"/>
            <a:ext cx="9793354" cy="3868164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segoeUI"/>
              </a:rPr>
              <a:t> 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Структура теста для учащихся 4 класса:     </a:t>
            </a:r>
          </a:p>
          <a:p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Грамотность чтения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– 10 тестовых заданий;    </a:t>
            </a:r>
          </a:p>
          <a:p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Математическая грамотность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–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</a:rPr>
              <a:t>20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тестовых заданий;    </a:t>
            </a:r>
          </a:p>
          <a:p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Естественнонаучная грамотность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–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20тестовых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заданий.    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Форма тестовых заданий: </a:t>
            </a:r>
            <a:r>
              <a:rPr lang="ru-RU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 выбором одного правильного ответа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   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Время выполнения теста – </a:t>
            </a:r>
            <a:r>
              <a:rPr lang="ru-RU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90</a:t>
            </a:r>
            <a:r>
              <a:rPr lang="ru-RU" b="1" i="1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минут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(1 час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</a:rPr>
              <a:t>30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минут).    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Максимальный балл – </a:t>
            </a:r>
            <a:r>
              <a:rPr lang="ru-RU" b="1" i="1" dirty="0">
                <a:solidFill>
                  <a:srgbClr val="333333"/>
                </a:solidFill>
                <a:latin typeface="Georgia" panose="02040502050405020303" pitchFamily="18" charset="0"/>
              </a:rPr>
              <a:t>5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x-non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8D035C-4D8A-E1DE-7395-59B4895F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xmlns="" id="{7835D04E-4C1C-9C7E-8BF8-77CF24B929ED}"/>
              </a:ext>
            </a:extLst>
          </p:cNvPr>
          <p:cNvSpPr>
            <a:spLocks noChangeAspect="1"/>
          </p:cNvSpPr>
          <p:nvPr/>
        </p:nvSpPr>
        <p:spPr>
          <a:xfrm rot="5400000">
            <a:off x="8829964" y="1885207"/>
            <a:ext cx="3546830" cy="3177241"/>
          </a:xfrm>
          <a:prstGeom prst="hexagon">
            <a:avLst>
              <a:gd name="adj" fmla="val 27421"/>
              <a:gd name="vf" fmla="val 115470"/>
            </a:avLst>
          </a:prstGeom>
          <a:blipFill dpi="0" rotWithShape="0">
            <a:blip r:embed="rId2"/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слайд3_заголовок">
            <a:extLst>
              <a:ext uri="{FF2B5EF4-FFF2-40B4-BE49-F238E27FC236}">
                <a16:creationId xmlns:a16="http://schemas.microsoft.com/office/drawing/2014/main" xmlns="" id="{758089E1-74FD-34A4-6DFF-2165D7421C83}"/>
              </a:ext>
            </a:extLst>
          </p:cNvPr>
          <p:cNvSpPr txBox="1"/>
          <p:nvPr/>
        </p:nvSpPr>
        <p:spPr>
          <a:xfrm>
            <a:off x="995123" y="259210"/>
            <a:ext cx="1048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600" b="1" dirty="0" err="1">
                <a:solidFill>
                  <a:schemeClr val="accent1">
                    <a:lumMod val="50000"/>
                  </a:schemeClr>
                </a:solidFill>
              </a:rPr>
              <a:t>Читательская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</a:rPr>
              <a:t>грамотность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</a:rPr>
              <a:t>советы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</a:rPr>
              <a:t>для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</a:rPr>
              <a:t>подготовки</a:t>
            </a:r>
            <a:endParaRPr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лайд3_текст">
            <a:extLst>
              <a:ext uri="{FF2B5EF4-FFF2-40B4-BE49-F238E27FC236}">
                <a16:creationId xmlns:a16="http://schemas.microsoft.com/office/drawing/2014/main" xmlns="" id="{453633E8-87FF-9355-5276-AEC88A3A211A}"/>
              </a:ext>
            </a:extLst>
          </p:cNvPr>
          <p:cNvSpPr txBox="1"/>
          <p:nvPr/>
        </p:nvSpPr>
        <p:spPr>
          <a:xfrm>
            <a:off x="2539839" y="1593903"/>
            <a:ext cx="65952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sz="2800" dirty="0" err="1"/>
              <a:t>Читательская</a:t>
            </a:r>
            <a:r>
              <a:rPr sz="2800" dirty="0"/>
              <a:t> </a:t>
            </a:r>
            <a:r>
              <a:rPr sz="2800" dirty="0" err="1"/>
              <a:t>грамотность</a:t>
            </a:r>
            <a:r>
              <a:rPr sz="2800" dirty="0"/>
              <a:t> — </a:t>
            </a:r>
            <a:r>
              <a:rPr sz="2800" dirty="0" err="1"/>
              <a:t>это</a:t>
            </a:r>
            <a:r>
              <a:rPr sz="2800" dirty="0"/>
              <a:t> </a:t>
            </a:r>
            <a:r>
              <a:rPr sz="2800" dirty="0" err="1"/>
              <a:t>умение</a:t>
            </a:r>
            <a:r>
              <a:rPr sz="2800" dirty="0"/>
              <a:t> </a:t>
            </a:r>
            <a:r>
              <a:rPr sz="2800" dirty="0" err="1"/>
              <a:t>понимать</a:t>
            </a:r>
            <a:r>
              <a:rPr sz="2800" dirty="0"/>
              <a:t> и </a:t>
            </a:r>
            <a:r>
              <a:rPr sz="2800" dirty="0" err="1"/>
              <a:t>анализировать</a:t>
            </a:r>
            <a:r>
              <a:rPr sz="2800" dirty="0"/>
              <a:t> </a:t>
            </a:r>
            <a:r>
              <a:rPr sz="2800" dirty="0" err="1"/>
              <a:t>тексты</a:t>
            </a:r>
            <a:r>
              <a:rPr sz="2800" dirty="0"/>
              <a:t>. </a:t>
            </a:r>
            <a:r>
              <a:rPr sz="2800" dirty="0" err="1"/>
              <a:t>Чтобы</a:t>
            </a:r>
            <a:r>
              <a:rPr sz="2800" dirty="0"/>
              <a:t> </a:t>
            </a:r>
            <a:r>
              <a:rPr sz="2800" dirty="0" err="1" smtClean="0"/>
              <a:t>подготовиться</a:t>
            </a:r>
            <a:r>
              <a:rPr lang="ru-RU" sz="2800" dirty="0" smtClean="0"/>
              <a:t>надо внимательно </a:t>
            </a:r>
            <a:r>
              <a:rPr sz="2800" dirty="0" err="1" smtClean="0"/>
              <a:t>чита</a:t>
            </a:r>
            <a:r>
              <a:rPr lang="ru-RU" sz="2800" dirty="0" err="1" smtClean="0"/>
              <a:t>ть</a:t>
            </a:r>
            <a:r>
              <a:rPr sz="2800" dirty="0" smtClean="0"/>
              <a:t> </a:t>
            </a:r>
            <a:r>
              <a:rPr sz="2800" dirty="0" err="1"/>
              <a:t>разные</a:t>
            </a:r>
            <a:r>
              <a:rPr sz="2800" dirty="0"/>
              <a:t> </a:t>
            </a:r>
            <a:r>
              <a:rPr sz="2800" dirty="0" err="1"/>
              <a:t>истории</a:t>
            </a:r>
            <a:r>
              <a:rPr sz="2800" dirty="0"/>
              <a:t>, </a:t>
            </a:r>
            <a:r>
              <a:rPr sz="2800" dirty="0" err="1" smtClean="0"/>
              <a:t>задава</a:t>
            </a:r>
            <a:r>
              <a:rPr lang="ru-RU" sz="2800" dirty="0" err="1" smtClean="0"/>
              <a:t>ть</a:t>
            </a:r>
            <a:r>
              <a:rPr sz="2800" dirty="0" smtClean="0"/>
              <a:t> </a:t>
            </a:r>
            <a:r>
              <a:rPr sz="2800" dirty="0" err="1"/>
              <a:t>вопросы</a:t>
            </a:r>
            <a:r>
              <a:rPr sz="2800" dirty="0"/>
              <a:t> </a:t>
            </a:r>
            <a:r>
              <a:rPr sz="2800" dirty="0" err="1"/>
              <a:t>по</a:t>
            </a:r>
            <a:r>
              <a:rPr sz="2800" dirty="0"/>
              <a:t> </a:t>
            </a:r>
            <a:r>
              <a:rPr sz="2800" dirty="0" err="1"/>
              <a:t>тексту</a:t>
            </a:r>
            <a:r>
              <a:rPr sz="2800" dirty="0"/>
              <a:t>, </a:t>
            </a:r>
            <a:r>
              <a:rPr sz="2800" dirty="0" err="1" smtClean="0"/>
              <a:t>учи</a:t>
            </a:r>
            <a:r>
              <a:rPr lang="ru-RU" sz="2800" dirty="0" err="1" smtClean="0"/>
              <a:t>ться</a:t>
            </a:r>
            <a:r>
              <a:rPr sz="2800" dirty="0" smtClean="0"/>
              <a:t> </a:t>
            </a:r>
            <a:r>
              <a:rPr sz="2800" dirty="0" err="1"/>
              <a:t>находить</a:t>
            </a:r>
            <a:r>
              <a:rPr sz="2800" dirty="0"/>
              <a:t> </a:t>
            </a:r>
            <a:r>
              <a:rPr sz="2800" dirty="0" err="1"/>
              <a:t>главную</a:t>
            </a:r>
            <a:r>
              <a:rPr sz="2800" dirty="0"/>
              <a:t> </a:t>
            </a:r>
            <a:r>
              <a:rPr sz="2800" dirty="0" err="1"/>
              <a:t>мысль</a:t>
            </a:r>
            <a:r>
              <a:rPr sz="2800" dirty="0"/>
              <a:t>, </a:t>
            </a:r>
            <a:r>
              <a:rPr sz="2800" dirty="0" err="1"/>
              <a:t>работать</a:t>
            </a:r>
            <a:r>
              <a:rPr sz="2800" dirty="0"/>
              <a:t> с </a:t>
            </a:r>
            <a:r>
              <a:rPr sz="2800" dirty="0" err="1"/>
              <a:t>иллюстрациями</a:t>
            </a:r>
            <a:r>
              <a:rPr sz="2800" dirty="0"/>
              <a:t> и </a:t>
            </a:r>
            <a:r>
              <a:rPr sz="2800" dirty="0" err="1"/>
              <a:t>объяснять</a:t>
            </a:r>
            <a:r>
              <a:rPr sz="2800" dirty="0"/>
              <a:t> </a:t>
            </a:r>
            <a:r>
              <a:rPr sz="2800" dirty="0" err="1"/>
              <a:t>прочитанное</a:t>
            </a:r>
            <a:r>
              <a:rPr sz="2800" dirty="0"/>
              <a:t> </a:t>
            </a:r>
            <a:r>
              <a:rPr sz="2800" dirty="0" err="1"/>
              <a:t>своими</a:t>
            </a:r>
            <a:r>
              <a:rPr sz="2800" dirty="0"/>
              <a:t> </a:t>
            </a:r>
            <a:r>
              <a:rPr sz="2800" dirty="0" err="1"/>
              <a:t>словами</a:t>
            </a:r>
            <a:r>
              <a:rPr sz="2800" dirty="0"/>
              <a:t>. </a:t>
            </a:r>
            <a:r>
              <a:rPr sz="2800" dirty="0" err="1"/>
              <a:t>Это</a:t>
            </a:r>
            <a:r>
              <a:rPr sz="2800" dirty="0"/>
              <a:t> </a:t>
            </a:r>
            <a:r>
              <a:rPr sz="2800" dirty="0" err="1"/>
              <a:t>помогает</a:t>
            </a:r>
            <a:r>
              <a:rPr sz="2800" dirty="0"/>
              <a:t> </a:t>
            </a:r>
            <a:r>
              <a:rPr sz="2800" dirty="0" err="1"/>
              <a:t>лучше</a:t>
            </a:r>
            <a:r>
              <a:rPr sz="2800" dirty="0"/>
              <a:t> </a:t>
            </a:r>
            <a:r>
              <a:rPr sz="2800" dirty="0" err="1"/>
              <a:t>понимать</a:t>
            </a:r>
            <a:r>
              <a:rPr sz="2800" dirty="0"/>
              <a:t> </a:t>
            </a:r>
            <a:r>
              <a:rPr sz="2800" dirty="0" err="1"/>
              <a:t>задания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МОДО.</a:t>
            </a:r>
          </a:p>
        </p:txBody>
      </p:sp>
    </p:spTree>
    <p:extLst>
      <p:ext uri="{BB962C8B-B14F-4D97-AF65-F5344CB8AC3E}">
        <p14:creationId xmlns:p14="http://schemas.microsoft.com/office/powerpoint/2010/main" val="42167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CF5348-282F-6EA7-560A-08D523FAD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xmlns="" id="{F9B25BE6-BF0A-3646-9C7F-32B12A9455DA}"/>
              </a:ext>
            </a:extLst>
          </p:cNvPr>
          <p:cNvSpPr/>
          <p:nvPr/>
        </p:nvSpPr>
        <p:spPr>
          <a:xfrm rot="18000000">
            <a:off x="3856015" y="1643647"/>
            <a:ext cx="531824" cy="502692"/>
          </a:xfrm>
          <a:prstGeom prst="hexagon">
            <a:avLst>
              <a:gd name="adj" fmla="val 30583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xmlns="" id="{A0A26267-08A9-6098-46B1-0399C28936C1}"/>
              </a:ext>
            </a:extLst>
          </p:cNvPr>
          <p:cNvSpPr/>
          <p:nvPr/>
        </p:nvSpPr>
        <p:spPr>
          <a:xfrm rot="16200000">
            <a:off x="-104718" y="2295343"/>
            <a:ext cx="2854984" cy="2645547"/>
          </a:xfrm>
          <a:prstGeom prst="hexagon">
            <a:avLst>
              <a:gd name="adj" fmla="val 30583"/>
              <a:gd name="vf" fmla="val 115470"/>
            </a:avLst>
          </a:prstGeom>
          <a:solidFill>
            <a:srgbClr val="FFE6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2832CBBF-4CD8-D3FC-8D37-8C9A70F5A40F}"/>
              </a:ext>
            </a:extLst>
          </p:cNvPr>
          <p:cNvSpPr/>
          <p:nvPr/>
        </p:nvSpPr>
        <p:spPr>
          <a:xfrm rot="19800000">
            <a:off x="326526" y="4344557"/>
            <a:ext cx="2258390" cy="1911238"/>
          </a:xfrm>
          <a:prstGeom prst="hexagon">
            <a:avLst>
              <a:gd name="adj" fmla="val 30583"/>
              <a:gd name="vf" fmla="val 115470"/>
            </a:avLst>
          </a:prstGeom>
          <a:noFill/>
          <a:ln w="28575">
            <a:solidFill>
              <a:srgbClr val="5474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слайд4_заголовок">
            <a:extLst>
              <a:ext uri="{FF2B5EF4-FFF2-40B4-BE49-F238E27FC236}">
                <a16:creationId xmlns:a16="http://schemas.microsoft.com/office/drawing/2014/main" xmlns="" id="{F2069B5E-5C03-2EA4-6DEC-CEC94D44A77F}"/>
              </a:ext>
            </a:extLst>
          </p:cNvPr>
          <p:cNvSpPr txBox="1"/>
          <p:nvPr/>
        </p:nvSpPr>
        <p:spPr>
          <a:xfrm>
            <a:off x="730133" y="474877"/>
            <a:ext cx="1073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Математическая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грамотность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основные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навыки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лайд4_текст">
            <a:extLst>
              <a:ext uri="{FF2B5EF4-FFF2-40B4-BE49-F238E27FC236}">
                <a16:creationId xmlns:a16="http://schemas.microsoft.com/office/drawing/2014/main" xmlns="" id="{D56E2ECB-5613-80BE-77F3-FAEDD52ECBBB}"/>
              </a:ext>
            </a:extLst>
          </p:cNvPr>
          <p:cNvSpPr txBox="1"/>
          <p:nvPr/>
        </p:nvSpPr>
        <p:spPr>
          <a:xfrm>
            <a:off x="2457325" y="1654535"/>
            <a:ext cx="7613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 err="1"/>
              <a:t>Для</a:t>
            </a:r>
            <a:r>
              <a:rPr sz="2800" dirty="0"/>
              <a:t> МОДО </a:t>
            </a:r>
            <a:r>
              <a:rPr sz="2800" dirty="0" err="1"/>
              <a:t>важны</a:t>
            </a:r>
            <a:r>
              <a:rPr sz="2800" dirty="0"/>
              <a:t> </a:t>
            </a:r>
            <a:r>
              <a:rPr sz="2800" dirty="0" err="1"/>
              <a:t>умение</a:t>
            </a:r>
            <a:r>
              <a:rPr sz="2800" dirty="0"/>
              <a:t> </a:t>
            </a:r>
            <a:r>
              <a:rPr sz="2800" dirty="0" err="1"/>
              <a:t>считать</a:t>
            </a:r>
            <a:r>
              <a:rPr sz="2800" dirty="0"/>
              <a:t>, </a:t>
            </a:r>
            <a:r>
              <a:rPr sz="2800" dirty="0" err="1"/>
              <a:t>решать</a:t>
            </a:r>
            <a:r>
              <a:rPr sz="2800" dirty="0"/>
              <a:t> </a:t>
            </a:r>
            <a:r>
              <a:rPr sz="2800" dirty="0" err="1"/>
              <a:t>задачи</a:t>
            </a:r>
            <a:r>
              <a:rPr sz="2800" dirty="0"/>
              <a:t>, </a:t>
            </a:r>
            <a:r>
              <a:rPr sz="2800" dirty="0" err="1"/>
              <a:t>понимать</a:t>
            </a:r>
            <a:r>
              <a:rPr sz="2800" dirty="0"/>
              <a:t> </a:t>
            </a:r>
            <a:r>
              <a:rPr sz="2800" dirty="0" err="1"/>
              <a:t>числа</a:t>
            </a:r>
            <a:r>
              <a:rPr sz="2800" dirty="0"/>
              <a:t> и </a:t>
            </a:r>
            <a:r>
              <a:rPr sz="2800" dirty="0" err="1"/>
              <a:t>действия</a:t>
            </a:r>
            <a:r>
              <a:rPr sz="2800" dirty="0"/>
              <a:t> с </a:t>
            </a:r>
            <a:r>
              <a:rPr sz="2800" dirty="0" err="1"/>
              <a:t>ними</a:t>
            </a:r>
            <a:r>
              <a:rPr sz="2800" dirty="0"/>
              <a:t>. </a:t>
            </a:r>
            <a:r>
              <a:rPr sz="2800" dirty="0" err="1" smtClean="0"/>
              <a:t>Тренир</a:t>
            </a:r>
            <a:r>
              <a:rPr lang="ru-RU" sz="2800" dirty="0" err="1" smtClean="0"/>
              <a:t>оваться</a:t>
            </a:r>
            <a:r>
              <a:rPr sz="2800" dirty="0" smtClean="0"/>
              <a:t> </a:t>
            </a:r>
            <a:r>
              <a:rPr sz="2800" dirty="0" err="1"/>
              <a:t>считать</a:t>
            </a:r>
            <a:r>
              <a:rPr sz="2800" dirty="0"/>
              <a:t> в </a:t>
            </a:r>
            <a:r>
              <a:rPr sz="2800" dirty="0" err="1"/>
              <a:t>уме</a:t>
            </a:r>
            <a:r>
              <a:rPr sz="2800" dirty="0"/>
              <a:t>, </a:t>
            </a:r>
            <a:r>
              <a:rPr sz="2800" dirty="0" err="1"/>
              <a:t>решать</a:t>
            </a:r>
            <a:r>
              <a:rPr sz="2800" dirty="0"/>
              <a:t> </a:t>
            </a:r>
            <a:r>
              <a:rPr sz="2800" dirty="0" err="1"/>
              <a:t>примеры</a:t>
            </a:r>
            <a:r>
              <a:rPr sz="2800" dirty="0"/>
              <a:t> и </a:t>
            </a:r>
            <a:r>
              <a:rPr sz="2800" dirty="0" err="1"/>
              <a:t>задачи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/>
              <a:t>сложение</a:t>
            </a:r>
            <a:r>
              <a:rPr sz="2800" dirty="0"/>
              <a:t>, </a:t>
            </a:r>
            <a:r>
              <a:rPr sz="2800" dirty="0" err="1"/>
              <a:t>вычитание</a:t>
            </a:r>
            <a:r>
              <a:rPr sz="2800" dirty="0"/>
              <a:t>, </a:t>
            </a:r>
            <a:r>
              <a:rPr sz="2800" dirty="0" err="1"/>
              <a:t>умножение</a:t>
            </a:r>
            <a:r>
              <a:rPr sz="2800" dirty="0"/>
              <a:t> и </a:t>
            </a:r>
            <a:r>
              <a:rPr sz="2800" dirty="0" err="1"/>
              <a:t>деление</a:t>
            </a:r>
            <a:r>
              <a:rPr sz="2800" dirty="0"/>
              <a:t>. </a:t>
            </a:r>
            <a:r>
              <a:rPr sz="2800" dirty="0" err="1" smtClean="0"/>
              <a:t>Учи</a:t>
            </a:r>
            <a:r>
              <a:rPr lang="ru-RU" sz="2800" dirty="0" err="1" smtClean="0"/>
              <a:t>ться</a:t>
            </a:r>
            <a:r>
              <a:rPr sz="2800" dirty="0" smtClean="0"/>
              <a:t> </a:t>
            </a:r>
            <a:r>
              <a:rPr sz="2800" dirty="0" err="1"/>
              <a:t>читать</a:t>
            </a:r>
            <a:r>
              <a:rPr sz="2800" dirty="0"/>
              <a:t> </a:t>
            </a:r>
            <a:r>
              <a:rPr sz="2800" dirty="0" err="1"/>
              <a:t>данные</a:t>
            </a:r>
            <a:r>
              <a:rPr sz="2800" dirty="0"/>
              <a:t> </a:t>
            </a:r>
            <a:r>
              <a:rPr sz="2800" dirty="0" err="1"/>
              <a:t>из</a:t>
            </a:r>
            <a:r>
              <a:rPr sz="2800" dirty="0"/>
              <a:t> </a:t>
            </a:r>
            <a:r>
              <a:rPr sz="2800" dirty="0" err="1"/>
              <a:t>таблиц</a:t>
            </a:r>
            <a:r>
              <a:rPr sz="2800" dirty="0"/>
              <a:t> и </a:t>
            </a:r>
            <a:r>
              <a:rPr sz="2800" dirty="0" err="1"/>
              <a:t>диаграмм</a:t>
            </a:r>
            <a:r>
              <a:rPr sz="2800" dirty="0"/>
              <a:t> — </a:t>
            </a:r>
            <a:r>
              <a:rPr sz="2800" dirty="0" err="1"/>
              <a:t>это</a:t>
            </a:r>
            <a:r>
              <a:rPr sz="2800" dirty="0"/>
              <a:t> </a:t>
            </a:r>
            <a:r>
              <a:rPr sz="2800" dirty="0" err="1"/>
              <a:t>поможет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/>
              <a:t>экзамене</a:t>
            </a:r>
            <a:r>
              <a:rPr sz="2800" dirty="0"/>
              <a:t>.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18E928C9-DA71-5534-4896-6CCE1E571F37}"/>
              </a:ext>
            </a:extLst>
          </p:cNvPr>
          <p:cNvSpPr/>
          <p:nvPr/>
        </p:nvSpPr>
        <p:spPr>
          <a:xfrm rot="19800000">
            <a:off x="394232" y="1865103"/>
            <a:ext cx="1089278" cy="921838"/>
          </a:xfrm>
          <a:prstGeom prst="hexagon">
            <a:avLst>
              <a:gd name="adj" fmla="val 30583"/>
              <a:gd name="vf" fmla="val 11547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15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991768-A408-AF61-F38A-E4641C41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айд5_заголовок">
            <a:extLst>
              <a:ext uri="{FF2B5EF4-FFF2-40B4-BE49-F238E27FC236}">
                <a16:creationId xmlns:a16="http://schemas.microsoft.com/office/drawing/2014/main" xmlns="" id="{51D86B8D-B7AA-693E-3257-6C5A3A7B5EAC}"/>
              </a:ext>
            </a:extLst>
          </p:cNvPr>
          <p:cNvSpPr txBox="1"/>
          <p:nvPr/>
        </p:nvSpPr>
        <p:spPr>
          <a:xfrm>
            <a:off x="2289431" y="229597"/>
            <a:ext cx="7373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Естественнонаучная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грамотность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как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подготовиться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xmlns="" id="{F95AD4F1-3115-D9B9-A338-29EC63CFE6B8}"/>
              </a:ext>
            </a:extLst>
          </p:cNvPr>
          <p:cNvSpPr>
            <a:spLocks noChangeAspect="1"/>
          </p:cNvSpPr>
          <p:nvPr/>
        </p:nvSpPr>
        <p:spPr>
          <a:xfrm rot="16200000">
            <a:off x="9548183" y="1748924"/>
            <a:ext cx="2867517" cy="2496913"/>
          </a:xfrm>
          <a:prstGeom prst="hexagon">
            <a:avLst>
              <a:gd name="adj" fmla="val 30583"/>
              <a:gd name="vf" fmla="val 115470"/>
            </a:avLst>
          </a:prstGeom>
          <a:blipFill dpi="0" rotWithShape="0">
            <a:blip r:embed="rId2"/>
            <a:srcRect/>
            <a:stretch>
              <a:fillRect l="-10000" r="-10000"/>
            </a:stretch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слайд5_текст">
            <a:extLst>
              <a:ext uri="{FF2B5EF4-FFF2-40B4-BE49-F238E27FC236}">
                <a16:creationId xmlns:a16="http://schemas.microsoft.com/office/drawing/2014/main" xmlns="" id="{16B2F4EF-CE39-7E4E-7935-56FD28EFECAC}"/>
              </a:ext>
            </a:extLst>
          </p:cNvPr>
          <p:cNvSpPr txBox="1"/>
          <p:nvPr/>
        </p:nvSpPr>
        <p:spPr>
          <a:xfrm>
            <a:off x="2360416" y="1658553"/>
            <a:ext cx="7373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dirty="0" err="1"/>
              <a:t>Здесь</a:t>
            </a:r>
            <a:r>
              <a:rPr sz="2800" dirty="0"/>
              <a:t> </a:t>
            </a:r>
            <a:r>
              <a:rPr sz="2800" dirty="0" err="1"/>
              <a:t>важно</a:t>
            </a:r>
            <a:r>
              <a:rPr sz="2800" dirty="0"/>
              <a:t> </a:t>
            </a:r>
            <a:r>
              <a:rPr sz="2800" dirty="0" err="1"/>
              <a:t>знать</a:t>
            </a:r>
            <a:r>
              <a:rPr sz="2800" dirty="0"/>
              <a:t> </a:t>
            </a:r>
            <a:r>
              <a:rPr sz="2800" dirty="0" err="1"/>
              <a:t>основы</a:t>
            </a:r>
            <a:r>
              <a:rPr sz="2800" dirty="0"/>
              <a:t> </a:t>
            </a:r>
            <a:r>
              <a:rPr sz="2800" dirty="0" err="1"/>
              <a:t>природы</a:t>
            </a:r>
            <a:r>
              <a:rPr sz="2800" dirty="0"/>
              <a:t> и </a:t>
            </a:r>
            <a:r>
              <a:rPr sz="2800" dirty="0" err="1"/>
              <a:t>окружающего</a:t>
            </a:r>
            <a:r>
              <a:rPr sz="2800" dirty="0"/>
              <a:t> </a:t>
            </a:r>
            <a:r>
              <a:rPr sz="2800" dirty="0" err="1"/>
              <a:t>мира</a:t>
            </a:r>
            <a:r>
              <a:rPr sz="2800" dirty="0"/>
              <a:t>. </a:t>
            </a:r>
            <a:r>
              <a:rPr sz="2800" dirty="0" err="1" smtClean="0"/>
              <a:t>Изучи</a:t>
            </a:r>
            <a:r>
              <a:rPr lang="ru-RU" sz="2800" dirty="0" err="1" smtClean="0"/>
              <a:t>ть</a:t>
            </a:r>
            <a:r>
              <a:rPr sz="2800" dirty="0" smtClean="0"/>
              <a:t>, </a:t>
            </a:r>
            <a:r>
              <a:rPr sz="2800" dirty="0" err="1"/>
              <a:t>как</a:t>
            </a:r>
            <a:r>
              <a:rPr sz="2800" dirty="0"/>
              <a:t> </a:t>
            </a:r>
            <a:r>
              <a:rPr sz="2800" dirty="0" err="1"/>
              <a:t>живут</a:t>
            </a:r>
            <a:r>
              <a:rPr sz="2800" dirty="0"/>
              <a:t> </a:t>
            </a:r>
            <a:r>
              <a:rPr sz="2800" dirty="0" err="1"/>
              <a:t>растения</a:t>
            </a:r>
            <a:r>
              <a:rPr sz="2800" dirty="0"/>
              <a:t> и </a:t>
            </a:r>
            <a:r>
              <a:rPr sz="2800" dirty="0" err="1"/>
              <a:t>животные</a:t>
            </a:r>
            <a:r>
              <a:rPr sz="2800" dirty="0"/>
              <a:t>, </a:t>
            </a:r>
            <a:r>
              <a:rPr sz="2800" dirty="0" err="1"/>
              <a:t>что</a:t>
            </a:r>
            <a:r>
              <a:rPr sz="2800" dirty="0"/>
              <a:t> </a:t>
            </a:r>
            <a:r>
              <a:rPr sz="2800" dirty="0" err="1"/>
              <a:t>такое</a:t>
            </a:r>
            <a:r>
              <a:rPr sz="2800" dirty="0"/>
              <a:t> </a:t>
            </a:r>
            <a:r>
              <a:rPr sz="2800" dirty="0" err="1"/>
              <a:t>воздух</a:t>
            </a:r>
            <a:r>
              <a:rPr sz="2800" dirty="0"/>
              <a:t>, </a:t>
            </a:r>
            <a:r>
              <a:rPr sz="2800" dirty="0" err="1"/>
              <a:t>вода</a:t>
            </a:r>
            <a:r>
              <a:rPr sz="2800" dirty="0"/>
              <a:t> и </a:t>
            </a:r>
            <a:r>
              <a:rPr sz="2800" dirty="0" err="1"/>
              <a:t>почва</a:t>
            </a:r>
            <a:r>
              <a:rPr sz="2800" dirty="0"/>
              <a:t>. </a:t>
            </a:r>
            <a:r>
              <a:rPr sz="2800" dirty="0" err="1" smtClean="0"/>
              <a:t>Проводит</a:t>
            </a:r>
            <a:r>
              <a:rPr lang="ru-RU" sz="2800" dirty="0" smtClean="0"/>
              <a:t>ь</a:t>
            </a:r>
            <a:r>
              <a:rPr sz="2800" dirty="0" smtClean="0"/>
              <a:t> </a:t>
            </a:r>
            <a:r>
              <a:rPr sz="2800" dirty="0" err="1"/>
              <a:t>простые</a:t>
            </a:r>
            <a:r>
              <a:rPr sz="2800" dirty="0"/>
              <a:t> </a:t>
            </a:r>
            <a:r>
              <a:rPr sz="2800" dirty="0" err="1"/>
              <a:t>опыты</a:t>
            </a:r>
            <a:r>
              <a:rPr sz="2800" dirty="0"/>
              <a:t> </a:t>
            </a:r>
            <a:r>
              <a:rPr sz="2800" dirty="0" err="1"/>
              <a:t>дома</a:t>
            </a:r>
            <a:r>
              <a:rPr sz="2800" dirty="0"/>
              <a:t> и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/>
              <a:t>уроках</a:t>
            </a:r>
            <a:r>
              <a:rPr sz="2800" dirty="0"/>
              <a:t>, </a:t>
            </a:r>
            <a:r>
              <a:rPr sz="2800" dirty="0" err="1"/>
              <a:t>чтобы</a:t>
            </a:r>
            <a:r>
              <a:rPr sz="2800" dirty="0"/>
              <a:t> </a:t>
            </a:r>
            <a:r>
              <a:rPr sz="2800" dirty="0" err="1"/>
              <a:t>лучше</a:t>
            </a:r>
            <a:r>
              <a:rPr sz="2800" dirty="0"/>
              <a:t> </a:t>
            </a:r>
            <a:r>
              <a:rPr sz="2800" dirty="0" err="1"/>
              <a:t>запомнить</a:t>
            </a:r>
            <a:r>
              <a:rPr sz="2800" dirty="0"/>
              <a:t> </a:t>
            </a:r>
            <a:r>
              <a:rPr sz="2800" dirty="0" err="1"/>
              <a:t>информацию</a:t>
            </a:r>
            <a:r>
              <a:rPr sz="2800" dirty="0"/>
              <a:t> и </a:t>
            </a:r>
            <a:r>
              <a:rPr sz="2800" dirty="0" err="1"/>
              <a:t>уметь</a:t>
            </a:r>
            <a:r>
              <a:rPr sz="2800" dirty="0"/>
              <a:t> </a:t>
            </a:r>
            <a:r>
              <a:rPr sz="2800" dirty="0" err="1"/>
              <a:t>отвечать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/>
              <a:t>вопросы</a:t>
            </a:r>
            <a:r>
              <a:rPr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2874" y="2651244"/>
            <a:ext cx="94103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🔹 </a:t>
            </a:r>
            <a:r>
              <a:rPr lang="ru-RU" sz="2800" b="1" dirty="0"/>
              <a:t>Общие правила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⏱</a:t>
            </a:r>
            <a:r>
              <a:rPr lang="ru-RU" sz="2800" dirty="0" smtClean="0"/>
              <a:t>тестирование,</a:t>
            </a:r>
            <a:r>
              <a:rPr lang="en-US" sz="2800" dirty="0" smtClean="0"/>
              <a:t> </a:t>
            </a:r>
            <a:r>
              <a:rPr lang="ru-RU" sz="2800" dirty="0" smtClean="0"/>
              <a:t>5-10</a:t>
            </a:r>
            <a:r>
              <a:rPr lang="en-US" sz="2800" dirty="0" smtClean="0"/>
              <a:t> </a:t>
            </a:r>
            <a:r>
              <a:rPr lang="ru-RU" sz="2800" dirty="0"/>
              <a:t>минут в </a:t>
            </a:r>
            <a:r>
              <a:rPr lang="ru-RU" sz="2800" dirty="0" smtClean="0"/>
              <a:t>день во время уроков</a:t>
            </a:r>
            <a:endParaRPr lang="ru-RU" sz="2800" dirty="0"/>
          </a:p>
          <a:p>
            <a:pPr>
              <a:buFont typeface="Arial"/>
              <a:buChar char="•"/>
            </a:pPr>
            <a:r>
              <a:rPr lang="ru-RU" sz="2800" dirty="0"/>
              <a:t>📱 Используй сайты: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itest.kz</a:t>
            </a:r>
            <a:endParaRPr lang="ru-RU" sz="2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onlinetestpad.com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edoox.com</a:t>
            </a:r>
            <a:endParaRPr lang="ru-RU" sz="2800" dirty="0" smtClean="0"/>
          </a:p>
          <a:p>
            <a:pPr lvl="1"/>
            <a:r>
              <a:rPr lang="ru-RU" sz="2800" dirty="0" smtClean="0"/>
              <a:t>📓 Вести </a:t>
            </a:r>
            <a:r>
              <a:rPr lang="ru-RU" sz="2800" dirty="0"/>
              <a:t>тетрадь «Ошибки»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3051" y="1574285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План подготовки </a:t>
            </a:r>
          </a:p>
        </p:txBody>
      </p:sp>
    </p:spTree>
    <p:extLst>
      <p:ext uri="{BB962C8B-B14F-4D97-AF65-F5344CB8AC3E}">
        <p14:creationId xmlns:p14="http://schemas.microsoft.com/office/powerpoint/2010/main" val="106939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E8D035C-4D8A-E1DE-7395-59B4895F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айд3_заголовок">
            <a:extLst>
              <a:ext uri="{FF2B5EF4-FFF2-40B4-BE49-F238E27FC236}">
                <a16:creationId xmlns="" xmlns:a16="http://schemas.microsoft.com/office/drawing/2014/main" id="{758089E1-74FD-34A4-6DFF-2165D7421C83}"/>
              </a:ext>
            </a:extLst>
          </p:cNvPr>
          <p:cNvSpPr txBox="1"/>
          <p:nvPr/>
        </p:nvSpPr>
        <p:spPr>
          <a:xfrm>
            <a:off x="1376466" y="330805"/>
            <a:ext cx="926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Полезные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сайты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для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</a:rPr>
              <a:t>подготовки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 к МОДО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61" y="1582974"/>
            <a:ext cx="1409340" cy="140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5783" y="1833908"/>
            <a:ext cx="310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https://nqt.kz/ru/modo-4-rus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:\Users\Админ\Downloads\qrcod_cg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2" y="2901208"/>
            <a:ext cx="1620675" cy="16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21892" y="3138341"/>
            <a:ext cx="4301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https://class-kz.ru/ucheniku/modo-4-klass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8" y="3804216"/>
            <a:ext cx="1613526" cy="150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58970" y="3952040"/>
            <a:ext cx="40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onlinetestpad.com/ru/test/29377-test-po-matematike-4-klass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992" y="1246239"/>
            <a:ext cx="3024188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437</Words>
  <Application>Microsoft Office PowerPoint</Application>
  <PresentationFormat>Произвольный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МОДО</vt:lpstr>
      <vt:lpstr>В соответствии с пунктом 4 статьи 55 Закона Об образовании РК от 27 июля  2007 года (с изменениями и дополнениями от 8 января 2021 года) Внешняя оценка учебных достижений среднего образования изменена в  Мониторинг образовательных достижений обучающихся   начального и основного среднего образования (МОДО) </vt:lpstr>
      <vt:lpstr>Назначение</vt:lpstr>
      <vt:lpstr>МОДО в 4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результатам МОДО организации образования получают обратную связь – методологическую помощь с выработкой рекомендаций по улучшению качества образования, которая позволит: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МОДО-2023</dc:title>
  <dc:creator>Артем Шиенко</dc:creator>
  <cp:lastModifiedBy>Админ</cp:lastModifiedBy>
  <cp:revision>9</cp:revision>
  <dcterms:created xsi:type="dcterms:W3CDTF">2022-10-14T04:21:04Z</dcterms:created>
  <dcterms:modified xsi:type="dcterms:W3CDTF">2026-03-19T19:58:05Z</dcterms:modified>
</cp:coreProperties>
</file>