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8"/>
  </p:notesMasterIdLst>
  <p:sldIdLst>
    <p:sldId id="256" r:id="rId2"/>
    <p:sldId id="258" r:id="rId3"/>
    <p:sldId id="260" r:id="rId4"/>
    <p:sldId id="262" r:id="rId5"/>
    <p:sldId id="264" r:id="rId6"/>
    <p:sldId id="265" r:id="rId7"/>
  </p:sldIdLst>
  <p:sldSz cx="12192000" cy="6858000"/>
  <p:notesSz cx="6858000" cy="91440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Roboto" panose="020B0604020202020204" charset="0"/>
      <p:regular r:id="rId13"/>
      <p:bold r:id="rId14"/>
      <p:italic r:id="rId15"/>
      <p:boldItalic r:id="rId16"/>
    </p:embeddedFont>
    <p:embeddedFont>
      <p:font typeface="Montserrat" panose="020B0604020202020204" charset="-52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BA9DD4C-08E2-408D-ACBE-A935402F6014}">
  <a:tblStyle styleId="{9BA9DD4C-08E2-408D-ACBE-A935402F6014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1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93B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1595437" y="1558528"/>
            <a:ext cx="9001125" cy="2681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F8FAFC"/>
                </a:solidFill>
                <a:latin typeface="Montserrat"/>
                <a:ea typeface="Montserrat"/>
                <a:cs typeface="Montserrat"/>
                <a:sym typeface="Montserrat"/>
              </a:rPr>
              <a:t>ИНКЛЮЗИВНОЕ ОБРАЗОВАНИЕ В РЕСПУБЛИКЕ КАЗАХСТАН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1809750" y="4430910"/>
            <a:ext cx="8572500" cy="387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 err="1">
                <a:solidFill>
                  <a:srgbClr val="FBBF24"/>
                </a:solidFill>
                <a:latin typeface="Roboto"/>
                <a:ea typeface="Roboto"/>
                <a:cs typeface="Roboto"/>
                <a:sym typeface="Roboto"/>
              </a:rPr>
              <a:t>Комплексный</a:t>
            </a:r>
            <a:r>
              <a:rPr lang="en-US" sz="1800" b="0" i="0" u="none" strike="noStrike" cap="none" dirty="0">
                <a:solidFill>
                  <a:srgbClr val="FBBF24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FBBF24"/>
                </a:solidFill>
                <a:latin typeface="Roboto"/>
                <a:ea typeface="Roboto"/>
                <a:cs typeface="Roboto"/>
                <a:sym typeface="Roboto"/>
              </a:rPr>
              <a:t>обзор</a:t>
            </a:r>
            <a:r>
              <a:rPr lang="en-US" sz="1800" b="0" i="0" u="none" strike="noStrike" cap="none" dirty="0">
                <a:solidFill>
                  <a:srgbClr val="FBBF24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FBBF24"/>
                </a:solidFill>
                <a:latin typeface="Roboto"/>
                <a:ea typeface="Roboto"/>
                <a:cs typeface="Roboto"/>
                <a:sym typeface="Roboto"/>
              </a:rPr>
              <a:t>нормативно-правовой</a:t>
            </a:r>
            <a:r>
              <a:rPr lang="en-US" sz="1800" b="0" i="0" u="none" strike="noStrike" cap="none" dirty="0">
                <a:solidFill>
                  <a:srgbClr val="FBBF24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FBBF24"/>
                </a:solidFill>
                <a:latin typeface="Roboto"/>
                <a:ea typeface="Roboto"/>
                <a:cs typeface="Roboto"/>
                <a:sym typeface="Roboto"/>
              </a:rPr>
              <a:t>базы</a:t>
            </a:r>
            <a:r>
              <a:rPr lang="en-US" sz="1800" b="0" i="0" u="none" strike="noStrike" cap="none" dirty="0">
                <a:solidFill>
                  <a:srgbClr val="FBBF24"/>
                </a:solidFill>
                <a:latin typeface="Roboto"/>
                <a:ea typeface="Roboto"/>
                <a:cs typeface="Roboto"/>
                <a:sym typeface="Roboto"/>
              </a:rPr>
              <a:t> и </a:t>
            </a:r>
            <a:r>
              <a:rPr lang="en-US" sz="1800" b="0" i="0" u="none" strike="noStrike" cap="none" dirty="0" err="1" smtClean="0">
                <a:solidFill>
                  <a:srgbClr val="FBBF24"/>
                </a:solidFill>
                <a:latin typeface="Roboto"/>
                <a:ea typeface="Roboto"/>
                <a:cs typeface="Roboto"/>
                <a:sym typeface="Roboto"/>
              </a:rPr>
              <a:t>стандартов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93B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1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908101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5"/>
          <p:cNvSpPr/>
          <p:nvPr/>
        </p:nvSpPr>
        <p:spPr>
          <a:xfrm>
            <a:off x="571500" y="2352675"/>
            <a:ext cx="11049000" cy="2981325"/>
          </a:xfrm>
          <a:prstGeom prst="roundRect">
            <a:avLst>
              <a:gd name="adj" fmla="val 0"/>
            </a:avLst>
          </a:prstGeom>
          <a:solidFill>
            <a:srgbClr val="334155"/>
          </a:soli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01" name="Google Shape;101;p15"/>
          <p:cNvGraphicFramePr/>
          <p:nvPr>
            <p:extLst>
              <p:ext uri="{D42A27DB-BD31-4B8C-83A1-F6EECF244321}">
                <p14:modId xmlns:p14="http://schemas.microsoft.com/office/powerpoint/2010/main" val="697110353"/>
              </p:ext>
            </p:extLst>
          </p:nvPr>
        </p:nvGraphicFramePr>
        <p:xfrm>
          <a:off x="571500" y="2352675"/>
          <a:ext cx="11049000" cy="2981300"/>
        </p:xfrm>
        <a:graphic>
          <a:graphicData uri="http://schemas.openxmlformats.org/drawingml/2006/table">
            <a:tbl>
              <a:tblPr firstRow="1" bandRow="1">
                <a:noFill/>
                <a:tableStyleId>{9BA9DD4C-08E2-408D-ACBE-A935402F6014}</a:tableStyleId>
              </a:tblPr>
              <a:tblGrid>
                <a:gridCol w="4250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98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453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50" b="1" i="0" u="none" strike="noStrike" cap="none">
                          <a:solidFill>
                            <a:srgbClr val="FBBF24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Наименование документа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50" b="1" i="0" u="none" strike="noStrike" cap="none" dirty="0" err="1">
                          <a:solidFill>
                            <a:srgbClr val="FBBF24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Пояснение</a:t>
                      </a:r>
                      <a:r>
                        <a:rPr lang="en-US" sz="1650" b="1" i="0" u="none" strike="noStrike" cap="none" dirty="0">
                          <a:solidFill>
                            <a:srgbClr val="FBBF24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и </a:t>
                      </a:r>
                      <a:r>
                        <a:rPr lang="en-US" sz="1650" b="1" i="0" u="none" strike="noStrike" cap="none" dirty="0" err="1">
                          <a:solidFill>
                            <a:srgbClr val="FBBF24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сфера</a:t>
                      </a:r>
                      <a:r>
                        <a:rPr lang="en-US" sz="1650" b="1" i="0" u="none" strike="noStrike" cap="none" dirty="0">
                          <a:solidFill>
                            <a:srgbClr val="FBBF24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</a:t>
                      </a:r>
                      <a:r>
                        <a:rPr lang="en-US" sz="1650" b="1" i="0" u="none" strike="noStrike" cap="none" dirty="0" err="1">
                          <a:solidFill>
                            <a:srgbClr val="FBBF24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применения</a:t>
                      </a:r>
                      <a:endParaRPr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F17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53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b="0" i="0" u="none" strike="noStrike" cap="none" dirty="0" err="1">
                          <a:solidFill>
                            <a:srgbClr val="00206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Закон</a:t>
                      </a:r>
                      <a:r>
                        <a:rPr lang="en-US" sz="1425" b="0" i="0" u="none" strike="noStrike" cap="none" dirty="0">
                          <a:solidFill>
                            <a:srgbClr val="00206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РК «</a:t>
                      </a:r>
                      <a:r>
                        <a:rPr lang="en-US" sz="1425" b="0" i="0" u="none" strike="noStrike" cap="none" dirty="0" err="1">
                          <a:solidFill>
                            <a:srgbClr val="00206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Об</a:t>
                      </a:r>
                      <a:r>
                        <a:rPr lang="en-US" sz="1425" b="0" i="0" u="none" strike="noStrike" cap="none" dirty="0">
                          <a:solidFill>
                            <a:srgbClr val="00206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</a:t>
                      </a:r>
                      <a:r>
                        <a:rPr lang="en-US" sz="1425" b="0" i="0" u="none" strike="noStrike" cap="none" dirty="0" err="1">
                          <a:solidFill>
                            <a:srgbClr val="00206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образовании</a:t>
                      </a:r>
                      <a:r>
                        <a:rPr lang="en-US" sz="1425" b="0" i="0" u="none" strike="noStrike" cap="none" dirty="0">
                          <a:solidFill>
                            <a:srgbClr val="00206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»</a:t>
                      </a:r>
                      <a:endParaRPr dirty="0">
                        <a:solidFill>
                          <a:srgbClr val="002060"/>
                        </a:solidFill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b="0" i="0" u="none" strike="noStrike" cap="none">
                          <a:solidFill>
                            <a:srgbClr val="00206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Основополагающий документ, гарантирующий право на равный доступ к обучению для всех категорий детей.</a:t>
                      </a:r>
                      <a:endParaRPr>
                        <a:solidFill>
                          <a:srgbClr val="002060"/>
                        </a:solidFill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53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b="0" i="0" u="none" strike="noStrike" cap="none" dirty="0" err="1">
                          <a:solidFill>
                            <a:srgbClr val="00206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Закон</a:t>
                      </a:r>
                      <a:r>
                        <a:rPr lang="en-US" sz="1425" b="0" i="0" u="none" strike="noStrike" cap="none" dirty="0">
                          <a:solidFill>
                            <a:srgbClr val="00206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РК «О </a:t>
                      </a:r>
                      <a:r>
                        <a:rPr lang="en-US" sz="1425" b="0" i="0" u="none" strike="noStrike" cap="none" dirty="0" err="1">
                          <a:solidFill>
                            <a:srgbClr val="00206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статусе</a:t>
                      </a:r>
                      <a:r>
                        <a:rPr lang="en-US" sz="1425" b="0" i="0" u="none" strike="noStrike" cap="none" dirty="0">
                          <a:solidFill>
                            <a:srgbClr val="00206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</a:t>
                      </a:r>
                      <a:r>
                        <a:rPr lang="en-US" sz="1425" b="0" i="0" u="none" strike="noStrike" cap="none" dirty="0" err="1">
                          <a:solidFill>
                            <a:srgbClr val="00206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педагога</a:t>
                      </a:r>
                      <a:r>
                        <a:rPr lang="en-US" sz="1425" b="0" i="0" u="none" strike="noStrike" cap="none" dirty="0">
                          <a:solidFill>
                            <a:srgbClr val="00206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»</a:t>
                      </a:r>
                      <a:endParaRPr dirty="0">
                        <a:solidFill>
                          <a:srgbClr val="002060"/>
                        </a:solidFill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b="0" i="0" u="none" strike="noStrike" cap="none" dirty="0" err="1">
                          <a:solidFill>
                            <a:srgbClr val="00206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Регламентирует</a:t>
                      </a:r>
                      <a:r>
                        <a:rPr lang="en-US" sz="1425" b="0" i="0" u="none" strike="noStrike" cap="none" dirty="0">
                          <a:solidFill>
                            <a:srgbClr val="00206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</a:t>
                      </a:r>
                      <a:r>
                        <a:rPr lang="en-US" sz="1425" b="0" i="0" u="none" strike="noStrike" cap="none" dirty="0" err="1">
                          <a:solidFill>
                            <a:srgbClr val="00206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доплаты</a:t>
                      </a:r>
                      <a:r>
                        <a:rPr lang="en-US" sz="1425" b="0" i="0" u="none" strike="noStrike" cap="none" dirty="0">
                          <a:solidFill>
                            <a:srgbClr val="00206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</a:t>
                      </a:r>
                      <a:r>
                        <a:rPr lang="en-US" sz="1425" b="0" i="0" u="none" strike="noStrike" cap="none" dirty="0" err="1">
                          <a:solidFill>
                            <a:srgbClr val="00206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за</a:t>
                      </a:r>
                      <a:r>
                        <a:rPr lang="en-US" sz="1425" b="0" i="0" u="none" strike="noStrike" cap="none" dirty="0">
                          <a:solidFill>
                            <a:srgbClr val="00206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</a:t>
                      </a:r>
                      <a:r>
                        <a:rPr lang="en-US" sz="1425" b="0" i="0" u="none" strike="noStrike" cap="none" dirty="0" err="1">
                          <a:solidFill>
                            <a:srgbClr val="00206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работу</a:t>
                      </a:r>
                      <a:r>
                        <a:rPr lang="en-US" sz="1425" b="0" i="0" u="none" strike="noStrike" cap="none" dirty="0">
                          <a:solidFill>
                            <a:srgbClr val="00206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в </a:t>
                      </a:r>
                      <a:r>
                        <a:rPr lang="en-US" sz="1425" b="0" i="0" u="none" strike="noStrike" cap="none" dirty="0" err="1">
                          <a:solidFill>
                            <a:srgbClr val="00206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инклюзивных</a:t>
                      </a:r>
                      <a:r>
                        <a:rPr lang="en-US" sz="1425" b="0" i="0" u="none" strike="noStrike" cap="none" dirty="0">
                          <a:solidFill>
                            <a:srgbClr val="00206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</a:t>
                      </a:r>
                      <a:r>
                        <a:rPr lang="en-US" sz="1425" b="0" i="0" u="none" strike="noStrike" cap="none" dirty="0" err="1">
                          <a:solidFill>
                            <a:srgbClr val="00206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классах</a:t>
                      </a:r>
                      <a:r>
                        <a:rPr lang="en-US" sz="1425" b="0" i="0" u="none" strike="noStrike" cap="none" dirty="0">
                          <a:solidFill>
                            <a:srgbClr val="00206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и </a:t>
                      </a:r>
                      <a:r>
                        <a:rPr lang="en-US" sz="1425" b="0" i="0" u="none" strike="noStrike" cap="none" dirty="0" err="1">
                          <a:solidFill>
                            <a:srgbClr val="00206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особые</a:t>
                      </a:r>
                      <a:r>
                        <a:rPr lang="en-US" sz="1425" b="0" i="0" u="none" strike="noStrike" cap="none" dirty="0">
                          <a:solidFill>
                            <a:srgbClr val="00206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</a:t>
                      </a:r>
                      <a:r>
                        <a:rPr lang="en-US" sz="1425" b="0" i="0" u="none" strike="noStrike" cap="none" dirty="0" err="1">
                          <a:solidFill>
                            <a:srgbClr val="00206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условия</a:t>
                      </a:r>
                      <a:r>
                        <a:rPr lang="en-US" sz="1425" b="0" i="0" u="none" strike="noStrike" cap="none" dirty="0">
                          <a:solidFill>
                            <a:srgbClr val="00206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</a:t>
                      </a:r>
                      <a:r>
                        <a:rPr lang="en-US" sz="1425" b="0" i="0" u="none" strike="noStrike" cap="none" dirty="0" err="1">
                          <a:solidFill>
                            <a:srgbClr val="00206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труда</a:t>
                      </a:r>
                      <a:r>
                        <a:rPr lang="en-US" sz="1425" b="0" i="0" u="none" strike="noStrike" cap="none" dirty="0">
                          <a:solidFill>
                            <a:srgbClr val="00206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</a:t>
                      </a:r>
                      <a:r>
                        <a:rPr lang="en-US" sz="1425" b="0" i="0" u="none" strike="noStrike" cap="none" dirty="0" err="1">
                          <a:solidFill>
                            <a:srgbClr val="00206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учителей</a:t>
                      </a:r>
                      <a:r>
                        <a:rPr lang="en-US" sz="1425" b="0" i="0" u="none" strike="noStrike" cap="none" dirty="0">
                          <a:solidFill>
                            <a:srgbClr val="00206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.</a:t>
                      </a:r>
                      <a:endParaRPr dirty="0">
                        <a:solidFill>
                          <a:srgbClr val="002060"/>
                        </a:solidFill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53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b="0" i="0" u="none" strike="noStrike" cap="none" dirty="0" err="1">
                          <a:solidFill>
                            <a:srgbClr val="00206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Закон</a:t>
                      </a:r>
                      <a:r>
                        <a:rPr lang="en-US" sz="1425" b="0" i="0" u="none" strike="noStrike" cap="none" dirty="0">
                          <a:solidFill>
                            <a:srgbClr val="00206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РК «О </a:t>
                      </a:r>
                      <a:r>
                        <a:rPr lang="en-US" sz="1425" b="0" i="0" u="none" strike="noStrike" cap="none" dirty="0" err="1">
                          <a:solidFill>
                            <a:srgbClr val="00206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социальной</a:t>
                      </a:r>
                      <a:r>
                        <a:rPr lang="en-US" sz="1425" b="0" i="0" u="none" strike="noStrike" cap="none" dirty="0">
                          <a:solidFill>
                            <a:srgbClr val="00206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и </a:t>
                      </a:r>
                      <a:r>
                        <a:rPr lang="en-US" sz="1425" b="0" i="0" u="none" strike="noStrike" cap="none" dirty="0" err="1">
                          <a:solidFill>
                            <a:srgbClr val="00206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медико-педагогической</a:t>
                      </a:r>
                      <a:r>
                        <a:rPr lang="en-US" sz="1425" b="0" i="0" u="none" strike="noStrike" cap="none" dirty="0">
                          <a:solidFill>
                            <a:srgbClr val="00206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</a:t>
                      </a:r>
                      <a:r>
                        <a:rPr lang="en-US" sz="1425" b="0" i="0" u="none" strike="noStrike" cap="none" dirty="0" err="1">
                          <a:solidFill>
                            <a:srgbClr val="00206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поддержке</a:t>
                      </a:r>
                      <a:r>
                        <a:rPr lang="en-US" sz="1425" b="0" i="0" u="none" strike="noStrike" cap="none" dirty="0">
                          <a:solidFill>
                            <a:srgbClr val="00206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»</a:t>
                      </a:r>
                      <a:endParaRPr dirty="0">
                        <a:solidFill>
                          <a:srgbClr val="002060"/>
                        </a:solidFill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b="0" i="0" u="none" strike="noStrike" cap="none" dirty="0" err="1">
                          <a:solidFill>
                            <a:srgbClr val="00206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Определяет</a:t>
                      </a:r>
                      <a:r>
                        <a:rPr lang="en-US" sz="1425" b="0" i="0" u="none" strike="noStrike" cap="none" dirty="0">
                          <a:solidFill>
                            <a:srgbClr val="00206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</a:t>
                      </a:r>
                      <a:r>
                        <a:rPr lang="en-US" sz="1425" b="0" i="0" u="none" strike="noStrike" cap="none" dirty="0" err="1">
                          <a:solidFill>
                            <a:srgbClr val="00206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формы</a:t>
                      </a:r>
                      <a:r>
                        <a:rPr lang="en-US" sz="1425" b="0" i="0" u="none" strike="noStrike" cap="none" dirty="0">
                          <a:solidFill>
                            <a:srgbClr val="00206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</a:t>
                      </a:r>
                      <a:r>
                        <a:rPr lang="en-US" sz="1425" b="0" i="0" u="none" strike="noStrike" cap="none" dirty="0" err="1">
                          <a:solidFill>
                            <a:srgbClr val="00206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государственной</a:t>
                      </a:r>
                      <a:r>
                        <a:rPr lang="en-US" sz="1425" b="0" i="0" u="none" strike="noStrike" cap="none" dirty="0">
                          <a:solidFill>
                            <a:srgbClr val="00206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</a:t>
                      </a:r>
                      <a:r>
                        <a:rPr lang="en-US" sz="1425" b="0" i="0" u="none" strike="noStrike" cap="none" dirty="0" err="1">
                          <a:solidFill>
                            <a:srgbClr val="00206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помощи</a:t>
                      </a:r>
                      <a:r>
                        <a:rPr lang="en-US" sz="1425" b="0" i="0" u="none" strike="noStrike" cap="none" dirty="0">
                          <a:solidFill>
                            <a:srgbClr val="00206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</a:t>
                      </a:r>
                      <a:r>
                        <a:rPr lang="en-US" sz="1425" b="0" i="0" u="none" strike="noStrike" cap="none" dirty="0" err="1">
                          <a:solidFill>
                            <a:srgbClr val="00206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детям</a:t>
                      </a:r>
                      <a:r>
                        <a:rPr lang="en-US" sz="1425" b="0" i="0" u="none" strike="noStrike" cap="none" dirty="0">
                          <a:solidFill>
                            <a:srgbClr val="00206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с ООП и </a:t>
                      </a:r>
                      <a:r>
                        <a:rPr lang="en-US" sz="1425" b="0" i="0" u="none" strike="noStrike" cap="none" dirty="0" err="1">
                          <a:solidFill>
                            <a:srgbClr val="00206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ключевую</a:t>
                      </a:r>
                      <a:r>
                        <a:rPr lang="en-US" sz="1425" b="0" i="0" u="none" strike="noStrike" cap="none" dirty="0">
                          <a:solidFill>
                            <a:srgbClr val="00206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</a:t>
                      </a:r>
                      <a:r>
                        <a:rPr lang="en-US" sz="1425" b="0" i="0" u="none" strike="noStrike" cap="none" dirty="0" err="1">
                          <a:solidFill>
                            <a:srgbClr val="00206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роль</a:t>
                      </a:r>
                      <a:r>
                        <a:rPr lang="en-US" sz="1425" b="0" i="0" u="none" strike="noStrike" cap="none" dirty="0">
                          <a:solidFill>
                            <a:srgbClr val="00206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ПМПК.</a:t>
                      </a:r>
                      <a:endParaRPr dirty="0">
                        <a:solidFill>
                          <a:srgbClr val="002060"/>
                        </a:solidFill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2" name="Google Shape;102;p15"/>
          <p:cNvSpPr/>
          <p:nvPr/>
        </p:nvSpPr>
        <p:spPr>
          <a:xfrm>
            <a:off x="571500" y="3748087"/>
            <a:ext cx="4250680" cy="9525"/>
          </a:xfrm>
          <a:prstGeom prst="rect">
            <a:avLst/>
          </a:prstGeom>
          <a:solidFill>
            <a:srgbClr val="47556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15"/>
          <p:cNvSpPr/>
          <p:nvPr/>
        </p:nvSpPr>
        <p:spPr>
          <a:xfrm>
            <a:off x="4822180" y="3748087"/>
            <a:ext cx="6798319" cy="9525"/>
          </a:xfrm>
          <a:prstGeom prst="rect">
            <a:avLst/>
          </a:prstGeom>
          <a:solidFill>
            <a:srgbClr val="47556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5"/>
          <p:cNvSpPr/>
          <p:nvPr/>
        </p:nvSpPr>
        <p:spPr>
          <a:xfrm>
            <a:off x="571500" y="4538662"/>
            <a:ext cx="4250680" cy="9525"/>
          </a:xfrm>
          <a:prstGeom prst="rect">
            <a:avLst/>
          </a:prstGeom>
          <a:solidFill>
            <a:srgbClr val="47556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5"/>
          <p:cNvSpPr/>
          <p:nvPr/>
        </p:nvSpPr>
        <p:spPr>
          <a:xfrm>
            <a:off x="4822180" y="4538662"/>
            <a:ext cx="6798319" cy="9525"/>
          </a:xfrm>
          <a:prstGeom prst="rect">
            <a:avLst/>
          </a:prstGeom>
          <a:solidFill>
            <a:srgbClr val="47556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5"/>
          <p:cNvSpPr txBox="1"/>
          <p:nvPr/>
        </p:nvSpPr>
        <p:spPr>
          <a:xfrm>
            <a:off x="965073" y="1489621"/>
            <a:ext cx="11351418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 dirty="0" err="1">
                <a:solidFill>
                  <a:srgbClr val="F1F5F9"/>
                </a:solidFill>
                <a:latin typeface="Montserrat"/>
                <a:ea typeface="Montserrat"/>
                <a:cs typeface="Montserrat"/>
                <a:sym typeface="Montserrat"/>
              </a:rPr>
              <a:t>Законодательные</a:t>
            </a:r>
            <a:r>
              <a:rPr lang="en-US" sz="2850" b="1" i="0" u="none" strike="noStrike" cap="none" dirty="0">
                <a:solidFill>
                  <a:srgbClr val="F1F5F9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50" b="1" i="0" u="none" strike="noStrike" cap="none" dirty="0" err="1">
                <a:solidFill>
                  <a:srgbClr val="F1F5F9"/>
                </a:solidFill>
                <a:latin typeface="Montserrat"/>
                <a:ea typeface="Montserrat"/>
                <a:cs typeface="Montserrat"/>
                <a:sym typeface="Montserrat"/>
              </a:rPr>
              <a:t>основы</a:t>
            </a:r>
            <a:r>
              <a:rPr lang="en-US" sz="2850" b="1" i="0" u="none" strike="noStrike" cap="none" dirty="0">
                <a:solidFill>
                  <a:srgbClr val="F1F5F9"/>
                </a:solidFill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en-US" sz="2850" b="1" i="0" u="none" strike="noStrike" cap="none" dirty="0" err="1">
                <a:solidFill>
                  <a:srgbClr val="F1F5F9"/>
                </a:solidFill>
                <a:latin typeface="Montserrat"/>
                <a:ea typeface="Montserrat"/>
                <a:cs typeface="Montserrat"/>
                <a:sym typeface="Montserrat"/>
              </a:rPr>
              <a:t>гарантии</a:t>
            </a:r>
            <a:endParaRPr dirty="0"/>
          </a:p>
        </p:txBody>
      </p:sp>
      <p:sp>
        <p:nvSpPr>
          <p:cNvPr id="107" name="Google Shape;107;p15"/>
          <p:cNvSpPr/>
          <p:nvPr/>
        </p:nvSpPr>
        <p:spPr>
          <a:xfrm>
            <a:off x="571500" y="571500"/>
            <a:ext cx="57150" cy="447675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93;p14"/>
          <p:cNvSpPr txBox="1"/>
          <p:nvPr/>
        </p:nvSpPr>
        <p:spPr>
          <a:xfrm>
            <a:off x="600075" y="468065"/>
            <a:ext cx="11341417" cy="6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 b="1" i="0" u="none" strike="noStrike" cap="none" dirty="0" err="1">
                <a:solidFill>
                  <a:srgbClr val="FBBF24"/>
                </a:solidFill>
                <a:latin typeface="Montserrat"/>
                <a:ea typeface="Montserrat"/>
                <a:cs typeface="Montserrat"/>
                <a:sym typeface="Montserrat"/>
              </a:rPr>
              <a:t>Блок</a:t>
            </a:r>
            <a:r>
              <a:rPr lang="en-US" sz="4200" b="1" i="0" u="none" strike="noStrike" cap="none" dirty="0">
                <a:solidFill>
                  <a:srgbClr val="FBBF24"/>
                </a:solidFill>
                <a:latin typeface="Montserrat"/>
                <a:ea typeface="Montserrat"/>
                <a:cs typeface="Montserrat"/>
                <a:sym typeface="Montserrat"/>
              </a:rPr>
              <a:t> 1: </a:t>
            </a:r>
            <a:r>
              <a:rPr lang="en-US" sz="4200" b="1" i="0" u="none" strike="noStrike" cap="none" dirty="0" err="1">
                <a:solidFill>
                  <a:srgbClr val="FBBF24"/>
                </a:solidFill>
                <a:latin typeface="Montserrat"/>
                <a:ea typeface="Montserrat"/>
                <a:cs typeface="Montserrat"/>
                <a:sym typeface="Montserrat"/>
              </a:rPr>
              <a:t>Законодательный</a:t>
            </a:r>
            <a:r>
              <a:rPr lang="en-US" sz="4200" b="1" i="0" u="none" strike="noStrike" cap="none" dirty="0">
                <a:solidFill>
                  <a:srgbClr val="FBBF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4200" b="1" i="0" u="none" strike="noStrike" cap="none" dirty="0" err="1">
                <a:solidFill>
                  <a:srgbClr val="FBBF24"/>
                </a:solidFill>
                <a:latin typeface="Montserrat"/>
                <a:ea typeface="Montserrat"/>
                <a:cs typeface="Montserrat"/>
                <a:sym typeface="Montserrat"/>
              </a:rPr>
              <a:t>фундамент</a:t>
            </a:r>
            <a:endParaRPr dirty="0"/>
          </a:p>
        </p:txBody>
      </p:sp>
      <p:sp>
        <p:nvSpPr>
          <p:cNvPr id="12" name="Google Shape;94;p14"/>
          <p:cNvSpPr txBox="1"/>
          <p:nvPr/>
        </p:nvSpPr>
        <p:spPr>
          <a:xfrm>
            <a:off x="819149" y="5981675"/>
            <a:ext cx="1080135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Основополагающие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акты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гарантирующие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права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граждан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93B"/>
        </a:solidFill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924050"/>
            <a:ext cx="2547937" cy="3838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405187" y="1924050"/>
            <a:ext cx="2547937" cy="3838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38875" y="1924050"/>
            <a:ext cx="2547937" cy="3838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072562" y="1924050"/>
            <a:ext cx="2547937" cy="3838575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17"/>
          <p:cNvSpPr txBox="1"/>
          <p:nvPr/>
        </p:nvSpPr>
        <p:spPr>
          <a:xfrm>
            <a:off x="857250" y="2895600"/>
            <a:ext cx="2075259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 err="1">
                <a:solidFill>
                  <a:srgbClr val="F1F5F9"/>
                </a:solidFill>
                <a:latin typeface="Montserrat"/>
                <a:ea typeface="Montserrat"/>
                <a:cs typeface="Montserrat"/>
                <a:sym typeface="Montserrat"/>
              </a:rPr>
              <a:t>Приказ</a:t>
            </a:r>
            <a:r>
              <a:rPr lang="en-US" sz="1800" b="1" i="0" u="none" strike="noStrike" cap="none" dirty="0">
                <a:solidFill>
                  <a:srgbClr val="F1F5F9"/>
                </a:solidFill>
                <a:latin typeface="Montserrat"/>
                <a:ea typeface="Montserrat"/>
                <a:cs typeface="Montserrat"/>
                <a:sym typeface="Montserrat"/>
              </a:rPr>
              <a:t> №348 (ГОСО)</a:t>
            </a:r>
            <a:endParaRPr dirty="0"/>
          </a:p>
        </p:txBody>
      </p:sp>
      <p:sp>
        <p:nvSpPr>
          <p:cNvPr id="126" name="Google Shape;126;p17"/>
          <p:cNvSpPr txBox="1"/>
          <p:nvPr/>
        </p:nvSpPr>
        <p:spPr>
          <a:xfrm>
            <a:off x="857250" y="3638550"/>
            <a:ext cx="19764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Государственный стандарт: определяет требования к уровню подготовки учащихся с ООП.</a:t>
            </a:r>
            <a:endParaRPr/>
          </a:p>
        </p:txBody>
      </p:sp>
      <p:sp>
        <p:nvSpPr>
          <p:cNvPr id="127" name="Google Shape;127;p17"/>
          <p:cNvSpPr txBox="1"/>
          <p:nvPr/>
        </p:nvSpPr>
        <p:spPr>
          <a:xfrm>
            <a:off x="3690937" y="2895600"/>
            <a:ext cx="2075259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 err="1">
                <a:solidFill>
                  <a:srgbClr val="F1F5F9"/>
                </a:solidFill>
                <a:latin typeface="Montserrat"/>
                <a:ea typeface="Montserrat"/>
                <a:cs typeface="Montserrat"/>
                <a:sym typeface="Montserrat"/>
              </a:rPr>
              <a:t>Приказ</a:t>
            </a:r>
            <a:r>
              <a:rPr lang="en-US" sz="1800" b="1" i="0" u="none" strike="noStrike" cap="none" dirty="0">
                <a:solidFill>
                  <a:srgbClr val="F1F5F9"/>
                </a:solidFill>
                <a:latin typeface="Montserrat"/>
                <a:ea typeface="Montserrat"/>
                <a:cs typeface="Montserrat"/>
                <a:sym typeface="Montserrat"/>
              </a:rPr>
              <a:t> №385</a:t>
            </a:r>
            <a:endParaRPr dirty="0"/>
          </a:p>
        </p:txBody>
      </p:sp>
      <p:sp>
        <p:nvSpPr>
          <p:cNvPr id="128" name="Google Shape;128;p17"/>
          <p:cNvSpPr txBox="1"/>
          <p:nvPr/>
        </p:nvSpPr>
        <p:spPr>
          <a:xfrm>
            <a:off x="3690937" y="3362325"/>
            <a:ext cx="19764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Регламентирует порядок приема детей в школу и предельную наполняемость классов.</a:t>
            </a:r>
            <a:endParaRPr/>
          </a:p>
        </p:txBody>
      </p:sp>
      <p:sp>
        <p:nvSpPr>
          <p:cNvPr id="129" name="Google Shape;129;p17"/>
          <p:cNvSpPr txBox="1"/>
          <p:nvPr/>
        </p:nvSpPr>
        <p:spPr>
          <a:xfrm>
            <a:off x="6524625" y="2895600"/>
            <a:ext cx="2075259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 err="1">
                <a:solidFill>
                  <a:srgbClr val="F1F5F9"/>
                </a:solidFill>
                <a:latin typeface="Montserrat"/>
                <a:ea typeface="Montserrat"/>
                <a:cs typeface="Montserrat"/>
                <a:sym typeface="Montserrat"/>
              </a:rPr>
              <a:t>Приказ</a:t>
            </a:r>
            <a:r>
              <a:rPr lang="en-US" sz="1800" b="1" i="0" u="none" strike="noStrike" cap="none" dirty="0">
                <a:solidFill>
                  <a:srgbClr val="F1F5F9"/>
                </a:solidFill>
                <a:latin typeface="Montserrat"/>
                <a:ea typeface="Montserrat"/>
                <a:cs typeface="Montserrat"/>
                <a:sym typeface="Montserrat"/>
              </a:rPr>
              <a:t> №32</a:t>
            </a:r>
            <a:endParaRPr dirty="0"/>
          </a:p>
        </p:txBody>
      </p:sp>
      <p:sp>
        <p:nvSpPr>
          <p:cNvPr id="130" name="Google Shape;130;p17"/>
          <p:cNvSpPr txBox="1"/>
          <p:nvPr/>
        </p:nvSpPr>
        <p:spPr>
          <a:xfrm>
            <a:off x="6524625" y="3362325"/>
            <a:ext cx="1976437" cy="2154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Требования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к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спец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.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условиям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: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физическая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доступность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(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пандусы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) и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наличие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специалистов</a:t>
            </a:r>
            <a:r>
              <a:rPr lang="en-US" sz="1500" b="0" i="0" u="none" strike="noStrike" cap="none" dirty="0" smtClean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r>
              <a:rPr lang="ru-RU" sz="1000" b="0" i="0" u="none" strike="noStrike" cap="none" dirty="0" smtClean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(от 12.01.2022 года)</a:t>
            </a:r>
            <a:endParaRPr sz="1000" dirty="0"/>
          </a:p>
        </p:txBody>
      </p:sp>
      <p:sp>
        <p:nvSpPr>
          <p:cNvPr id="131" name="Google Shape;131;p17"/>
          <p:cNvSpPr txBox="1"/>
          <p:nvPr/>
        </p:nvSpPr>
        <p:spPr>
          <a:xfrm>
            <a:off x="9358312" y="2895600"/>
            <a:ext cx="2075259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 err="1">
                <a:solidFill>
                  <a:srgbClr val="F1F5F9"/>
                </a:solidFill>
                <a:latin typeface="Montserrat"/>
                <a:ea typeface="Montserrat"/>
                <a:cs typeface="Montserrat"/>
                <a:sym typeface="Montserrat"/>
              </a:rPr>
              <a:t>Приказ</a:t>
            </a:r>
            <a:r>
              <a:rPr lang="en-US" sz="1800" b="1" i="0" u="none" strike="noStrike" cap="none" dirty="0">
                <a:solidFill>
                  <a:srgbClr val="F1F5F9"/>
                </a:solidFill>
                <a:latin typeface="Montserrat"/>
                <a:ea typeface="Montserrat"/>
                <a:cs typeface="Montserrat"/>
                <a:sym typeface="Montserrat"/>
              </a:rPr>
              <a:t> №31</a:t>
            </a:r>
            <a:endParaRPr dirty="0"/>
          </a:p>
        </p:txBody>
      </p:sp>
      <p:sp>
        <p:nvSpPr>
          <p:cNvPr id="132" name="Google Shape;132;p17"/>
          <p:cNvSpPr txBox="1"/>
          <p:nvPr/>
        </p:nvSpPr>
        <p:spPr>
          <a:xfrm>
            <a:off x="9358312" y="3362325"/>
            <a:ext cx="1976437" cy="2542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5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Особенности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СОР и СОЧ: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адаптация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критериев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времени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и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формата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500" b="0" i="0" u="none" strike="noStrike" cap="none" dirty="0" err="1" smtClean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заданий</a:t>
            </a:r>
            <a:r>
              <a:rPr lang="ru-RU" sz="1500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ru-RU" sz="1000" dirty="0" smtClean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(о</a:t>
            </a:r>
            <a:r>
              <a:rPr lang="ru-RU" sz="1000" b="0" i="0" u="none" strike="noStrike" cap="none" dirty="0" smtClean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т 12.01.2022 </a:t>
            </a:r>
            <a:r>
              <a:rPr lang="ru-RU" sz="1000" b="0" i="0" u="none" strike="noStrike" cap="none" dirty="0" smtClean="0">
                <a:solidFill>
                  <a:schemeClr val="bg1"/>
                </a:solidFill>
                <a:latin typeface="Roboto"/>
                <a:ea typeface="Roboto"/>
                <a:cs typeface="Roboto"/>
                <a:sym typeface="Roboto"/>
              </a:rPr>
              <a:t>года)                           </a:t>
            </a:r>
            <a:r>
              <a:rPr lang="ru-RU" sz="900" dirty="0" smtClean="0">
                <a:solidFill>
                  <a:schemeClr val="bg1"/>
                </a:solidFill>
              </a:rPr>
              <a:t>«</a:t>
            </a:r>
            <a:r>
              <a:rPr lang="ru-RU" sz="800" dirty="0">
                <a:solidFill>
                  <a:schemeClr val="bg1"/>
                </a:solidFill>
              </a:rPr>
              <a:t>О внесении изменений в некоторые приказы Министра образования и науки Республики Казахстан» (основные изменения внесены в Приказ №125 от 18 марта 2008 года).</a:t>
            </a:r>
          </a:p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bg1"/>
              </a:solidFill>
            </a:endParaRPr>
          </a:p>
        </p:txBody>
      </p:sp>
      <p:pic>
        <p:nvPicPr>
          <p:cNvPr id="133" name="Google Shape;133;p17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57250" y="2238375"/>
            <a:ext cx="476250" cy="41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17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690937" y="2238375"/>
            <a:ext cx="523875" cy="41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7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524625" y="2238375"/>
            <a:ext cx="419100" cy="41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17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358312" y="2238375"/>
            <a:ext cx="476250" cy="41910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7"/>
          <p:cNvSpPr txBox="1"/>
          <p:nvPr/>
        </p:nvSpPr>
        <p:spPr>
          <a:xfrm>
            <a:off x="840582" y="1176337"/>
            <a:ext cx="11351418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 dirty="0" err="1">
                <a:solidFill>
                  <a:srgbClr val="F1F5F9"/>
                </a:solidFill>
                <a:latin typeface="Montserrat"/>
                <a:ea typeface="Montserrat"/>
                <a:cs typeface="Montserrat"/>
                <a:sym typeface="Montserrat"/>
              </a:rPr>
              <a:t>Стандарты</a:t>
            </a:r>
            <a:r>
              <a:rPr lang="en-US" sz="2850" b="1" i="0" u="none" strike="noStrike" cap="none" dirty="0">
                <a:solidFill>
                  <a:srgbClr val="F1F5F9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850" b="1" i="0" u="none" strike="noStrike" cap="none" dirty="0" err="1">
                <a:solidFill>
                  <a:srgbClr val="F1F5F9"/>
                </a:solidFill>
                <a:latin typeface="Montserrat"/>
                <a:ea typeface="Montserrat"/>
                <a:cs typeface="Montserrat"/>
                <a:sym typeface="Montserrat"/>
              </a:rPr>
              <a:t>Прием</a:t>
            </a:r>
            <a:r>
              <a:rPr lang="en-US" sz="2850" b="1" i="0" u="none" strike="noStrike" cap="none" dirty="0">
                <a:solidFill>
                  <a:srgbClr val="F1F5F9"/>
                </a:solidFill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en-US" sz="2850" b="1" i="0" u="none" strike="noStrike" cap="none" dirty="0" err="1">
                <a:solidFill>
                  <a:srgbClr val="F1F5F9"/>
                </a:solidFill>
                <a:latin typeface="Montserrat"/>
                <a:ea typeface="Montserrat"/>
                <a:cs typeface="Montserrat"/>
                <a:sym typeface="Montserrat"/>
              </a:rPr>
              <a:t>Оценивание</a:t>
            </a:r>
            <a:endParaRPr dirty="0"/>
          </a:p>
        </p:txBody>
      </p:sp>
      <p:sp>
        <p:nvSpPr>
          <p:cNvPr id="138" name="Google Shape;138;p17"/>
          <p:cNvSpPr/>
          <p:nvPr/>
        </p:nvSpPr>
        <p:spPr>
          <a:xfrm>
            <a:off x="571500" y="571500"/>
            <a:ext cx="57150" cy="447675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114;p16"/>
          <p:cNvSpPr txBox="1"/>
          <p:nvPr/>
        </p:nvSpPr>
        <p:spPr>
          <a:xfrm>
            <a:off x="438150" y="202025"/>
            <a:ext cx="1160145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 dirty="0" err="1">
                <a:solidFill>
                  <a:srgbClr val="FBBF24"/>
                </a:solidFill>
                <a:latin typeface="Montserrat"/>
                <a:ea typeface="Montserrat"/>
                <a:cs typeface="Montserrat"/>
                <a:sym typeface="Montserrat"/>
              </a:rPr>
              <a:t>Блок</a:t>
            </a:r>
            <a:r>
              <a:rPr lang="en-US" sz="3200" b="1" i="0" u="none" strike="noStrike" cap="none" dirty="0">
                <a:solidFill>
                  <a:srgbClr val="FBBF24"/>
                </a:solidFill>
                <a:latin typeface="Montserrat"/>
                <a:ea typeface="Montserrat"/>
                <a:cs typeface="Montserrat"/>
                <a:sym typeface="Montserrat"/>
              </a:rPr>
              <a:t> 2: </a:t>
            </a:r>
            <a:r>
              <a:rPr lang="en-US" sz="3200" b="1" i="0" u="none" strike="noStrike" cap="none" dirty="0" err="1">
                <a:solidFill>
                  <a:srgbClr val="FBBF24"/>
                </a:solidFill>
                <a:latin typeface="Montserrat"/>
                <a:ea typeface="Montserrat"/>
                <a:cs typeface="Montserrat"/>
                <a:sym typeface="Montserrat"/>
              </a:rPr>
              <a:t>Организационные</a:t>
            </a:r>
            <a:r>
              <a:rPr lang="en-US" sz="3200" b="1" i="0" u="none" strike="noStrike" cap="none" dirty="0">
                <a:solidFill>
                  <a:srgbClr val="FBBF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00" b="1" i="0" u="none" strike="noStrike" cap="none" dirty="0" err="1">
                <a:solidFill>
                  <a:srgbClr val="FBBF24"/>
                </a:solidFill>
                <a:latin typeface="Montserrat"/>
                <a:ea typeface="Montserrat"/>
                <a:cs typeface="Montserrat"/>
                <a:sym typeface="Montserrat"/>
              </a:rPr>
              <a:t>правила</a:t>
            </a:r>
            <a:r>
              <a:rPr lang="en-US" sz="3200" b="1" i="0" u="none" strike="noStrike" cap="none" dirty="0">
                <a:solidFill>
                  <a:srgbClr val="FBBF24"/>
                </a:solidFill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en-US" sz="3200" b="1" i="0" u="none" strike="noStrike" cap="none" dirty="0" err="1">
                <a:solidFill>
                  <a:srgbClr val="FBBF24"/>
                </a:solidFill>
                <a:latin typeface="Montserrat"/>
                <a:ea typeface="Montserrat"/>
                <a:cs typeface="Montserrat"/>
                <a:sym typeface="Montserrat"/>
              </a:rPr>
              <a:t>стандарты</a:t>
            </a:r>
            <a:endParaRPr sz="3200" dirty="0"/>
          </a:p>
        </p:txBody>
      </p:sp>
      <p:sp>
        <p:nvSpPr>
          <p:cNvPr id="22" name="Google Shape;115;p16"/>
          <p:cNvSpPr txBox="1"/>
          <p:nvPr/>
        </p:nvSpPr>
        <p:spPr>
          <a:xfrm>
            <a:off x="384571" y="6076950"/>
            <a:ext cx="110490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Приказы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Министерства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Просвещения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РК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по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реализации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инклюзии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93B"/>
        </a:solidFill>
        <a:effectLst/>
      </p:bgPr>
    </p:bg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p1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613344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1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5" y="1938337"/>
            <a:ext cx="5286375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19"/>
          <p:cNvSpPr txBox="1"/>
          <p:nvPr/>
        </p:nvSpPr>
        <p:spPr>
          <a:xfrm>
            <a:off x="571500" y="2090737"/>
            <a:ext cx="5286375" cy="8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Приказ №500:</a:t>
            </a:r>
            <a:r>
              <a:rPr lang="en-US" sz="1500" b="0" i="0" u="none" strike="noStrike" cap="none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Содержит Типовые учебные планы (ТУП) для детей с нарушениями зрения, слуха, интеллекта и ЗПР.</a:t>
            </a:r>
            <a:endParaRPr/>
          </a:p>
        </p:txBody>
      </p:sp>
      <p:sp>
        <p:nvSpPr>
          <p:cNvPr id="155" name="Google Shape;155;p19"/>
          <p:cNvSpPr txBox="1"/>
          <p:nvPr/>
        </p:nvSpPr>
        <p:spPr>
          <a:xfrm>
            <a:off x="571500" y="3128962"/>
            <a:ext cx="5286375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ИМП 2025-2026: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Приоритет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на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адаптацию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программ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и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внедрение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Lesson Study в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инклюзивной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практике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dirty="0"/>
          </a:p>
        </p:txBody>
      </p:sp>
      <p:sp>
        <p:nvSpPr>
          <p:cNvPr id="156" name="Google Shape;156;p19"/>
          <p:cNvSpPr txBox="1"/>
          <p:nvPr/>
        </p:nvSpPr>
        <p:spPr>
          <a:xfrm>
            <a:off x="571500" y="3900487"/>
            <a:ext cx="528637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Рекомендации</a:t>
            </a:r>
            <a:r>
              <a:rPr lang="en-US" sz="1500" b="1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НАО </a:t>
            </a:r>
            <a:r>
              <a:rPr lang="en-US" sz="1500" b="1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им</a:t>
            </a:r>
            <a:r>
              <a:rPr lang="en-US" sz="1500" b="1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. </a:t>
            </a:r>
            <a:r>
              <a:rPr lang="en-US" sz="1500" b="1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Алтынсарина</a:t>
            </a:r>
            <a:r>
              <a:rPr lang="en-US" sz="1500" b="1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500" b="0" i="0" u="none" strike="noStrike" cap="none" dirty="0" err="1" smtClean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по</a:t>
            </a:r>
            <a:r>
              <a:rPr lang="en-US" sz="1500" b="0" i="0" u="none" strike="noStrike" cap="none" dirty="0" smtClean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составлению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Индивидуальных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учебных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планов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(ИУП).</a:t>
            </a:r>
            <a:endParaRPr dirty="0"/>
          </a:p>
        </p:txBody>
      </p:sp>
      <p:sp>
        <p:nvSpPr>
          <p:cNvPr id="157" name="Google Shape;157;p19"/>
          <p:cNvSpPr txBox="1"/>
          <p:nvPr/>
        </p:nvSpPr>
        <p:spPr>
          <a:xfrm>
            <a:off x="7298484" y="2956884"/>
            <a:ext cx="4798266" cy="877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 dirty="0" err="1">
                <a:solidFill>
                  <a:srgbClr val="F1F5F9"/>
                </a:solidFill>
                <a:latin typeface="Montserrat"/>
                <a:ea typeface="Montserrat"/>
                <a:cs typeface="Montserrat"/>
                <a:sym typeface="Montserrat"/>
              </a:rPr>
              <a:t>Учебные</a:t>
            </a:r>
            <a:r>
              <a:rPr lang="en-US" sz="2850" b="1" i="0" u="none" strike="noStrike" cap="none" dirty="0">
                <a:solidFill>
                  <a:srgbClr val="F1F5F9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50" b="1" i="0" u="none" strike="noStrike" cap="none" dirty="0" err="1">
                <a:solidFill>
                  <a:srgbClr val="F1F5F9"/>
                </a:solidFill>
                <a:latin typeface="Montserrat"/>
                <a:ea typeface="Montserrat"/>
                <a:cs typeface="Montserrat"/>
                <a:sym typeface="Montserrat"/>
              </a:rPr>
              <a:t>планы</a:t>
            </a:r>
            <a:r>
              <a:rPr lang="en-US" sz="2850" b="1" i="0" u="none" strike="noStrike" cap="none" dirty="0">
                <a:solidFill>
                  <a:srgbClr val="F1F5F9"/>
                </a:solidFill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en-US" sz="2850" b="1" i="0" u="none" strike="noStrike" cap="none" dirty="0" err="1">
                <a:solidFill>
                  <a:srgbClr val="F1F5F9"/>
                </a:solidFill>
                <a:latin typeface="Montserrat"/>
                <a:ea typeface="Montserrat"/>
                <a:cs typeface="Montserrat"/>
                <a:sym typeface="Montserrat"/>
              </a:rPr>
              <a:t>рекомендации</a:t>
            </a:r>
            <a:endParaRPr dirty="0"/>
          </a:p>
        </p:txBody>
      </p:sp>
      <p:sp>
        <p:nvSpPr>
          <p:cNvPr id="158" name="Google Shape;158;p19"/>
          <p:cNvSpPr/>
          <p:nvPr/>
        </p:nvSpPr>
        <p:spPr>
          <a:xfrm>
            <a:off x="571500" y="571500"/>
            <a:ext cx="57150" cy="447675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00075" y="481351"/>
            <a:ext cx="115659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600" b="1" dirty="0">
                <a:solidFill>
                  <a:srgbClr val="FBBF24"/>
                </a:solidFill>
                <a:latin typeface="Montserrat"/>
                <a:ea typeface="Montserrat"/>
                <a:cs typeface="Montserrat"/>
                <a:sym typeface="Montserrat"/>
              </a:rPr>
              <a:t>Блок 3: Учебно-методическое планирование</a:t>
            </a:r>
            <a:endParaRPr lang="ru-RU" sz="3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93B"/>
        </a:solidFill>
        <a:effectLst/>
      </p:bgPr>
    </p:bg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p2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50721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2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462212"/>
            <a:ext cx="5286375" cy="2762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1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34125" y="2462212"/>
            <a:ext cx="5286375" cy="276225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21"/>
          <p:cNvSpPr txBox="1"/>
          <p:nvPr/>
        </p:nvSpPr>
        <p:spPr>
          <a:xfrm>
            <a:off x="857250" y="3433762"/>
            <a:ext cx="4950618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/>
            <a:r>
              <a:rPr lang="ru-RU" dirty="0">
                <a:solidFill>
                  <a:schemeClr val="bg1"/>
                </a:solidFill>
              </a:rPr>
              <a:t>Приказ Министра просвещения РК от 29 апреля 2025 года № 92 «Об утверждении Правил деятельности службы психолого-педагогического сопровождения в организациях образования».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75" name="Google Shape;175;p21"/>
          <p:cNvSpPr txBox="1"/>
          <p:nvPr/>
        </p:nvSpPr>
        <p:spPr>
          <a:xfrm>
            <a:off x="857250" y="4205667"/>
            <a:ext cx="4714875" cy="8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Главный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документ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школьной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команды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: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регламентирует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работу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психолога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логопеда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дефектолога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и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соцпедагога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dirty="0"/>
          </a:p>
        </p:txBody>
      </p:sp>
      <p:sp>
        <p:nvSpPr>
          <p:cNvPr id="176" name="Google Shape;176;p21"/>
          <p:cNvSpPr txBox="1"/>
          <p:nvPr/>
        </p:nvSpPr>
        <p:spPr>
          <a:xfrm>
            <a:off x="6619875" y="3433762"/>
            <a:ext cx="4950618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1F5F9"/>
                </a:solidFill>
                <a:latin typeface="Montserrat"/>
                <a:ea typeface="Montserrat"/>
                <a:cs typeface="Montserrat"/>
                <a:sym typeface="Montserrat"/>
              </a:rPr>
              <a:t>Приказ №130 (Документация)</a:t>
            </a:r>
            <a:endParaRPr/>
          </a:p>
        </p:txBody>
      </p:sp>
      <p:sp>
        <p:nvSpPr>
          <p:cNvPr id="177" name="Google Shape;177;p21"/>
          <p:cNvSpPr txBox="1"/>
          <p:nvPr/>
        </p:nvSpPr>
        <p:spPr>
          <a:xfrm>
            <a:off x="6619875" y="3900487"/>
            <a:ext cx="4714875" cy="8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Перечень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обязательных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журналов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протоколов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и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отчетов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которые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должны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вести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специалисты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в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школе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dirty="0"/>
          </a:p>
        </p:txBody>
      </p:sp>
      <p:pic>
        <p:nvPicPr>
          <p:cNvPr id="178" name="Google Shape;178;p21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57250" y="2776537"/>
            <a:ext cx="523875" cy="41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1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619875" y="2776537"/>
            <a:ext cx="476250" cy="41910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1"/>
          <p:cNvSpPr txBox="1"/>
          <p:nvPr/>
        </p:nvSpPr>
        <p:spPr>
          <a:xfrm>
            <a:off x="944166" y="1895474"/>
            <a:ext cx="11351418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 dirty="0" err="1">
                <a:solidFill>
                  <a:srgbClr val="F1F5F9"/>
                </a:solidFill>
                <a:latin typeface="Montserrat"/>
                <a:ea typeface="Montserrat"/>
                <a:cs typeface="Montserrat"/>
                <a:sym typeface="Montserrat"/>
              </a:rPr>
              <a:t>Организация</a:t>
            </a:r>
            <a:r>
              <a:rPr lang="en-US" sz="2850" b="1" i="0" u="none" strike="noStrike" cap="none" dirty="0">
                <a:solidFill>
                  <a:srgbClr val="F1F5F9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50" b="1" i="0" u="none" strike="noStrike" cap="none" dirty="0" err="1">
                <a:solidFill>
                  <a:srgbClr val="F1F5F9"/>
                </a:solidFill>
                <a:latin typeface="Montserrat"/>
                <a:ea typeface="Montserrat"/>
                <a:cs typeface="Montserrat"/>
                <a:sym typeface="Montserrat"/>
              </a:rPr>
              <a:t>работы</a:t>
            </a:r>
            <a:r>
              <a:rPr lang="en-US" sz="2850" b="1" i="0" u="none" strike="noStrike" cap="none" dirty="0">
                <a:solidFill>
                  <a:srgbClr val="F1F5F9"/>
                </a:solidFill>
                <a:latin typeface="Montserrat"/>
                <a:ea typeface="Montserrat"/>
                <a:cs typeface="Montserrat"/>
                <a:sym typeface="Montserrat"/>
              </a:rPr>
              <a:t> СППС</a:t>
            </a:r>
            <a:endParaRPr dirty="0"/>
          </a:p>
        </p:txBody>
      </p:sp>
      <p:sp>
        <p:nvSpPr>
          <p:cNvPr id="181" name="Google Shape;181;p21"/>
          <p:cNvSpPr/>
          <p:nvPr/>
        </p:nvSpPr>
        <p:spPr>
          <a:xfrm>
            <a:off x="571500" y="571500"/>
            <a:ext cx="57150" cy="447675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86559" y="310509"/>
            <a:ext cx="80666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200" b="1" dirty="0">
                <a:solidFill>
                  <a:srgbClr val="FBBF24"/>
                </a:solidFill>
                <a:latin typeface="Montserrat"/>
                <a:ea typeface="Montserrat"/>
                <a:cs typeface="Montserrat"/>
                <a:sym typeface="Montserrat"/>
              </a:rPr>
              <a:t>Блок 4: Деятельность Службы </a:t>
            </a:r>
            <a:r>
              <a:rPr lang="ru-RU" sz="3200" b="1" dirty="0" smtClean="0">
                <a:solidFill>
                  <a:srgbClr val="FBBF24"/>
                </a:solidFill>
                <a:latin typeface="Montserrat"/>
                <a:ea typeface="Montserrat"/>
                <a:cs typeface="Montserrat"/>
                <a:sym typeface="Montserrat"/>
              </a:rPr>
              <a:t>ППС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93B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2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22"/>
          <p:cNvSpPr/>
          <p:nvPr/>
        </p:nvSpPr>
        <p:spPr>
          <a:xfrm>
            <a:off x="571500" y="4067175"/>
            <a:ext cx="11049000" cy="38100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22"/>
          <p:cNvSpPr txBox="1"/>
          <p:nvPr/>
        </p:nvSpPr>
        <p:spPr>
          <a:xfrm>
            <a:off x="465683" y="4067175"/>
            <a:ext cx="2200275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FBBF24"/>
                </a:solidFill>
                <a:latin typeface="Montserrat"/>
                <a:ea typeface="Montserrat"/>
                <a:cs typeface="Montserrat"/>
                <a:sym typeface="Montserrat"/>
              </a:rPr>
              <a:t>1. Обследование</a:t>
            </a:r>
            <a:endParaRPr/>
          </a:p>
        </p:txBody>
      </p:sp>
      <p:sp>
        <p:nvSpPr>
          <p:cNvPr id="189" name="Google Shape;189;p22"/>
          <p:cNvSpPr txBox="1"/>
          <p:nvPr/>
        </p:nvSpPr>
        <p:spPr>
          <a:xfrm>
            <a:off x="518070" y="4448175"/>
            <a:ext cx="2095500" cy="639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Оценка</a:t>
            </a:r>
            <a:r>
              <a:rPr lang="en-US" sz="12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характера</a:t>
            </a:r>
            <a:r>
              <a:rPr lang="en-US" sz="12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трудностей</a:t>
            </a:r>
            <a:r>
              <a:rPr lang="en-US" sz="12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и </a:t>
            </a:r>
            <a:r>
              <a:rPr lang="en-US" sz="12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выявление</a:t>
            </a:r>
            <a:r>
              <a:rPr lang="en-US" sz="12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причин</a:t>
            </a:r>
            <a:r>
              <a:rPr lang="en-US" sz="12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dirty="0"/>
          </a:p>
        </p:txBody>
      </p:sp>
      <p:sp>
        <p:nvSpPr>
          <p:cNvPr id="190" name="Google Shape;190;p22"/>
          <p:cNvSpPr txBox="1"/>
          <p:nvPr/>
        </p:nvSpPr>
        <p:spPr>
          <a:xfrm>
            <a:off x="2730698" y="2893962"/>
            <a:ext cx="2200275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FBBF24"/>
                </a:solidFill>
                <a:latin typeface="Montserrat"/>
                <a:ea typeface="Montserrat"/>
                <a:cs typeface="Montserrat"/>
                <a:sym typeface="Montserrat"/>
              </a:rPr>
              <a:t>2. ООП</a:t>
            </a:r>
            <a:endParaRPr/>
          </a:p>
        </p:txBody>
      </p:sp>
      <p:sp>
        <p:nvSpPr>
          <p:cNvPr id="191" name="Google Shape;191;p22"/>
          <p:cNvSpPr txBox="1"/>
          <p:nvPr/>
        </p:nvSpPr>
        <p:spPr>
          <a:xfrm>
            <a:off x="2783085" y="3274962"/>
            <a:ext cx="2095500" cy="639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Определение</a:t>
            </a:r>
            <a:r>
              <a:rPr lang="en-US" sz="12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особых</a:t>
            </a:r>
            <a:r>
              <a:rPr lang="en-US" sz="12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потребностей</a:t>
            </a:r>
            <a:r>
              <a:rPr lang="en-US" sz="12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по</a:t>
            </a:r>
            <a:r>
              <a:rPr lang="en-US" sz="12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результатам</a:t>
            </a:r>
            <a:r>
              <a:rPr lang="en-US" sz="12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dirty="0"/>
          </a:p>
        </p:txBody>
      </p:sp>
      <p:sp>
        <p:nvSpPr>
          <p:cNvPr id="192" name="Google Shape;192;p22"/>
          <p:cNvSpPr txBox="1"/>
          <p:nvPr/>
        </p:nvSpPr>
        <p:spPr>
          <a:xfrm>
            <a:off x="4995713" y="4067175"/>
            <a:ext cx="2200275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FBBF24"/>
                </a:solidFill>
                <a:latin typeface="Montserrat"/>
                <a:ea typeface="Montserrat"/>
                <a:cs typeface="Montserrat"/>
                <a:sym typeface="Montserrat"/>
              </a:rPr>
              <a:t>3. ИУП / ИПС</a:t>
            </a:r>
            <a:endParaRPr/>
          </a:p>
        </p:txBody>
      </p:sp>
      <p:sp>
        <p:nvSpPr>
          <p:cNvPr id="193" name="Google Shape;193;p22"/>
          <p:cNvSpPr txBox="1"/>
          <p:nvPr/>
        </p:nvSpPr>
        <p:spPr>
          <a:xfrm>
            <a:off x="5048101" y="4448175"/>
            <a:ext cx="2095500" cy="639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Составление</a:t>
            </a:r>
            <a:r>
              <a:rPr lang="en-US" sz="12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индивидуальных</a:t>
            </a:r>
            <a:r>
              <a:rPr lang="en-US" sz="12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программ</a:t>
            </a:r>
            <a:r>
              <a:rPr lang="en-US" sz="12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сопровождения</a:t>
            </a:r>
            <a:r>
              <a:rPr lang="en-US" sz="12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dirty="0"/>
          </a:p>
        </p:txBody>
      </p:sp>
      <p:sp>
        <p:nvSpPr>
          <p:cNvPr id="194" name="Google Shape;194;p22"/>
          <p:cNvSpPr txBox="1"/>
          <p:nvPr/>
        </p:nvSpPr>
        <p:spPr>
          <a:xfrm>
            <a:off x="7260728" y="3107233"/>
            <a:ext cx="2200275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FBBF24"/>
                </a:solidFill>
                <a:latin typeface="Montserrat"/>
                <a:ea typeface="Montserrat"/>
                <a:cs typeface="Montserrat"/>
                <a:sym typeface="Montserrat"/>
              </a:rPr>
              <a:t>4. Реализация</a:t>
            </a:r>
            <a:endParaRPr/>
          </a:p>
        </p:txBody>
      </p:sp>
      <p:sp>
        <p:nvSpPr>
          <p:cNvPr id="195" name="Google Shape;195;p22"/>
          <p:cNvSpPr txBox="1"/>
          <p:nvPr/>
        </p:nvSpPr>
        <p:spPr>
          <a:xfrm>
            <a:off x="7313116" y="3488233"/>
            <a:ext cx="2095500" cy="42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Индивидуальные</a:t>
            </a:r>
            <a:r>
              <a:rPr lang="en-US" sz="12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занятия</a:t>
            </a:r>
            <a:r>
              <a:rPr lang="en-US" sz="12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и </a:t>
            </a:r>
            <a:r>
              <a:rPr lang="en-US" sz="12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консультирование</a:t>
            </a:r>
            <a:r>
              <a:rPr lang="en-US" sz="12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dirty="0"/>
          </a:p>
        </p:txBody>
      </p:sp>
      <p:sp>
        <p:nvSpPr>
          <p:cNvPr id="196" name="Google Shape;196;p22"/>
          <p:cNvSpPr txBox="1"/>
          <p:nvPr/>
        </p:nvSpPr>
        <p:spPr>
          <a:xfrm>
            <a:off x="9525744" y="4067175"/>
            <a:ext cx="2200275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FBBF24"/>
                </a:solidFill>
                <a:latin typeface="Montserrat"/>
                <a:ea typeface="Montserrat"/>
                <a:cs typeface="Montserrat"/>
                <a:sym typeface="Montserrat"/>
              </a:rPr>
              <a:t>5. Мониторинг</a:t>
            </a:r>
            <a:endParaRPr/>
          </a:p>
        </p:txBody>
      </p:sp>
      <p:sp>
        <p:nvSpPr>
          <p:cNvPr id="197" name="Google Shape;197;p22"/>
          <p:cNvSpPr txBox="1"/>
          <p:nvPr/>
        </p:nvSpPr>
        <p:spPr>
          <a:xfrm>
            <a:off x="9578131" y="4448175"/>
            <a:ext cx="2095500" cy="42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Анализ</a:t>
            </a:r>
            <a:r>
              <a:rPr lang="en-US" sz="12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результатов</a:t>
            </a:r>
            <a:r>
              <a:rPr lang="en-US" sz="12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и </a:t>
            </a:r>
            <a:r>
              <a:rPr lang="en-US" sz="12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вынос</a:t>
            </a:r>
            <a:r>
              <a:rPr lang="en-US" sz="12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на</a:t>
            </a:r>
            <a:r>
              <a:rPr lang="en-US" sz="12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00" b="0" i="0" u="none" strike="noStrike" cap="none" dirty="0" err="1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Педсовет</a:t>
            </a:r>
            <a:r>
              <a:rPr lang="en-US" sz="1200" b="0" i="0" u="none" strike="noStrike" cap="none" dirty="0">
                <a:solidFill>
                  <a:srgbClr val="CBD5E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dirty="0"/>
          </a:p>
        </p:txBody>
      </p:sp>
      <p:sp>
        <p:nvSpPr>
          <p:cNvPr id="198" name="Google Shape;198;p22"/>
          <p:cNvSpPr/>
          <p:nvPr/>
        </p:nvSpPr>
        <p:spPr>
          <a:xfrm>
            <a:off x="1451595" y="3952875"/>
            <a:ext cx="228600" cy="228600"/>
          </a:xfrm>
          <a:prstGeom prst="roundRect">
            <a:avLst>
              <a:gd name="adj" fmla="val 50000"/>
            </a:avLst>
          </a:prstGeom>
          <a:solidFill>
            <a:srgbClr val="1E293B"/>
          </a:solidFill>
          <a:ln w="38100" cap="flat" cmpd="sng">
            <a:solidFill>
              <a:srgbClr val="FBBF2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22"/>
          <p:cNvSpPr/>
          <p:nvPr/>
        </p:nvSpPr>
        <p:spPr>
          <a:xfrm>
            <a:off x="3716610" y="3952875"/>
            <a:ext cx="228600" cy="228600"/>
          </a:xfrm>
          <a:prstGeom prst="roundRect">
            <a:avLst>
              <a:gd name="adj" fmla="val 50000"/>
            </a:avLst>
          </a:prstGeom>
          <a:solidFill>
            <a:srgbClr val="1E293B"/>
          </a:solidFill>
          <a:ln w="38100" cap="flat" cmpd="sng">
            <a:solidFill>
              <a:srgbClr val="FBBF2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22"/>
          <p:cNvSpPr/>
          <p:nvPr/>
        </p:nvSpPr>
        <p:spPr>
          <a:xfrm>
            <a:off x="5981625" y="3952875"/>
            <a:ext cx="228600" cy="228600"/>
          </a:xfrm>
          <a:prstGeom prst="roundRect">
            <a:avLst>
              <a:gd name="adj" fmla="val 50000"/>
            </a:avLst>
          </a:prstGeom>
          <a:solidFill>
            <a:srgbClr val="1E293B"/>
          </a:solidFill>
          <a:ln w="38100" cap="flat" cmpd="sng">
            <a:solidFill>
              <a:srgbClr val="FBBF2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22"/>
          <p:cNvSpPr/>
          <p:nvPr/>
        </p:nvSpPr>
        <p:spPr>
          <a:xfrm>
            <a:off x="8246640" y="3952875"/>
            <a:ext cx="228600" cy="228600"/>
          </a:xfrm>
          <a:prstGeom prst="roundRect">
            <a:avLst>
              <a:gd name="adj" fmla="val 50000"/>
            </a:avLst>
          </a:prstGeom>
          <a:solidFill>
            <a:srgbClr val="1E293B"/>
          </a:solidFill>
          <a:ln w="38100" cap="flat" cmpd="sng">
            <a:solidFill>
              <a:srgbClr val="FBBF2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22"/>
          <p:cNvSpPr/>
          <p:nvPr/>
        </p:nvSpPr>
        <p:spPr>
          <a:xfrm>
            <a:off x="10511656" y="3952875"/>
            <a:ext cx="228600" cy="228600"/>
          </a:xfrm>
          <a:prstGeom prst="roundRect">
            <a:avLst>
              <a:gd name="adj" fmla="val 50000"/>
            </a:avLst>
          </a:prstGeom>
          <a:solidFill>
            <a:srgbClr val="1E293B"/>
          </a:solidFill>
          <a:ln w="38100" cap="flat" cmpd="sng">
            <a:solidFill>
              <a:srgbClr val="FBBF2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22"/>
          <p:cNvSpPr txBox="1"/>
          <p:nvPr/>
        </p:nvSpPr>
        <p:spPr>
          <a:xfrm>
            <a:off x="809625" y="571500"/>
            <a:ext cx="11351418" cy="895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F1F5F9"/>
                </a:solidFill>
                <a:latin typeface="Montserrat"/>
                <a:ea typeface="Montserrat"/>
                <a:cs typeface="Montserrat"/>
                <a:sym typeface="Montserrat"/>
              </a:rPr>
              <a:t>Функциональный Конструктор: Алгоритм работы СППС</a:t>
            </a:r>
            <a:endParaRPr/>
          </a:p>
        </p:txBody>
      </p:sp>
      <p:sp>
        <p:nvSpPr>
          <p:cNvPr id="204" name="Google Shape;204;p22"/>
          <p:cNvSpPr/>
          <p:nvPr/>
        </p:nvSpPr>
        <p:spPr>
          <a:xfrm>
            <a:off x="571500" y="571500"/>
            <a:ext cx="57150" cy="895350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398</Words>
  <Application>Microsoft Office PowerPoint</Application>
  <PresentationFormat>Широкоэкранный</PresentationFormat>
  <Paragraphs>46</Paragraphs>
  <Slides>6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Roboto</vt:lpstr>
      <vt:lpstr>Montserrat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User</cp:lastModifiedBy>
  <cp:revision>5</cp:revision>
  <dcterms:modified xsi:type="dcterms:W3CDTF">2026-04-20T09:48:19Z</dcterms:modified>
</cp:coreProperties>
</file>