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60" r:id="rId4"/>
    <p:sldId id="262" r:id="rId5"/>
    <p:sldId id="264" r:id="rId6"/>
    <p:sldId id="265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A9DD4C-08E2-408D-ACBE-A935402F6014}">
  <a:tblStyle styleId="{9BA9DD4C-08E2-408D-ACBE-A935402F601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595437" y="1558528"/>
            <a:ext cx="9001125" cy="268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8FAFC"/>
                </a:solidFill>
                <a:latin typeface="Montserrat"/>
                <a:ea typeface="Montserrat"/>
                <a:cs typeface="Montserrat"/>
                <a:sym typeface="Montserrat"/>
              </a:rPr>
              <a:t>ИНКЛЮЗИВНОЕ ОБРАЗОВАНИЕ В РЕСПУБЛИКЕ КАЗАХСТАН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4430910"/>
            <a:ext cx="8572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Комплексный</a:t>
            </a:r>
            <a:r>
              <a:rPr lang="en-US" sz="1800" b="0" i="0" u="none" strike="noStrike" cap="none" dirty="0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обзор</a:t>
            </a:r>
            <a:r>
              <a:rPr lang="en-US" sz="1800" b="0" i="0" u="none" strike="noStrike" cap="none" dirty="0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нормативно-правовой</a:t>
            </a:r>
            <a:r>
              <a:rPr lang="en-US" sz="1800" b="0" i="0" u="none" strike="noStrike" cap="none" dirty="0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базы</a:t>
            </a:r>
            <a:r>
              <a:rPr lang="en-US" sz="1800" b="0" i="0" u="none" strike="noStrike" cap="none" dirty="0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800" b="0" i="0" u="none" strike="noStrike" cap="none" dirty="0" err="1" smtClean="0">
                <a:solidFill>
                  <a:srgbClr val="FBBF24"/>
                </a:solidFill>
                <a:latin typeface="Roboto"/>
                <a:ea typeface="Roboto"/>
                <a:cs typeface="Roboto"/>
                <a:sym typeface="Roboto"/>
              </a:rPr>
              <a:t>стандартов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0810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571500" y="2352675"/>
            <a:ext cx="11049000" cy="2981325"/>
          </a:xfrm>
          <a:prstGeom prst="roundRect">
            <a:avLst>
              <a:gd name="adj" fmla="val 0"/>
            </a:avLst>
          </a:prstGeom>
          <a:solidFill>
            <a:srgbClr val="33415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" name="Google Shape;101;p15"/>
          <p:cNvGraphicFramePr/>
          <p:nvPr>
            <p:extLst>
              <p:ext uri="{D42A27DB-BD31-4B8C-83A1-F6EECF244321}">
                <p14:modId xmlns:p14="http://schemas.microsoft.com/office/powerpoint/2010/main" val="697110353"/>
              </p:ext>
            </p:extLst>
          </p:nvPr>
        </p:nvGraphicFramePr>
        <p:xfrm>
          <a:off x="571500" y="2352675"/>
          <a:ext cx="11049000" cy="2981300"/>
        </p:xfrm>
        <a:graphic>
          <a:graphicData uri="http://schemas.openxmlformats.org/drawingml/2006/table">
            <a:tbl>
              <a:tblPr firstRow="1" bandRow="1">
                <a:noFill/>
                <a:tableStyleId>{9BA9DD4C-08E2-408D-ACBE-A935402F6014}</a:tableStyleId>
              </a:tblPr>
              <a:tblGrid>
                <a:gridCol w="425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FBBF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Наименование документа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 dirty="0" err="1">
                          <a:solidFill>
                            <a:srgbClr val="FBBF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Пояснение</a:t>
                      </a:r>
                      <a:r>
                        <a:rPr lang="en-US" sz="1650" b="1" i="0" u="none" strike="noStrike" cap="none" dirty="0">
                          <a:solidFill>
                            <a:srgbClr val="FBBF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и </a:t>
                      </a:r>
                      <a:r>
                        <a:rPr lang="en-US" sz="1650" b="1" i="0" u="none" strike="noStrike" cap="none" dirty="0" err="1">
                          <a:solidFill>
                            <a:srgbClr val="FBBF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сфера</a:t>
                      </a:r>
                      <a:r>
                        <a:rPr lang="en-US" sz="1650" b="1" i="0" u="none" strike="noStrike" cap="none" dirty="0">
                          <a:solidFill>
                            <a:srgbClr val="FBBF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650" b="1" i="0" u="none" strike="noStrike" cap="none" dirty="0" err="1">
                          <a:solidFill>
                            <a:srgbClr val="FBBF2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применения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Закон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РК «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Об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образовании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»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Основополагающий документ, гарантирующий право на равный доступ к обучению для всех категорий детей.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Закон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РК «О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статусе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педагога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»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Регламентирует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доплаты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за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работу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в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инклюзивных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классах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и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особые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условия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труда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учителей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Закон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РК «О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социальной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и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медико-педагогической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поддержке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»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Определяет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формы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государственной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помощи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детям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с ООП и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ключевую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425" b="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роль</a:t>
                      </a:r>
                      <a:r>
                        <a:rPr lang="en-US" sz="1425" b="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ПМПК.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" name="Google Shape;102;p15"/>
          <p:cNvSpPr/>
          <p:nvPr/>
        </p:nvSpPr>
        <p:spPr>
          <a:xfrm>
            <a:off x="571500" y="3748087"/>
            <a:ext cx="4250680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4822180" y="3748087"/>
            <a:ext cx="6798319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571500" y="4538662"/>
            <a:ext cx="4250680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822180" y="4538662"/>
            <a:ext cx="6798319" cy="9525"/>
          </a:xfrm>
          <a:prstGeom prst="rect">
            <a:avLst/>
          </a:prstGeom>
          <a:solidFill>
            <a:srgbClr val="4755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65073" y="1489621"/>
            <a:ext cx="11351418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Законодательные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основы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гарантии</a:t>
            </a:r>
            <a:endParaRPr dirty="0"/>
          </a:p>
        </p:txBody>
      </p:sp>
      <p:sp>
        <p:nvSpPr>
          <p:cNvPr id="107" name="Google Shape;107;p15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3;p14"/>
          <p:cNvSpPr txBox="1"/>
          <p:nvPr/>
        </p:nvSpPr>
        <p:spPr>
          <a:xfrm>
            <a:off x="600075" y="468065"/>
            <a:ext cx="11341417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err="1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Блок</a:t>
            </a:r>
            <a:r>
              <a:rPr lang="en-US" sz="4200" b="1" i="0" u="none" strike="noStrike" cap="none" dirty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 1: </a:t>
            </a:r>
            <a:r>
              <a:rPr lang="en-US" sz="4200" b="1" i="0" u="none" strike="noStrike" cap="none" dirty="0" err="1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Законодательный</a:t>
            </a:r>
            <a:r>
              <a:rPr lang="en-US" sz="4200" b="1" i="0" u="none" strike="noStrike" cap="none" dirty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200" b="1" i="0" u="none" strike="noStrike" cap="none" dirty="0" err="1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фундамент</a:t>
            </a:r>
            <a:endParaRPr dirty="0"/>
          </a:p>
        </p:txBody>
      </p:sp>
      <p:sp>
        <p:nvSpPr>
          <p:cNvPr id="12" name="Google Shape;94;p14"/>
          <p:cNvSpPr txBox="1"/>
          <p:nvPr/>
        </p:nvSpPr>
        <p:spPr>
          <a:xfrm>
            <a:off x="819149" y="5981675"/>
            <a:ext cx="108013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Основополагающие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акты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гарантирующие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права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граждан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24050"/>
            <a:ext cx="2547937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5187" y="1924050"/>
            <a:ext cx="2547937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1924050"/>
            <a:ext cx="2547937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2562" y="1924050"/>
            <a:ext cx="2547937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857250" y="2895600"/>
            <a:ext cx="2075259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Приказ</a:t>
            </a:r>
            <a:r>
              <a:rPr lang="en-US" sz="180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№348 (ГОСО)</a:t>
            </a:r>
            <a:endParaRPr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857250" y="3638550"/>
            <a:ext cx="19764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Государственный стандарт: определяет требования к уровню подготовки учащихся с ООП.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3690937" y="2895600"/>
            <a:ext cx="2075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Приказ</a:t>
            </a:r>
            <a:r>
              <a:rPr lang="en-US" sz="180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№385</a:t>
            </a:r>
            <a:endParaRPr dirty="0"/>
          </a:p>
        </p:txBody>
      </p:sp>
      <p:sp>
        <p:nvSpPr>
          <p:cNvPr id="128" name="Google Shape;128;p17"/>
          <p:cNvSpPr txBox="1"/>
          <p:nvPr/>
        </p:nvSpPr>
        <p:spPr>
          <a:xfrm>
            <a:off x="3690937" y="3362325"/>
            <a:ext cx="19764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Регламентирует порядок приема детей в школу и предельную наполняемость классов.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524625" y="2895600"/>
            <a:ext cx="2075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Приказ</a:t>
            </a:r>
            <a:r>
              <a:rPr lang="en-US" sz="180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№32</a:t>
            </a:r>
            <a:endParaRPr dirty="0"/>
          </a:p>
        </p:txBody>
      </p:sp>
      <p:sp>
        <p:nvSpPr>
          <p:cNvPr id="130" name="Google Shape;130;p17"/>
          <p:cNvSpPr txBox="1"/>
          <p:nvPr/>
        </p:nvSpPr>
        <p:spPr>
          <a:xfrm>
            <a:off x="6524625" y="3362325"/>
            <a:ext cx="1976437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Требования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к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спец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условиям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физическая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доступность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пандусы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) и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наличие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специалистов</a:t>
            </a:r>
            <a:r>
              <a:rPr lang="en-US" sz="1500" b="0" i="0" u="none" strike="noStrike" cap="none" dirty="0" smtClea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ru-RU" sz="1000" b="0" i="0" u="none" strike="noStrike" cap="none" dirty="0" smtClea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(от 12.01.2022 года)</a:t>
            </a:r>
            <a:endParaRPr sz="1000" dirty="0"/>
          </a:p>
        </p:txBody>
      </p:sp>
      <p:sp>
        <p:nvSpPr>
          <p:cNvPr id="131" name="Google Shape;131;p17"/>
          <p:cNvSpPr txBox="1"/>
          <p:nvPr/>
        </p:nvSpPr>
        <p:spPr>
          <a:xfrm>
            <a:off x="9358312" y="2895600"/>
            <a:ext cx="2075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Приказ</a:t>
            </a:r>
            <a:r>
              <a:rPr lang="en-US" sz="180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№31</a:t>
            </a:r>
            <a:endParaRPr dirty="0"/>
          </a:p>
        </p:txBody>
      </p:sp>
      <p:sp>
        <p:nvSpPr>
          <p:cNvPr id="132" name="Google Shape;132;p17"/>
          <p:cNvSpPr txBox="1"/>
          <p:nvPr/>
        </p:nvSpPr>
        <p:spPr>
          <a:xfrm>
            <a:off x="9358312" y="3362325"/>
            <a:ext cx="1976437" cy="254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Особенности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СОР и СОЧ: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адаптация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критериев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времени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формата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 smtClea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заданий</a:t>
            </a:r>
            <a:r>
              <a:rPr lang="ru-RU" sz="1500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000" dirty="0" smtClea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(о</a:t>
            </a:r>
            <a:r>
              <a:rPr lang="ru-RU" sz="1000" b="0" i="0" u="none" strike="noStrike" cap="none" dirty="0" smtClea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т 12.01.2022 </a:t>
            </a:r>
            <a:r>
              <a:rPr lang="ru-RU" sz="1000" b="0" i="0" u="none" strike="noStrike" cap="none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года)                           </a:t>
            </a:r>
            <a:r>
              <a:rPr lang="ru-RU" sz="900" dirty="0" smtClean="0">
                <a:solidFill>
                  <a:schemeClr val="bg1"/>
                </a:solidFill>
              </a:rPr>
              <a:t>«</a:t>
            </a:r>
            <a:r>
              <a:rPr lang="ru-RU" sz="800" dirty="0">
                <a:solidFill>
                  <a:schemeClr val="bg1"/>
                </a:solidFill>
              </a:rPr>
              <a:t>О внесении изменений в некоторые приказы Министра образования и науки Республики Казахстан» (основные изменения внесены в Приказ №125 от 18 марта 2008 года).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bg1"/>
              </a:solidFill>
            </a:endParaRPr>
          </a:p>
        </p:txBody>
      </p:sp>
      <p:pic>
        <p:nvPicPr>
          <p:cNvPr id="133" name="Google Shape;133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2238375"/>
            <a:ext cx="4762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90937" y="2238375"/>
            <a:ext cx="5238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24625" y="2238375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58312" y="2238375"/>
            <a:ext cx="4762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40582" y="1176337"/>
            <a:ext cx="11351418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Стандарты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Прием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Оценивание</a:t>
            </a:r>
            <a:endParaRPr dirty="0"/>
          </a:p>
        </p:txBody>
      </p:sp>
      <p:sp>
        <p:nvSpPr>
          <p:cNvPr id="138" name="Google Shape;138;p17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4;p16"/>
          <p:cNvSpPr txBox="1"/>
          <p:nvPr/>
        </p:nvSpPr>
        <p:spPr>
          <a:xfrm>
            <a:off x="438150" y="202025"/>
            <a:ext cx="116014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Блок</a:t>
            </a:r>
            <a:r>
              <a:rPr lang="en-US" sz="3200" b="1" i="0" u="none" strike="noStrike" cap="none" dirty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 2: </a:t>
            </a:r>
            <a:r>
              <a:rPr lang="en-US" sz="3200" b="1" i="0" u="none" strike="noStrike" cap="none" dirty="0" err="1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Организационные</a:t>
            </a:r>
            <a:r>
              <a:rPr lang="en-US" sz="3200" b="1" i="0" u="none" strike="noStrike" cap="none" dirty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i="0" u="none" strike="noStrike" cap="none" dirty="0" err="1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правила</a:t>
            </a:r>
            <a:r>
              <a:rPr lang="en-US" sz="3200" b="1" i="0" u="none" strike="noStrike" cap="none" dirty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3200" b="1" i="0" u="none" strike="noStrike" cap="none" dirty="0" err="1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стандарты</a:t>
            </a:r>
            <a:endParaRPr sz="3200" dirty="0"/>
          </a:p>
        </p:txBody>
      </p:sp>
      <p:sp>
        <p:nvSpPr>
          <p:cNvPr id="22" name="Google Shape;115;p16"/>
          <p:cNvSpPr txBox="1"/>
          <p:nvPr/>
        </p:nvSpPr>
        <p:spPr>
          <a:xfrm>
            <a:off x="384571" y="6076950"/>
            <a:ext cx="11049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Приказы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Министерства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Просвещения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РК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по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реализации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инклюзии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3344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3833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571500" y="2090737"/>
            <a:ext cx="52863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Приказ №500: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Содержит Типовые учебные планы (ТУП) для детей с нарушениями зрения, слуха, интеллекта и ЗПР.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571500" y="3128962"/>
            <a:ext cx="52863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ИМП 2025-2026: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Приоритет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на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адаптацию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программ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внедрение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Lesson Study в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инклюзивной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практике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56" name="Google Shape;156;p19"/>
          <p:cNvSpPr txBox="1"/>
          <p:nvPr/>
        </p:nvSpPr>
        <p:spPr>
          <a:xfrm>
            <a:off x="571500" y="3900487"/>
            <a:ext cx="52863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Рекомендации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НАО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им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Алтынсарина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 smtClea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по</a:t>
            </a:r>
            <a:r>
              <a:rPr lang="en-US" sz="1500" b="0" i="0" u="none" strike="noStrike" cap="none" dirty="0" smtClean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составлению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Индивидуальных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учебных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планов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(ИУП).</a:t>
            </a:r>
            <a:endParaRPr dirty="0"/>
          </a:p>
        </p:txBody>
      </p:sp>
      <p:sp>
        <p:nvSpPr>
          <p:cNvPr id="157" name="Google Shape;157;p19"/>
          <p:cNvSpPr txBox="1"/>
          <p:nvPr/>
        </p:nvSpPr>
        <p:spPr>
          <a:xfrm>
            <a:off x="7298484" y="2956884"/>
            <a:ext cx="4798266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Учебные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планы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рекомендации</a:t>
            </a:r>
            <a:endParaRPr dirty="0"/>
          </a:p>
        </p:txBody>
      </p:sp>
      <p:sp>
        <p:nvSpPr>
          <p:cNvPr id="158" name="Google Shape;158;p19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075" y="481351"/>
            <a:ext cx="11565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Блок 3: Учебно-методическое планирование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72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62212"/>
            <a:ext cx="528637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462212"/>
            <a:ext cx="528637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857250" y="3433762"/>
            <a:ext cx="495061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Приказ Министра просвещения РК от 29 апреля 2025 года № 92 «Об утверждении Правил деятельности службы психолого-педагогического сопровождения в организациях образования».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857250" y="4205667"/>
            <a:ext cx="47148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Главный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документ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школьной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команды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регламентирует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работу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психолога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логопеда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дефектолога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соцпедагога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76" name="Google Shape;176;p21"/>
          <p:cNvSpPr txBox="1"/>
          <p:nvPr/>
        </p:nvSpPr>
        <p:spPr>
          <a:xfrm>
            <a:off x="6619875" y="3433762"/>
            <a:ext cx="4950618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Приказ №130 (Документация)</a:t>
            </a:r>
            <a:endParaRPr/>
          </a:p>
        </p:txBody>
      </p:sp>
      <p:sp>
        <p:nvSpPr>
          <p:cNvPr id="177" name="Google Shape;177;p21"/>
          <p:cNvSpPr txBox="1"/>
          <p:nvPr/>
        </p:nvSpPr>
        <p:spPr>
          <a:xfrm>
            <a:off x="6619875" y="3900487"/>
            <a:ext cx="471487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Перечень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обязательных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журналов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протоколов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отчетов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которые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должны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вести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специалисты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школе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pic>
        <p:nvPicPr>
          <p:cNvPr id="178" name="Google Shape;178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2776537"/>
            <a:ext cx="52387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19875" y="2776537"/>
            <a:ext cx="47625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944166" y="1895474"/>
            <a:ext cx="11351418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50" b="1" i="0" u="none" strike="noStrike" cap="none" dirty="0" err="1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работы</a:t>
            </a:r>
            <a:r>
              <a:rPr lang="en-US" sz="2850" b="1" i="0" u="none" strike="noStrike" cap="none" dirty="0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 СППС</a:t>
            </a:r>
            <a:endParaRPr dirty="0"/>
          </a:p>
        </p:txBody>
      </p:sp>
      <p:sp>
        <p:nvSpPr>
          <p:cNvPr id="181" name="Google Shape;181;p21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6559" y="310509"/>
            <a:ext cx="8066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Блок 4: Деятельность Службы </a:t>
            </a:r>
            <a:r>
              <a:rPr lang="ru-RU" sz="3200" b="1" dirty="0" smtClean="0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ППС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>
            <a:off x="571500" y="4067175"/>
            <a:ext cx="11049000" cy="3810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465683" y="4067175"/>
            <a:ext cx="22002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1. Обследование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518070" y="4448175"/>
            <a:ext cx="2095500" cy="6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Оценка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характера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трудностей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выявление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причин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90" name="Google Shape;190;p22"/>
          <p:cNvSpPr txBox="1"/>
          <p:nvPr/>
        </p:nvSpPr>
        <p:spPr>
          <a:xfrm>
            <a:off x="2730698" y="2893962"/>
            <a:ext cx="22002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2. ООП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2783085" y="3274962"/>
            <a:ext cx="2095500" cy="6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Определение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особых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потребностей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по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результатам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92" name="Google Shape;192;p22"/>
          <p:cNvSpPr txBox="1"/>
          <p:nvPr/>
        </p:nvSpPr>
        <p:spPr>
          <a:xfrm>
            <a:off x="4995713" y="4067175"/>
            <a:ext cx="22002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3. ИУП / ИПС</a:t>
            </a:r>
            <a:endParaRPr/>
          </a:p>
        </p:txBody>
      </p:sp>
      <p:sp>
        <p:nvSpPr>
          <p:cNvPr id="193" name="Google Shape;193;p22"/>
          <p:cNvSpPr txBox="1"/>
          <p:nvPr/>
        </p:nvSpPr>
        <p:spPr>
          <a:xfrm>
            <a:off x="5048101" y="4448175"/>
            <a:ext cx="2095500" cy="63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Составление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индивидуальных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программ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сопровождения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94" name="Google Shape;194;p22"/>
          <p:cNvSpPr txBox="1"/>
          <p:nvPr/>
        </p:nvSpPr>
        <p:spPr>
          <a:xfrm>
            <a:off x="7260728" y="3107233"/>
            <a:ext cx="22002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4. Реализация</a:t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7313116" y="3488233"/>
            <a:ext cx="2095500" cy="4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Индивидуальные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занятия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консультирование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96" name="Google Shape;196;p22"/>
          <p:cNvSpPr txBox="1"/>
          <p:nvPr/>
        </p:nvSpPr>
        <p:spPr>
          <a:xfrm>
            <a:off x="9525744" y="4067175"/>
            <a:ext cx="220027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BBF24"/>
                </a:solidFill>
                <a:latin typeface="Montserrat"/>
                <a:ea typeface="Montserrat"/>
                <a:cs typeface="Montserrat"/>
                <a:sym typeface="Montserrat"/>
              </a:rPr>
              <a:t>5. Мониторинг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9578131" y="4448175"/>
            <a:ext cx="2095500" cy="42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Анализ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результатов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вынос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на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0" i="0" u="none" strike="noStrike" cap="none" dirty="0" err="1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Педсовет</a:t>
            </a:r>
            <a:r>
              <a:rPr lang="en-US" sz="1200" b="0" i="0" u="none" strike="noStrike" cap="none" dirty="0">
                <a:solidFill>
                  <a:srgbClr val="CBD5E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/>
          </a:p>
        </p:txBody>
      </p:sp>
      <p:sp>
        <p:nvSpPr>
          <p:cNvPr id="198" name="Google Shape;198;p22"/>
          <p:cNvSpPr/>
          <p:nvPr/>
        </p:nvSpPr>
        <p:spPr>
          <a:xfrm>
            <a:off x="1451595" y="395287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38100" cap="flat" cmpd="sng">
            <a:solidFill>
              <a:srgbClr val="FBB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3716610" y="395287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38100" cap="flat" cmpd="sng">
            <a:solidFill>
              <a:srgbClr val="FBB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5981625" y="395287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38100" cap="flat" cmpd="sng">
            <a:solidFill>
              <a:srgbClr val="FBB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8246640" y="395287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38100" cap="flat" cmpd="sng">
            <a:solidFill>
              <a:srgbClr val="FBB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10511656" y="3952875"/>
            <a:ext cx="228600" cy="22860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38100" cap="flat" cmpd="sng">
            <a:solidFill>
              <a:srgbClr val="FBBF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809625" y="571500"/>
            <a:ext cx="1135141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F1F5F9"/>
                </a:solidFill>
                <a:latin typeface="Montserrat"/>
                <a:ea typeface="Montserrat"/>
                <a:cs typeface="Montserrat"/>
                <a:sym typeface="Montserrat"/>
              </a:rPr>
              <a:t>Функциональный Конструктор: Алгоритм работы СППС</a:t>
            </a: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571500" y="571500"/>
            <a:ext cx="57150" cy="89535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398</Words>
  <Application>Microsoft Office PowerPoint</Application>
  <PresentationFormat>Широкоэкранный</PresentationFormat>
  <Paragraphs>46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dcterms:modified xsi:type="dcterms:W3CDTF">2026-04-20T09:48:19Z</dcterms:modified>
</cp:coreProperties>
</file>