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4" r:id="rId3"/>
    <p:sldId id="273" r:id="rId4"/>
    <p:sldId id="257" r:id="rId5"/>
    <p:sldId id="261" r:id="rId6"/>
    <p:sldId id="271" r:id="rId7"/>
    <p:sldId id="272" r:id="rId8"/>
    <p:sldId id="275" r:id="rId9"/>
    <p:sldId id="276" r:id="rId10"/>
    <p:sldId id="277" r:id="rId11"/>
    <p:sldId id="264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595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A6535D-A928-4CD8-AA04-B8D3C066A1E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F6297F-0657-4186-B5E3-834EC6050C5F}">
      <dgm:prSet phldrT="[Текст]"/>
      <dgm:spPr>
        <a:solidFill>
          <a:srgbClr val="0070C0"/>
        </a:soli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«ЗАҢ ЖӘНЕ ТӘРТІП» </a:t>
          </a:r>
        </a:p>
      </dgm:t>
    </dgm:pt>
    <dgm:pt modelId="{D9386308-CBA6-4F40-A766-D6C8AA7290F8}" type="parTrans" cxnId="{13FA4216-E92A-4752-A60E-FD222B091776}">
      <dgm:prSet/>
      <dgm:spPr/>
      <dgm:t>
        <a:bodyPr/>
        <a:lstStyle/>
        <a:p>
          <a:endParaRPr lang="ru-RU"/>
        </a:p>
      </dgm:t>
    </dgm:pt>
    <dgm:pt modelId="{620FEB39-4A8E-4B6B-86C0-2FFEB6FFC037}" type="sibTrans" cxnId="{13FA4216-E92A-4752-A60E-FD222B091776}">
      <dgm:prSet/>
      <dgm:spPr/>
      <dgm:t>
        <a:bodyPr/>
        <a:lstStyle/>
        <a:p>
          <a:endParaRPr lang="ru-RU"/>
        </a:p>
      </dgm:t>
    </dgm:pt>
    <dgm:pt modelId="{53CDE9D2-D9A5-4ADD-A9E7-058543110A39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Формирование правовой культуры и личной ответственности. В каждом лагере и отряде акцент ставится на дисциплину, уважение к правилам общества и осознание того, что свобода невозможна без ответственности</a:t>
          </a:r>
        </a:p>
      </dgm:t>
    </dgm:pt>
    <dgm:pt modelId="{496C38C4-C95A-4492-B605-E1F471CC0415}" type="parTrans" cxnId="{BFB4288A-F66E-45B4-8CFD-7816CC83FDF9}">
      <dgm:prSet/>
      <dgm:spPr/>
      <dgm:t>
        <a:bodyPr/>
        <a:lstStyle/>
        <a:p>
          <a:endParaRPr lang="ru-RU"/>
        </a:p>
      </dgm:t>
    </dgm:pt>
    <dgm:pt modelId="{B9B167CE-9C0C-4534-BD9A-9A5473AA18CD}" type="sibTrans" cxnId="{BFB4288A-F66E-45B4-8CFD-7816CC83FDF9}">
      <dgm:prSet/>
      <dgm:spPr/>
      <dgm:t>
        <a:bodyPr/>
        <a:lstStyle/>
        <a:p>
          <a:endParaRPr lang="ru-RU"/>
        </a:p>
      </dgm:t>
    </dgm:pt>
    <dgm:pt modelId="{E9450F60-0330-47A8-ABB1-B75DE765C2FE}">
      <dgm:prSet phldrT="[Текст]"/>
      <dgm:spPr>
        <a:solidFill>
          <a:srgbClr val="0070C0"/>
        </a:soli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«ЕҢБЕК АДАМЫ» </a:t>
          </a:r>
        </a:p>
      </dgm:t>
    </dgm:pt>
    <dgm:pt modelId="{79458149-29DE-4014-AF02-752D5C5555C8}" type="parTrans" cxnId="{5805A70E-A782-4E86-9BF7-B8F54E63A4AB}">
      <dgm:prSet/>
      <dgm:spPr/>
      <dgm:t>
        <a:bodyPr/>
        <a:lstStyle/>
        <a:p>
          <a:endParaRPr lang="ru-RU"/>
        </a:p>
      </dgm:t>
    </dgm:pt>
    <dgm:pt modelId="{C5D97D2C-276E-4A31-BB4C-C42F8BFEDADA}" type="sibTrans" cxnId="{5805A70E-A782-4E86-9BF7-B8F54E63A4AB}">
      <dgm:prSet/>
      <dgm:spPr/>
      <dgm:t>
        <a:bodyPr/>
        <a:lstStyle/>
        <a:p>
          <a:endParaRPr lang="ru-RU"/>
        </a:p>
      </dgm:t>
    </dgm:pt>
    <dgm:pt modelId="{5DD2DE06-1634-4BC3-B024-670726126EB6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Воспитание уважения к любому созидательному труду. Лето — время профессиональных проб 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волонтерства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Мы учим детей, что успех достижим только через упорный и честный труд, а профессионализм является высшей ценностью</a:t>
          </a:r>
        </a:p>
      </dgm:t>
    </dgm:pt>
    <dgm:pt modelId="{38B96B62-547E-4728-A6A5-C618D90D29A3}" type="parTrans" cxnId="{F11F3E84-A62D-4EF0-B7F1-4089EED6ADA2}">
      <dgm:prSet/>
      <dgm:spPr/>
      <dgm:t>
        <a:bodyPr/>
        <a:lstStyle/>
        <a:p>
          <a:endParaRPr lang="ru-RU"/>
        </a:p>
      </dgm:t>
    </dgm:pt>
    <dgm:pt modelId="{C5163C84-BB04-4F11-A1BA-60E739A7E499}" type="sibTrans" cxnId="{F11F3E84-A62D-4EF0-B7F1-4089EED6ADA2}">
      <dgm:prSet/>
      <dgm:spPr/>
      <dgm:t>
        <a:bodyPr/>
        <a:lstStyle/>
        <a:p>
          <a:endParaRPr lang="ru-RU"/>
        </a:p>
      </dgm:t>
    </dgm:pt>
    <dgm:pt modelId="{E3CF8AAF-0EFB-43E7-8C88-875345D4EA35}">
      <dgm:prSet phldrT="[Текст]"/>
      <dgm:spPr>
        <a:solidFill>
          <a:srgbClr val="0070C0"/>
        </a:soli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«ТАЗА ҚАЗАҚСТАН» </a:t>
          </a:r>
        </a:p>
      </dgm:t>
    </dgm:pt>
    <dgm:pt modelId="{98A56D82-8F48-42B1-92F8-9D6C1EDBFCC5}" type="parTrans" cxnId="{A18B6411-E07E-4EB0-B179-A2FA73DC327A}">
      <dgm:prSet/>
      <dgm:spPr/>
      <dgm:t>
        <a:bodyPr/>
        <a:lstStyle/>
        <a:p>
          <a:endParaRPr lang="ru-RU"/>
        </a:p>
      </dgm:t>
    </dgm:pt>
    <dgm:pt modelId="{44AF44B7-4B53-4B69-8B33-ED616EB5B36F}" type="sibTrans" cxnId="{A18B6411-E07E-4EB0-B179-A2FA73DC327A}">
      <dgm:prSet/>
      <dgm:spPr/>
      <dgm:t>
        <a:bodyPr/>
        <a:lstStyle/>
        <a:p>
          <a:endParaRPr lang="ru-RU"/>
        </a:p>
      </dgm:t>
    </dgm:pt>
    <dgm:pt modelId="{4613C7FB-1B04-47C9-9DE1-9DA6E4F873B7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Экологическое воспитание в широком смысле — от чистоты окружающей среды до «чистоты помыслов». Это участие в эко-акциях, бережное отношение к ресурсам родного края и развитие культуры экологического мышления</a:t>
          </a:r>
        </a:p>
      </dgm:t>
    </dgm:pt>
    <dgm:pt modelId="{860080C6-CB3C-4BFF-9444-D03EEFFD5D85}" type="parTrans" cxnId="{C7CBA3DE-C4A0-4E7C-A064-E324BFE45A64}">
      <dgm:prSet/>
      <dgm:spPr/>
      <dgm:t>
        <a:bodyPr/>
        <a:lstStyle/>
        <a:p>
          <a:endParaRPr lang="ru-RU"/>
        </a:p>
      </dgm:t>
    </dgm:pt>
    <dgm:pt modelId="{12933C65-B0BF-4FE4-9D92-F57FDE63FFEF}" type="sibTrans" cxnId="{C7CBA3DE-C4A0-4E7C-A064-E324BFE45A64}">
      <dgm:prSet/>
      <dgm:spPr/>
      <dgm:t>
        <a:bodyPr/>
        <a:lstStyle/>
        <a:p>
          <a:endParaRPr lang="ru-RU"/>
        </a:p>
      </dgm:t>
    </dgm:pt>
    <dgm:pt modelId="{F08A39CD-68D8-4735-9C0D-DBAB69DF559B}" type="pres">
      <dgm:prSet presAssocID="{57A6535D-A928-4CD8-AA04-B8D3C066A1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AF73BF-5042-4D96-9DF5-E06866005D92}" type="pres">
      <dgm:prSet presAssocID="{23F6297F-0657-4186-B5E3-834EC6050C5F}" presName="composite" presStyleCnt="0"/>
      <dgm:spPr/>
    </dgm:pt>
    <dgm:pt modelId="{0CBC9943-EDDD-4CB5-84B8-E8326D827222}" type="pres">
      <dgm:prSet presAssocID="{23F6297F-0657-4186-B5E3-834EC6050C5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B42D32-1A33-4000-88F7-BD542176798E}" type="pres">
      <dgm:prSet presAssocID="{23F6297F-0657-4186-B5E3-834EC6050C5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397780-215B-4ABC-8D75-7F83C7929826}" type="pres">
      <dgm:prSet presAssocID="{620FEB39-4A8E-4B6B-86C0-2FFEB6FFC037}" presName="space" presStyleCnt="0"/>
      <dgm:spPr/>
    </dgm:pt>
    <dgm:pt modelId="{B9128B77-D247-452E-92C9-11E29D0274D9}" type="pres">
      <dgm:prSet presAssocID="{E9450F60-0330-47A8-ABB1-B75DE765C2FE}" presName="composite" presStyleCnt="0"/>
      <dgm:spPr/>
    </dgm:pt>
    <dgm:pt modelId="{440DAA47-3038-480A-911C-E5DDC418D773}" type="pres">
      <dgm:prSet presAssocID="{E9450F60-0330-47A8-ABB1-B75DE765C2F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0DB631-001B-47F3-84EC-06D4C1C876E4}" type="pres">
      <dgm:prSet presAssocID="{E9450F60-0330-47A8-ABB1-B75DE765C2F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63E4C-8B0B-4FDF-9CFD-6487EBBDE040}" type="pres">
      <dgm:prSet presAssocID="{C5D97D2C-276E-4A31-BB4C-C42F8BFEDADA}" presName="space" presStyleCnt="0"/>
      <dgm:spPr/>
    </dgm:pt>
    <dgm:pt modelId="{E2D6955A-78EF-42ED-9BF2-4DF07BC5BCF8}" type="pres">
      <dgm:prSet presAssocID="{E3CF8AAF-0EFB-43E7-8C88-875345D4EA35}" presName="composite" presStyleCnt="0"/>
      <dgm:spPr/>
    </dgm:pt>
    <dgm:pt modelId="{03B0554D-F970-412C-9147-F62FD4C6557D}" type="pres">
      <dgm:prSet presAssocID="{E3CF8AAF-0EFB-43E7-8C88-875345D4EA3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E8A59D-FB02-48EC-BD95-B7FF8D789446}" type="pres">
      <dgm:prSet presAssocID="{E3CF8AAF-0EFB-43E7-8C88-875345D4EA3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8B6411-E07E-4EB0-B179-A2FA73DC327A}" srcId="{57A6535D-A928-4CD8-AA04-B8D3C066A1E3}" destId="{E3CF8AAF-0EFB-43E7-8C88-875345D4EA35}" srcOrd="2" destOrd="0" parTransId="{98A56D82-8F48-42B1-92F8-9D6C1EDBFCC5}" sibTransId="{44AF44B7-4B53-4B69-8B33-ED616EB5B36F}"/>
    <dgm:cxn modelId="{01595C4C-CEF5-42FE-B446-0914CA16BDD6}" type="presOf" srcId="{23F6297F-0657-4186-B5E3-834EC6050C5F}" destId="{0CBC9943-EDDD-4CB5-84B8-E8326D827222}" srcOrd="0" destOrd="0" presId="urn:microsoft.com/office/officeart/2005/8/layout/hList1"/>
    <dgm:cxn modelId="{7F0D4D49-35EF-4B68-9D80-821FADEEADA7}" type="presOf" srcId="{4613C7FB-1B04-47C9-9DE1-9DA6E4F873B7}" destId="{4EE8A59D-FB02-48EC-BD95-B7FF8D789446}" srcOrd="0" destOrd="0" presId="urn:microsoft.com/office/officeart/2005/8/layout/hList1"/>
    <dgm:cxn modelId="{5805A70E-A782-4E86-9BF7-B8F54E63A4AB}" srcId="{57A6535D-A928-4CD8-AA04-B8D3C066A1E3}" destId="{E9450F60-0330-47A8-ABB1-B75DE765C2FE}" srcOrd="1" destOrd="0" parTransId="{79458149-29DE-4014-AF02-752D5C5555C8}" sibTransId="{C5D97D2C-276E-4A31-BB4C-C42F8BFEDADA}"/>
    <dgm:cxn modelId="{13FA4216-E92A-4752-A60E-FD222B091776}" srcId="{57A6535D-A928-4CD8-AA04-B8D3C066A1E3}" destId="{23F6297F-0657-4186-B5E3-834EC6050C5F}" srcOrd="0" destOrd="0" parTransId="{D9386308-CBA6-4F40-A766-D6C8AA7290F8}" sibTransId="{620FEB39-4A8E-4B6B-86C0-2FFEB6FFC037}"/>
    <dgm:cxn modelId="{01AF7050-42B9-4373-88BB-89E7B9AA7697}" type="presOf" srcId="{53CDE9D2-D9A5-4ADD-A9E7-058543110A39}" destId="{15B42D32-1A33-4000-88F7-BD542176798E}" srcOrd="0" destOrd="0" presId="urn:microsoft.com/office/officeart/2005/8/layout/hList1"/>
    <dgm:cxn modelId="{2D88857C-8C9D-4C5F-9916-C0504C50BEC9}" type="presOf" srcId="{E9450F60-0330-47A8-ABB1-B75DE765C2FE}" destId="{440DAA47-3038-480A-911C-E5DDC418D773}" srcOrd="0" destOrd="0" presId="urn:microsoft.com/office/officeart/2005/8/layout/hList1"/>
    <dgm:cxn modelId="{22C1EAB5-0088-44CB-9F02-93101430FD8C}" type="presOf" srcId="{57A6535D-A928-4CD8-AA04-B8D3C066A1E3}" destId="{F08A39CD-68D8-4735-9C0D-DBAB69DF559B}" srcOrd="0" destOrd="0" presId="urn:microsoft.com/office/officeart/2005/8/layout/hList1"/>
    <dgm:cxn modelId="{BFB4288A-F66E-45B4-8CFD-7816CC83FDF9}" srcId="{23F6297F-0657-4186-B5E3-834EC6050C5F}" destId="{53CDE9D2-D9A5-4ADD-A9E7-058543110A39}" srcOrd="0" destOrd="0" parTransId="{496C38C4-C95A-4492-B605-E1F471CC0415}" sibTransId="{B9B167CE-9C0C-4534-BD9A-9A5473AA18CD}"/>
    <dgm:cxn modelId="{F11F3E84-A62D-4EF0-B7F1-4089EED6ADA2}" srcId="{E9450F60-0330-47A8-ABB1-B75DE765C2FE}" destId="{5DD2DE06-1634-4BC3-B024-670726126EB6}" srcOrd="0" destOrd="0" parTransId="{38B96B62-547E-4728-A6A5-C618D90D29A3}" sibTransId="{C5163C84-BB04-4F11-A1BA-60E739A7E499}"/>
    <dgm:cxn modelId="{1479BC96-A0CE-4EBD-835D-C0A1DC1A043C}" type="presOf" srcId="{E3CF8AAF-0EFB-43E7-8C88-875345D4EA35}" destId="{03B0554D-F970-412C-9147-F62FD4C6557D}" srcOrd="0" destOrd="0" presId="urn:microsoft.com/office/officeart/2005/8/layout/hList1"/>
    <dgm:cxn modelId="{C7CBA3DE-C4A0-4E7C-A064-E324BFE45A64}" srcId="{E3CF8AAF-0EFB-43E7-8C88-875345D4EA35}" destId="{4613C7FB-1B04-47C9-9DE1-9DA6E4F873B7}" srcOrd="0" destOrd="0" parTransId="{860080C6-CB3C-4BFF-9444-D03EEFFD5D85}" sibTransId="{12933C65-B0BF-4FE4-9D92-F57FDE63FFEF}"/>
    <dgm:cxn modelId="{EA51D820-6A0C-4C76-969A-D9F740EDB3B3}" type="presOf" srcId="{5DD2DE06-1634-4BC3-B024-670726126EB6}" destId="{830DB631-001B-47F3-84EC-06D4C1C876E4}" srcOrd="0" destOrd="0" presId="urn:microsoft.com/office/officeart/2005/8/layout/hList1"/>
    <dgm:cxn modelId="{7DFD0FDA-4068-4273-A726-2AFCF21AE020}" type="presParOf" srcId="{F08A39CD-68D8-4735-9C0D-DBAB69DF559B}" destId="{59AF73BF-5042-4D96-9DF5-E06866005D92}" srcOrd="0" destOrd="0" presId="urn:microsoft.com/office/officeart/2005/8/layout/hList1"/>
    <dgm:cxn modelId="{D535A340-5D71-47AB-A59C-A21173996AB4}" type="presParOf" srcId="{59AF73BF-5042-4D96-9DF5-E06866005D92}" destId="{0CBC9943-EDDD-4CB5-84B8-E8326D827222}" srcOrd="0" destOrd="0" presId="urn:microsoft.com/office/officeart/2005/8/layout/hList1"/>
    <dgm:cxn modelId="{B304698B-BDAA-480F-8F96-DC804F6A3B43}" type="presParOf" srcId="{59AF73BF-5042-4D96-9DF5-E06866005D92}" destId="{15B42D32-1A33-4000-88F7-BD542176798E}" srcOrd="1" destOrd="0" presId="urn:microsoft.com/office/officeart/2005/8/layout/hList1"/>
    <dgm:cxn modelId="{4001DA55-CB0E-4D35-862A-B3820750FAC5}" type="presParOf" srcId="{F08A39CD-68D8-4735-9C0D-DBAB69DF559B}" destId="{1F397780-215B-4ABC-8D75-7F83C7929826}" srcOrd="1" destOrd="0" presId="urn:microsoft.com/office/officeart/2005/8/layout/hList1"/>
    <dgm:cxn modelId="{F77E2857-E3BC-454C-8B1C-1545AAE53FF2}" type="presParOf" srcId="{F08A39CD-68D8-4735-9C0D-DBAB69DF559B}" destId="{B9128B77-D247-452E-92C9-11E29D0274D9}" srcOrd="2" destOrd="0" presId="urn:microsoft.com/office/officeart/2005/8/layout/hList1"/>
    <dgm:cxn modelId="{7B4B19F2-B57B-40E5-8A84-4CC074A6A9AA}" type="presParOf" srcId="{B9128B77-D247-452E-92C9-11E29D0274D9}" destId="{440DAA47-3038-480A-911C-E5DDC418D773}" srcOrd="0" destOrd="0" presId="urn:microsoft.com/office/officeart/2005/8/layout/hList1"/>
    <dgm:cxn modelId="{9EDE20FB-366C-4F6A-9E0D-259BAD033167}" type="presParOf" srcId="{B9128B77-D247-452E-92C9-11E29D0274D9}" destId="{830DB631-001B-47F3-84EC-06D4C1C876E4}" srcOrd="1" destOrd="0" presId="urn:microsoft.com/office/officeart/2005/8/layout/hList1"/>
    <dgm:cxn modelId="{71F835C1-9D3B-4147-8907-E3AF2C4F03FB}" type="presParOf" srcId="{F08A39CD-68D8-4735-9C0D-DBAB69DF559B}" destId="{40463E4C-8B0B-4FDF-9CFD-6487EBBDE040}" srcOrd="3" destOrd="0" presId="urn:microsoft.com/office/officeart/2005/8/layout/hList1"/>
    <dgm:cxn modelId="{55CD3D4C-EF15-4A0C-8A73-76A5EF2DE55A}" type="presParOf" srcId="{F08A39CD-68D8-4735-9C0D-DBAB69DF559B}" destId="{E2D6955A-78EF-42ED-9BF2-4DF07BC5BCF8}" srcOrd="4" destOrd="0" presId="urn:microsoft.com/office/officeart/2005/8/layout/hList1"/>
    <dgm:cxn modelId="{429FAA99-F8DD-4C50-B8C8-9DE7FED5BDC3}" type="presParOf" srcId="{E2D6955A-78EF-42ED-9BF2-4DF07BC5BCF8}" destId="{03B0554D-F970-412C-9147-F62FD4C6557D}" srcOrd="0" destOrd="0" presId="urn:microsoft.com/office/officeart/2005/8/layout/hList1"/>
    <dgm:cxn modelId="{926EC8FD-15BB-4266-8B82-2CA27EE58876}" type="presParOf" srcId="{E2D6955A-78EF-42ED-9BF2-4DF07BC5BCF8}" destId="{4EE8A59D-FB02-48EC-BD95-B7FF8D78944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710EFF-2B58-4C2A-AF1C-7043DB30BB28}" type="doc">
      <dgm:prSet loTypeId="urn:microsoft.com/office/officeart/2008/layout/VerticalAccentList" loCatId="list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BBABC178-D26B-420E-9637-CCC4B22F85F2}">
      <dgm:prSet phldrT="[Текст]" custT="1"/>
      <dgm:spPr/>
      <dgm:t>
        <a:bodyPr/>
        <a:lstStyle/>
        <a:p>
          <a:r>
            <a:rPr lang="ru-RU" sz="2800" dirty="0">
              <a:solidFill>
                <a:srgbClr val="C00000"/>
              </a:solidFill>
              <a:latin typeface="Arial Black" panose="020B0A04020102020204" pitchFamily="34" charset="0"/>
            </a:rPr>
            <a:t>1–4 классы </a:t>
          </a:r>
        </a:p>
      </dgm:t>
    </dgm:pt>
    <dgm:pt modelId="{083DDC0B-8B45-41CC-BDEA-D8AD404521A0}" type="parTrans" cxnId="{F41974B6-DA4A-4C23-A7E8-3539AEB0CCEC}">
      <dgm:prSet/>
      <dgm:spPr/>
      <dgm:t>
        <a:bodyPr/>
        <a:lstStyle/>
        <a:p>
          <a:endParaRPr lang="ru-RU"/>
        </a:p>
      </dgm:t>
    </dgm:pt>
    <dgm:pt modelId="{47519566-16B7-453D-83CC-F2F7C1CB969B}" type="sibTrans" cxnId="{F41974B6-DA4A-4C23-A7E8-3539AEB0CCEC}">
      <dgm:prSet/>
      <dgm:spPr/>
      <dgm:t>
        <a:bodyPr/>
        <a:lstStyle/>
        <a:p>
          <a:endParaRPr lang="ru-RU"/>
        </a:p>
      </dgm:t>
    </dgm:pt>
    <dgm:pt modelId="{348870B4-4238-4C95-8855-47CD4FD6B263}">
      <dgm:prSet phldrT="[Текст]" custT="1"/>
      <dgm:spPr/>
      <dgm:t>
        <a:bodyPr/>
        <a:lstStyle/>
        <a:p>
          <a:r>
            <a:rPr lang="ru-RU" sz="1400" dirty="0"/>
            <a:t>Форма: </a:t>
          </a:r>
          <a:r>
            <a:rPr lang="ru-RU" sz="1400" dirty="0" smtClean="0"/>
            <a:t>пришкольный оздоровительный лагерь </a:t>
          </a:r>
          <a:r>
            <a:rPr lang="ru-RU" sz="1400" dirty="0"/>
            <a:t>дневного </a:t>
          </a:r>
          <a:r>
            <a:rPr lang="ru-RU" sz="1400" dirty="0" smtClean="0"/>
            <a:t>пребывания без сна (09.00 до 13.00 часов) и со сном (09.00 до 16.00 часов) </a:t>
          </a:r>
        </a:p>
        <a:p>
          <a:r>
            <a:rPr lang="kk-KZ" sz="1400" dirty="0" smtClean="0"/>
            <a:t>1 сезон – 1 июня по 19 июня 2026 года</a:t>
          </a:r>
        </a:p>
        <a:p>
          <a:r>
            <a:rPr lang="kk-KZ" sz="1400" dirty="0" smtClean="0"/>
            <a:t>2 сезон – 22 июня по 10 июля 2026 года</a:t>
          </a:r>
        </a:p>
        <a:p>
          <a:r>
            <a:rPr lang="kk-KZ" sz="1400" dirty="0" smtClean="0"/>
            <a:t>Оплата за питание составляет 18150 тенге (завтрак, обед, полдник)</a:t>
          </a:r>
          <a:endParaRPr lang="ru-RU" sz="1400" dirty="0"/>
        </a:p>
      </dgm:t>
    </dgm:pt>
    <dgm:pt modelId="{0C9C4C8E-FA57-4360-BCE3-0C4B2834159D}" type="parTrans" cxnId="{1912AED1-0644-4403-9A55-708050688A27}">
      <dgm:prSet/>
      <dgm:spPr/>
      <dgm:t>
        <a:bodyPr/>
        <a:lstStyle/>
        <a:p>
          <a:endParaRPr lang="ru-RU"/>
        </a:p>
      </dgm:t>
    </dgm:pt>
    <dgm:pt modelId="{F4522202-8254-4582-9065-71C47B0FBE9D}" type="sibTrans" cxnId="{1912AED1-0644-4403-9A55-708050688A27}">
      <dgm:prSet/>
      <dgm:spPr/>
      <dgm:t>
        <a:bodyPr/>
        <a:lstStyle/>
        <a:p>
          <a:endParaRPr lang="ru-RU"/>
        </a:p>
      </dgm:t>
    </dgm:pt>
    <dgm:pt modelId="{5676DC33-DAEF-45B1-A3B9-4E0CE76EE5B7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  <a:latin typeface="Arial Black" panose="020B0A04020102020204" pitchFamily="34" charset="0"/>
            </a:rPr>
            <a:t>5–9 </a:t>
          </a:r>
          <a:r>
            <a:rPr lang="ru-RU" dirty="0">
              <a:solidFill>
                <a:srgbClr val="C00000"/>
              </a:solidFill>
              <a:latin typeface="Arial Black" panose="020B0A04020102020204" pitchFamily="34" charset="0"/>
            </a:rPr>
            <a:t>классы </a:t>
          </a:r>
        </a:p>
      </dgm:t>
    </dgm:pt>
    <dgm:pt modelId="{0DC7F2EC-A767-4179-BAD9-FD5F5324B6B3}" type="parTrans" cxnId="{2F50D062-8480-4C60-B865-E7FBA84A40B2}">
      <dgm:prSet/>
      <dgm:spPr/>
      <dgm:t>
        <a:bodyPr/>
        <a:lstStyle/>
        <a:p>
          <a:endParaRPr lang="ru-RU"/>
        </a:p>
      </dgm:t>
    </dgm:pt>
    <dgm:pt modelId="{84AE1A93-D396-4FD8-901C-68D9B4607F06}" type="sibTrans" cxnId="{2F50D062-8480-4C60-B865-E7FBA84A40B2}">
      <dgm:prSet/>
      <dgm:spPr/>
      <dgm:t>
        <a:bodyPr/>
        <a:lstStyle/>
        <a:p>
          <a:endParaRPr lang="ru-RU"/>
        </a:p>
      </dgm:t>
    </dgm:pt>
    <dgm:pt modelId="{348AC134-7531-41C9-95B9-28DD21199F95}">
      <dgm:prSet phldrT="[Текст]"/>
      <dgm:spPr/>
      <dgm:t>
        <a:bodyPr/>
        <a:lstStyle/>
        <a:p>
          <a:r>
            <a:rPr lang="ru-RU" dirty="0"/>
            <a:t>Форма: </a:t>
          </a:r>
          <a:r>
            <a:rPr lang="ru-RU" dirty="0" smtClean="0"/>
            <a:t>профильный лагерь с профильными отрядами </a:t>
          </a:r>
          <a:r>
            <a:rPr lang="kk-KZ" dirty="0" smtClean="0"/>
            <a:t>1 июня по 19 июня 2026 года</a:t>
          </a:r>
          <a:r>
            <a:rPr lang="ru-RU" dirty="0" smtClean="0"/>
            <a:t>, работа на пришкольном участке согласно утвержденного графика, спортивные площадки в вечернее время с 1 июня по 29 августа 2026 года, трудовые отряды с 14 лет</a:t>
          </a:r>
          <a:endParaRPr lang="ru-RU" dirty="0"/>
        </a:p>
      </dgm:t>
    </dgm:pt>
    <dgm:pt modelId="{53573195-16D8-4E77-B218-D576AF855EE5}" type="parTrans" cxnId="{DEED5049-4803-4BE1-9FE9-F5A6D9014D75}">
      <dgm:prSet/>
      <dgm:spPr/>
      <dgm:t>
        <a:bodyPr/>
        <a:lstStyle/>
        <a:p>
          <a:endParaRPr lang="ru-RU"/>
        </a:p>
      </dgm:t>
    </dgm:pt>
    <dgm:pt modelId="{A14C79C8-28E0-4E28-9DE0-D1FEE7C1D0F4}" type="sibTrans" cxnId="{DEED5049-4803-4BE1-9FE9-F5A6D9014D75}">
      <dgm:prSet/>
      <dgm:spPr/>
      <dgm:t>
        <a:bodyPr/>
        <a:lstStyle/>
        <a:p>
          <a:endParaRPr lang="ru-RU"/>
        </a:p>
      </dgm:t>
    </dgm:pt>
    <dgm:pt modelId="{12F7BE19-8DDA-4822-B6BF-152F5D84BA3A}" type="pres">
      <dgm:prSet presAssocID="{E6710EFF-2B58-4C2A-AF1C-7043DB30BB2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967780EE-87DF-4F93-A280-917A3A0FA1A7}" type="pres">
      <dgm:prSet presAssocID="{BBABC178-D26B-420E-9637-CCC4B22F85F2}" presName="parenttextcomposite" presStyleCnt="0"/>
      <dgm:spPr/>
    </dgm:pt>
    <dgm:pt modelId="{74D06444-F9C4-4E1C-9F97-61FB025C585B}" type="pres">
      <dgm:prSet presAssocID="{BBABC178-D26B-420E-9637-CCC4B22F85F2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047BC3-054A-4DA0-8C31-6926A8EFBC4E}" type="pres">
      <dgm:prSet presAssocID="{BBABC178-D26B-420E-9637-CCC4B22F85F2}" presName="composite" presStyleCnt="0"/>
      <dgm:spPr/>
    </dgm:pt>
    <dgm:pt modelId="{2E82952C-B442-446C-B2CD-5399D4E2E0C5}" type="pres">
      <dgm:prSet presAssocID="{BBABC178-D26B-420E-9637-CCC4B22F85F2}" presName="chevron1" presStyleLbl="alignNode1" presStyleIdx="0" presStyleCnt="14"/>
      <dgm:spPr/>
    </dgm:pt>
    <dgm:pt modelId="{3325EFA2-B2B2-4B94-A0E5-DFE09A937BA8}" type="pres">
      <dgm:prSet presAssocID="{BBABC178-D26B-420E-9637-CCC4B22F85F2}" presName="chevron2" presStyleLbl="alignNode1" presStyleIdx="1" presStyleCnt="14"/>
      <dgm:spPr/>
    </dgm:pt>
    <dgm:pt modelId="{D48D67DE-E5B3-466C-A5E9-638D7C97AA42}" type="pres">
      <dgm:prSet presAssocID="{BBABC178-D26B-420E-9637-CCC4B22F85F2}" presName="chevron3" presStyleLbl="alignNode1" presStyleIdx="2" presStyleCnt="14"/>
      <dgm:spPr/>
    </dgm:pt>
    <dgm:pt modelId="{4FBD0EC9-3C54-4505-8C5D-02D17208C1F7}" type="pres">
      <dgm:prSet presAssocID="{BBABC178-D26B-420E-9637-CCC4B22F85F2}" presName="chevron4" presStyleLbl="alignNode1" presStyleIdx="3" presStyleCnt="14"/>
      <dgm:spPr/>
    </dgm:pt>
    <dgm:pt modelId="{AD6286C0-914E-4912-9433-DF6EA6633BB3}" type="pres">
      <dgm:prSet presAssocID="{BBABC178-D26B-420E-9637-CCC4B22F85F2}" presName="chevron5" presStyleLbl="alignNode1" presStyleIdx="4" presStyleCnt="14"/>
      <dgm:spPr/>
    </dgm:pt>
    <dgm:pt modelId="{2DB4F95E-5757-4B9F-BABC-32E364B57BDD}" type="pres">
      <dgm:prSet presAssocID="{BBABC178-D26B-420E-9637-CCC4B22F85F2}" presName="chevron6" presStyleLbl="alignNode1" presStyleIdx="5" presStyleCnt="14"/>
      <dgm:spPr/>
    </dgm:pt>
    <dgm:pt modelId="{70559640-A450-4924-80DA-F9AA7E2504EF}" type="pres">
      <dgm:prSet presAssocID="{BBABC178-D26B-420E-9637-CCC4B22F85F2}" presName="chevron7" presStyleLbl="alignNode1" presStyleIdx="6" presStyleCnt="14"/>
      <dgm:spPr/>
    </dgm:pt>
    <dgm:pt modelId="{3F660C45-8354-4DC9-9279-242C9328E50D}" type="pres">
      <dgm:prSet presAssocID="{BBABC178-D26B-420E-9637-CCC4B22F85F2}" presName="childtext" presStyleLbl="solidFgAcc1" presStyleIdx="0" presStyleCnt="2" custScaleX="105973" custScaleY="98952" custLinFactNeighborX="68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F1E697-F01F-4BF0-B4F9-0114FABF302A}" type="pres">
      <dgm:prSet presAssocID="{47519566-16B7-453D-83CC-F2F7C1CB969B}" presName="sibTrans" presStyleCnt="0"/>
      <dgm:spPr/>
    </dgm:pt>
    <dgm:pt modelId="{CD402191-C3D5-4CA9-B443-ABB7C708E766}" type="pres">
      <dgm:prSet presAssocID="{5676DC33-DAEF-45B1-A3B9-4E0CE76EE5B7}" presName="parenttextcomposite" presStyleCnt="0"/>
      <dgm:spPr/>
    </dgm:pt>
    <dgm:pt modelId="{57D252FB-C59E-449D-9852-F6585444B2E1}" type="pres">
      <dgm:prSet presAssocID="{5676DC33-DAEF-45B1-A3B9-4E0CE76EE5B7}" presName="parenttext" presStyleLbl="revTx" presStyleIdx="1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96504A-CA6C-43DC-9443-B7793C84CCD9}" type="pres">
      <dgm:prSet presAssocID="{5676DC33-DAEF-45B1-A3B9-4E0CE76EE5B7}" presName="composite" presStyleCnt="0"/>
      <dgm:spPr/>
    </dgm:pt>
    <dgm:pt modelId="{EDF1CB3D-2F82-466B-9FC5-34234DDCFD9D}" type="pres">
      <dgm:prSet presAssocID="{5676DC33-DAEF-45B1-A3B9-4E0CE76EE5B7}" presName="chevron1" presStyleLbl="alignNode1" presStyleIdx="7" presStyleCnt="14"/>
      <dgm:spPr/>
    </dgm:pt>
    <dgm:pt modelId="{2049445F-E5FE-4E16-AD8E-6E0E4E22A137}" type="pres">
      <dgm:prSet presAssocID="{5676DC33-DAEF-45B1-A3B9-4E0CE76EE5B7}" presName="chevron2" presStyleLbl="alignNode1" presStyleIdx="8" presStyleCnt="14"/>
      <dgm:spPr/>
    </dgm:pt>
    <dgm:pt modelId="{C998E416-173F-48B4-9869-390264E3BF69}" type="pres">
      <dgm:prSet presAssocID="{5676DC33-DAEF-45B1-A3B9-4E0CE76EE5B7}" presName="chevron3" presStyleLbl="alignNode1" presStyleIdx="9" presStyleCnt="14"/>
      <dgm:spPr/>
    </dgm:pt>
    <dgm:pt modelId="{FEDB9FB2-602E-4CC6-AD17-CBE4C85BFF7C}" type="pres">
      <dgm:prSet presAssocID="{5676DC33-DAEF-45B1-A3B9-4E0CE76EE5B7}" presName="chevron4" presStyleLbl="alignNode1" presStyleIdx="10" presStyleCnt="14"/>
      <dgm:spPr/>
    </dgm:pt>
    <dgm:pt modelId="{547D78A1-5746-4985-A14B-0B8F9805FC34}" type="pres">
      <dgm:prSet presAssocID="{5676DC33-DAEF-45B1-A3B9-4E0CE76EE5B7}" presName="chevron5" presStyleLbl="alignNode1" presStyleIdx="11" presStyleCnt="14"/>
      <dgm:spPr/>
    </dgm:pt>
    <dgm:pt modelId="{4FB31BAD-B1B2-4733-9FCF-60A44B5D4F99}" type="pres">
      <dgm:prSet presAssocID="{5676DC33-DAEF-45B1-A3B9-4E0CE76EE5B7}" presName="chevron6" presStyleLbl="alignNode1" presStyleIdx="12" presStyleCnt="14"/>
      <dgm:spPr/>
    </dgm:pt>
    <dgm:pt modelId="{90A03DFD-3DFA-465B-9004-79FA5A9471FD}" type="pres">
      <dgm:prSet presAssocID="{5676DC33-DAEF-45B1-A3B9-4E0CE76EE5B7}" presName="chevron7" presStyleLbl="alignNode1" presStyleIdx="13" presStyleCnt="14"/>
      <dgm:spPr/>
    </dgm:pt>
    <dgm:pt modelId="{40605B52-C6A1-41E6-A00F-B038A6ACCB42}" type="pres">
      <dgm:prSet presAssocID="{5676DC33-DAEF-45B1-A3B9-4E0CE76EE5B7}" presName="childtext" presStyleLbl="solidFgAcc1" presStyleIdx="1" presStyleCnt="2" custScaleX="104744" custScaleY="77137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717A1B-321C-48BC-ADED-9ED325F29A49}" type="presOf" srcId="{5676DC33-DAEF-45B1-A3B9-4E0CE76EE5B7}" destId="{57D252FB-C59E-449D-9852-F6585444B2E1}" srcOrd="0" destOrd="0" presId="urn:microsoft.com/office/officeart/2008/layout/VerticalAccentList"/>
    <dgm:cxn modelId="{1912AED1-0644-4403-9A55-708050688A27}" srcId="{BBABC178-D26B-420E-9637-CCC4B22F85F2}" destId="{348870B4-4238-4C95-8855-47CD4FD6B263}" srcOrd="0" destOrd="0" parTransId="{0C9C4C8E-FA57-4360-BCE3-0C4B2834159D}" sibTransId="{F4522202-8254-4582-9065-71C47B0FBE9D}"/>
    <dgm:cxn modelId="{82E79385-C706-4C3B-95D9-229A732672E7}" type="presOf" srcId="{BBABC178-D26B-420E-9637-CCC4B22F85F2}" destId="{74D06444-F9C4-4E1C-9F97-61FB025C585B}" srcOrd="0" destOrd="0" presId="urn:microsoft.com/office/officeart/2008/layout/VerticalAccentList"/>
    <dgm:cxn modelId="{3FB1CA46-DB6A-4DFC-A10C-E52B57986D59}" type="presOf" srcId="{348870B4-4238-4C95-8855-47CD4FD6B263}" destId="{3F660C45-8354-4DC9-9279-242C9328E50D}" srcOrd="0" destOrd="0" presId="urn:microsoft.com/office/officeart/2008/layout/VerticalAccentList"/>
    <dgm:cxn modelId="{34A0FC5E-BC93-4FC8-9CE9-9B01AB6EE049}" type="presOf" srcId="{E6710EFF-2B58-4C2A-AF1C-7043DB30BB28}" destId="{12F7BE19-8DDA-4822-B6BF-152F5D84BA3A}" srcOrd="0" destOrd="0" presId="urn:microsoft.com/office/officeart/2008/layout/VerticalAccentList"/>
    <dgm:cxn modelId="{D52B22A6-83C7-40C2-9520-9D94BB50A333}" type="presOf" srcId="{348AC134-7531-41C9-95B9-28DD21199F95}" destId="{40605B52-C6A1-41E6-A00F-B038A6ACCB42}" srcOrd="0" destOrd="0" presId="urn:microsoft.com/office/officeart/2008/layout/VerticalAccentList"/>
    <dgm:cxn modelId="{2F50D062-8480-4C60-B865-E7FBA84A40B2}" srcId="{E6710EFF-2B58-4C2A-AF1C-7043DB30BB28}" destId="{5676DC33-DAEF-45B1-A3B9-4E0CE76EE5B7}" srcOrd="1" destOrd="0" parTransId="{0DC7F2EC-A767-4179-BAD9-FD5F5324B6B3}" sibTransId="{84AE1A93-D396-4FD8-901C-68D9B4607F06}"/>
    <dgm:cxn modelId="{F41974B6-DA4A-4C23-A7E8-3539AEB0CCEC}" srcId="{E6710EFF-2B58-4C2A-AF1C-7043DB30BB28}" destId="{BBABC178-D26B-420E-9637-CCC4B22F85F2}" srcOrd="0" destOrd="0" parTransId="{083DDC0B-8B45-41CC-BDEA-D8AD404521A0}" sibTransId="{47519566-16B7-453D-83CC-F2F7C1CB969B}"/>
    <dgm:cxn modelId="{DEED5049-4803-4BE1-9FE9-F5A6D9014D75}" srcId="{5676DC33-DAEF-45B1-A3B9-4E0CE76EE5B7}" destId="{348AC134-7531-41C9-95B9-28DD21199F95}" srcOrd="0" destOrd="0" parTransId="{53573195-16D8-4E77-B218-D576AF855EE5}" sibTransId="{A14C79C8-28E0-4E28-9DE0-D1FEE7C1D0F4}"/>
    <dgm:cxn modelId="{90E60A19-54C1-40AE-97AD-A4F56105551D}" type="presParOf" srcId="{12F7BE19-8DDA-4822-B6BF-152F5D84BA3A}" destId="{967780EE-87DF-4F93-A280-917A3A0FA1A7}" srcOrd="0" destOrd="0" presId="urn:microsoft.com/office/officeart/2008/layout/VerticalAccentList"/>
    <dgm:cxn modelId="{6C458EC2-15E7-4173-AA07-2EF087BBB93C}" type="presParOf" srcId="{967780EE-87DF-4F93-A280-917A3A0FA1A7}" destId="{74D06444-F9C4-4E1C-9F97-61FB025C585B}" srcOrd="0" destOrd="0" presId="urn:microsoft.com/office/officeart/2008/layout/VerticalAccentList"/>
    <dgm:cxn modelId="{0F93E55B-9F20-4723-80B1-B23067CFCD38}" type="presParOf" srcId="{12F7BE19-8DDA-4822-B6BF-152F5D84BA3A}" destId="{42047BC3-054A-4DA0-8C31-6926A8EFBC4E}" srcOrd="1" destOrd="0" presId="urn:microsoft.com/office/officeart/2008/layout/VerticalAccentList"/>
    <dgm:cxn modelId="{CBA18177-4DF8-42DD-86EC-D5135D18F872}" type="presParOf" srcId="{42047BC3-054A-4DA0-8C31-6926A8EFBC4E}" destId="{2E82952C-B442-446C-B2CD-5399D4E2E0C5}" srcOrd="0" destOrd="0" presId="urn:microsoft.com/office/officeart/2008/layout/VerticalAccentList"/>
    <dgm:cxn modelId="{3869E587-055F-4547-B1C6-915A3B43606D}" type="presParOf" srcId="{42047BC3-054A-4DA0-8C31-6926A8EFBC4E}" destId="{3325EFA2-B2B2-4B94-A0E5-DFE09A937BA8}" srcOrd="1" destOrd="0" presId="urn:microsoft.com/office/officeart/2008/layout/VerticalAccentList"/>
    <dgm:cxn modelId="{C5AF658B-29B4-4719-92E3-B7721A4E48BD}" type="presParOf" srcId="{42047BC3-054A-4DA0-8C31-6926A8EFBC4E}" destId="{D48D67DE-E5B3-466C-A5E9-638D7C97AA42}" srcOrd="2" destOrd="0" presId="urn:microsoft.com/office/officeart/2008/layout/VerticalAccentList"/>
    <dgm:cxn modelId="{298803CF-1032-44C8-BF49-D8A9EBBA3376}" type="presParOf" srcId="{42047BC3-054A-4DA0-8C31-6926A8EFBC4E}" destId="{4FBD0EC9-3C54-4505-8C5D-02D17208C1F7}" srcOrd="3" destOrd="0" presId="urn:microsoft.com/office/officeart/2008/layout/VerticalAccentList"/>
    <dgm:cxn modelId="{C9F4D2A6-A5A6-4BA4-8D8B-60A49F086B08}" type="presParOf" srcId="{42047BC3-054A-4DA0-8C31-6926A8EFBC4E}" destId="{AD6286C0-914E-4912-9433-DF6EA6633BB3}" srcOrd="4" destOrd="0" presId="urn:microsoft.com/office/officeart/2008/layout/VerticalAccentList"/>
    <dgm:cxn modelId="{5D7B49F9-D4AC-41C2-A7F7-FA40FD261A6D}" type="presParOf" srcId="{42047BC3-054A-4DA0-8C31-6926A8EFBC4E}" destId="{2DB4F95E-5757-4B9F-BABC-32E364B57BDD}" srcOrd="5" destOrd="0" presId="urn:microsoft.com/office/officeart/2008/layout/VerticalAccentList"/>
    <dgm:cxn modelId="{DB3C00D2-6087-40A0-85DD-4E294E04AF7D}" type="presParOf" srcId="{42047BC3-054A-4DA0-8C31-6926A8EFBC4E}" destId="{70559640-A450-4924-80DA-F9AA7E2504EF}" srcOrd="6" destOrd="0" presId="urn:microsoft.com/office/officeart/2008/layout/VerticalAccentList"/>
    <dgm:cxn modelId="{8C181C6F-D4E4-4822-BB93-0A11E596416F}" type="presParOf" srcId="{42047BC3-054A-4DA0-8C31-6926A8EFBC4E}" destId="{3F660C45-8354-4DC9-9279-242C9328E50D}" srcOrd="7" destOrd="0" presId="urn:microsoft.com/office/officeart/2008/layout/VerticalAccentList"/>
    <dgm:cxn modelId="{AD06C127-564E-4763-9C6A-B5B1DDB0BEFC}" type="presParOf" srcId="{12F7BE19-8DDA-4822-B6BF-152F5D84BA3A}" destId="{89F1E697-F01F-4BF0-B4F9-0114FABF302A}" srcOrd="2" destOrd="0" presId="urn:microsoft.com/office/officeart/2008/layout/VerticalAccentList"/>
    <dgm:cxn modelId="{9D57B870-B571-47FE-88D6-63B52AFA40B4}" type="presParOf" srcId="{12F7BE19-8DDA-4822-B6BF-152F5D84BA3A}" destId="{CD402191-C3D5-4CA9-B443-ABB7C708E766}" srcOrd="3" destOrd="0" presId="urn:microsoft.com/office/officeart/2008/layout/VerticalAccentList"/>
    <dgm:cxn modelId="{5BCACA47-7F2E-475E-B1F9-2E78FC470015}" type="presParOf" srcId="{CD402191-C3D5-4CA9-B443-ABB7C708E766}" destId="{57D252FB-C59E-449D-9852-F6585444B2E1}" srcOrd="0" destOrd="0" presId="urn:microsoft.com/office/officeart/2008/layout/VerticalAccentList"/>
    <dgm:cxn modelId="{5A6FBC90-5E65-4172-AFF9-BC0696BDE452}" type="presParOf" srcId="{12F7BE19-8DDA-4822-B6BF-152F5D84BA3A}" destId="{0F96504A-CA6C-43DC-9443-B7793C84CCD9}" srcOrd="4" destOrd="0" presId="urn:microsoft.com/office/officeart/2008/layout/VerticalAccentList"/>
    <dgm:cxn modelId="{8C44F555-04E2-408F-979B-C27D2A55B9E5}" type="presParOf" srcId="{0F96504A-CA6C-43DC-9443-B7793C84CCD9}" destId="{EDF1CB3D-2F82-466B-9FC5-34234DDCFD9D}" srcOrd="0" destOrd="0" presId="urn:microsoft.com/office/officeart/2008/layout/VerticalAccentList"/>
    <dgm:cxn modelId="{270E4E98-9AB4-4521-8B8E-E3EA15BF1473}" type="presParOf" srcId="{0F96504A-CA6C-43DC-9443-B7793C84CCD9}" destId="{2049445F-E5FE-4E16-AD8E-6E0E4E22A137}" srcOrd="1" destOrd="0" presId="urn:microsoft.com/office/officeart/2008/layout/VerticalAccentList"/>
    <dgm:cxn modelId="{AD3FE898-CF38-48D6-A3D1-8709CAA3CCEB}" type="presParOf" srcId="{0F96504A-CA6C-43DC-9443-B7793C84CCD9}" destId="{C998E416-173F-48B4-9869-390264E3BF69}" srcOrd="2" destOrd="0" presId="urn:microsoft.com/office/officeart/2008/layout/VerticalAccentList"/>
    <dgm:cxn modelId="{231ED759-80EA-4DBA-82AF-E8DEDDAF8228}" type="presParOf" srcId="{0F96504A-CA6C-43DC-9443-B7793C84CCD9}" destId="{FEDB9FB2-602E-4CC6-AD17-CBE4C85BFF7C}" srcOrd="3" destOrd="0" presId="urn:microsoft.com/office/officeart/2008/layout/VerticalAccentList"/>
    <dgm:cxn modelId="{747BD91E-F2E8-459D-AC49-902CAB2C3E33}" type="presParOf" srcId="{0F96504A-CA6C-43DC-9443-B7793C84CCD9}" destId="{547D78A1-5746-4985-A14B-0B8F9805FC34}" srcOrd="4" destOrd="0" presId="urn:microsoft.com/office/officeart/2008/layout/VerticalAccentList"/>
    <dgm:cxn modelId="{B2E0A9A2-82B5-40E4-949C-B1C43D98DEF1}" type="presParOf" srcId="{0F96504A-CA6C-43DC-9443-B7793C84CCD9}" destId="{4FB31BAD-B1B2-4733-9FCF-60A44B5D4F99}" srcOrd="5" destOrd="0" presId="urn:microsoft.com/office/officeart/2008/layout/VerticalAccentList"/>
    <dgm:cxn modelId="{08A4DF8C-7C4B-4226-A61A-60CBBADA9EB5}" type="presParOf" srcId="{0F96504A-CA6C-43DC-9443-B7793C84CCD9}" destId="{90A03DFD-3DFA-465B-9004-79FA5A9471FD}" srcOrd="6" destOrd="0" presId="urn:microsoft.com/office/officeart/2008/layout/VerticalAccentList"/>
    <dgm:cxn modelId="{9F3322CE-62E8-4CE0-B166-FE57F25680FA}" type="presParOf" srcId="{0F96504A-CA6C-43DC-9443-B7793C84CCD9}" destId="{40605B52-C6A1-41E6-A00F-B038A6ACCB4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412047-AA38-4DEB-B626-E1FE06CC8E8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1EF4A6-54FD-4272-BAFA-EC80CE27B018}">
      <dgm:prSet custT="1"/>
      <dgm:spPr/>
      <dgm:t>
        <a:bodyPr/>
        <a:lstStyle/>
        <a:p>
          <a:r>
            <a: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Театр и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дети</a:t>
          </a:r>
        </a:p>
        <a:p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Проект направлен на развитие творческих способностей детей через театральное искусство в рамках реализации социального проекта 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«</a:t>
          </a: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Шабыт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»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единой программы воспитания 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«</a:t>
          </a: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Адал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</a:t>
          </a:r>
          <a:r>
            <a:rPr kumimoji="0" lang="ru-RU" sz="12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азамат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»</a:t>
          </a:r>
          <a:r>
            <a: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. Участники учатся актёрскому мастерству, работе в команде, выражению эмоций и уверенности в себе через постановки и импровизации. </a:t>
          </a:r>
          <a:endParaRPr lang="ru-RU" sz="12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30F75DF-905B-419D-BE6C-B2B78661347E}" type="parTrans" cxnId="{870A130A-89F8-4AE0-A575-B3974E390304}">
      <dgm:prSet/>
      <dgm:spPr/>
      <dgm:t>
        <a:bodyPr/>
        <a:lstStyle/>
        <a:p>
          <a:endParaRPr lang="ru-RU"/>
        </a:p>
      </dgm:t>
    </dgm:pt>
    <dgm:pt modelId="{7698C09A-5624-4396-AABE-3D85673A6882}" type="sibTrans" cxnId="{870A130A-89F8-4AE0-A575-B3974E390304}">
      <dgm:prSet/>
      <dgm:spPr/>
      <dgm:t>
        <a:bodyPr/>
        <a:lstStyle/>
        <a:p>
          <a:endParaRPr lang="ru-RU"/>
        </a:p>
      </dgm:t>
    </dgm:pt>
    <dgm:pt modelId="{390A81E5-60EF-43C8-91CE-9F8354DC9C7A}">
      <dgm:prSet custT="1"/>
      <dgm:spPr/>
      <dgm:t>
        <a:bodyPr/>
        <a:lstStyle/>
        <a:p>
          <a:r>
            <a: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PRO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Спорт</a:t>
          </a: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ориентирован на популяризацию здорового образа жизни и физической активности, укрепляя дисциплину, трудолюбие, честную игру и ответственность в соответствии с ценностями единой программы воспитания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3F9764-AF10-4B5C-9604-F10690F531FF}" type="parTrans" cxnId="{18F04D9F-98FC-456A-BF63-C41E4348C512}">
      <dgm:prSet/>
      <dgm:spPr/>
      <dgm:t>
        <a:bodyPr/>
        <a:lstStyle/>
        <a:p>
          <a:endParaRPr lang="ru-RU"/>
        </a:p>
      </dgm:t>
    </dgm:pt>
    <dgm:pt modelId="{2EA1BF36-B3F6-4FF5-8455-F3D19858A065}" type="sibTrans" cxnId="{18F04D9F-98FC-456A-BF63-C41E4348C512}">
      <dgm:prSet/>
      <dgm:spPr/>
      <dgm:t>
        <a:bodyPr/>
        <a:lstStyle/>
        <a:p>
          <a:endParaRPr lang="ru-RU"/>
        </a:p>
      </dgm:t>
    </dgm:pt>
    <dgm:pt modelId="{BA26C531-94C7-4E96-9BAC-E0073BF42AF5}">
      <dgm:prSet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Математический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калейдоскоп</a:t>
          </a: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раскрывает математику с интересной и нестандартной стороны через интеллектуальные игры в рамках реализации социального проекта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Ұшқыр 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алаңы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единой программы воспитания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Участники решают логические задачи, участвуют в играх, развивая интерес к точным наукам. 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50EABD-70CF-405E-A79D-2EC6F3B7B5FD}" type="parTrans" cxnId="{FACF751C-EC35-46C2-BD5D-E239EC2A1714}">
      <dgm:prSet/>
      <dgm:spPr/>
      <dgm:t>
        <a:bodyPr/>
        <a:lstStyle/>
        <a:p>
          <a:endParaRPr lang="ru-RU"/>
        </a:p>
      </dgm:t>
    </dgm:pt>
    <dgm:pt modelId="{9051F7E0-F956-44B4-946D-1C02FBCCDAA9}" type="sibTrans" cxnId="{FACF751C-EC35-46C2-BD5D-E239EC2A1714}">
      <dgm:prSet/>
      <dgm:spPr/>
      <dgm:t>
        <a:bodyPr/>
        <a:lstStyle/>
        <a:p>
          <a:endParaRPr lang="ru-RU"/>
        </a:p>
      </dgm:t>
    </dgm:pt>
    <dgm:pt modelId="{C40C2C48-D564-4A00-ADBA-A6EE02111A89}">
      <dgm:prSet custT="1"/>
      <dgm:spPr/>
      <dgm:t>
        <a:bodyPr/>
        <a:lstStyle/>
        <a:p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Лето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без </a:t>
          </a:r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риска</a:t>
          </a: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направлен на снижение уровня правонарушений среди несовершеннолетних путем повышения правовой грамотности, развития ответственности и создания безопасной среды в период летних каникул, на формирование навыков безопасного поведения и ответственности за свою жизнь и здоровье, прививая уважение к окружающим и осознанность через ценности единой программы воспитания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F1D5C50-88CF-4659-9F66-2CA2D5B3A315}" type="parTrans" cxnId="{4C07BA9D-8767-4A9D-A990-F81BDA0C0AA2}">
      <dgm:prSet/>
      <dgm:spPr/>
      <dgm:t>
        <a:bodyPr/>
        <a:lstStyle/>
        <a:p>
          <a:endParaRPr lang="ru-RU"/>
        </a:p>
      </dgm:t>
    </dgm:pt>
    <dgm:pt modelId="{C938AEAF-C262-44F9-BE5F-59FFE3B11B0D}" type="sibTrans" cxnId="{4C07BA9D-8767-4A9D-A990-F81BDA0C0AA2}">
      <dgm:prSet/>
      <dgm:spPr/>
      <dgm:t>
        <a:bodyPr/>
        <a:lstStyle/>
        <a:p>
          <a:endParaRPr lang="ru-RU"/>
        </a:p>
      </dgm:t>
    </dgm:pt>
    <dgm:pt modelId="{26A484F7-804B-420F-BF63-E185791481B6}">
      <dgm:prSet custT="1"/>
      <dgm:spPr/>
      <dgm:t>
        <a:bodyPr/>
        <a:lstStyle/>
        <a:p>
          <a:r>
            <a:rPr lang="ru-RU" sz="2000" b="1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Ұлттың ізі</a:t>
          </a:r>
          <a:endParaRPr lang="ru-RU" sz="2000" b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направлен на изучение и сохранение национального наследия через декоративно-прикладное искусство. Участники знакомятся с традиционными орнаментами, техниками и символикой, создают изделия своими руками и раскрывают значение культуры своего народа через творчество в рамках реализации социального проекта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Шабыт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единой программы воспитания «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9783A2-415A-4FBF-97A1-7624C10A6622}" type="parTrans" cxnId="{179A35E5-0E41-444B-B4E5-D4310A3F673A}">
      <dgm:prSet/>
      <dgm:spPr/>
      <dgm:t>
        <a:bodyPr/>
        <a:lstStyle/>
        <a:p>
          <a:endParaRPr lang="ru-RU"/>
        </a:p>
      </dgm:t>
    </dgm:pt>
    <dgm:pt modelId="{4F104FEB-D9C1-4786-A6D5-9C03A7EA7C2C}" type="sibTrans" cxnId="{179A35E5-0E41-444B-B4E5-D4310A3F673A}">
      <dgm:prSet/>
      <dgm:spPr/>
      <dgm:t>
        <a:bodyPr/>
        <a:lstStyle/>
        <a:p>
          <a:endParaRPr lang="ru-RU"/>
        </a:p>
      </dgm:t>
    </dgm:pt>
    <dgm:pt modelId="{A9C85883-5094-43B8-A802-08ECCE7E2884}" type="pres">
      <dgm:prSet presAssocID="{EC412047-AA38-4DEB-B626-E1FE06CC8E8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96D07D-6AB2-43C0-8347-7F69C6CA1131}" type="pres">
      <dgm:prSet presAssocID="{3F1EF4A6-54FD-4272-BAFA-EC80CE27B018}" presName="node" presStyleLbl="node1" presStyleIdx="0" presStyleCnt="5" custScaleX="98432" custScaleY="129740" custLinFactNeighborX="608" custLinFactNeighborY="-304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54DE0-15B4-41FB-817B-ECF6F750CAF0}" type="pres">
      <dgm:prSet presAssocID="{7698C09A-5624-4396-AABE-3D85673A6882}" presName="sibTrans" presStyleCnt="0"/>
      <dgm:spPr/>
    </dgm:pt>
    <dgm:pt modelId="{25D9B296-D8C6-4FD5-BC40-3D6DDF73B9E3}" type="pres">
      <dgm:prSet presAssocID="{26A484F7-804B-420F-BF63-E185791481B6}" presName="node" presStyleLbl="node1" presStyleIdx="1" presStyleCnt="5" custScaleX="98993" custScaleY="135121" custLinFactNeighborY="-299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624E6E-1DA8-411B-9F5E-B1FDC555CB07}" type="pres">
      <dgm:prSet presAssocID="{4F104FEB-D9C1-4786-A6D5-9C03A7EA7C2C}" presName="sibTrans" presStyleCnt="0"/>
      <dgm:spPr/>
    </dgm:pt>
    <dgm:pt modelId="{0AB1DB91-D81D-4DCB-B505-744C76511B6A}" type="pres">
      <dgm:prSet presAssocID="{BA26C531-94C7-4E96-9BAC-E0073BF42AF5}" presName="node" presStyleLbl="node1" presStyleIdx="2" presStyleCnt="5" custScaleX="94142" custScaleY="126318" custLinFactNeighborX="-3041" custLinFactNeighborY="-29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9FCE7-B49E-4775-A07D-6176DB36C33C}" type="pres">
      <dgm:prSet presAssocID="{9051F7E0-F956-44B4-946D-1C02FBCCDAA9}" presName="sibTrans" presStyleCnt="0"/>
      <dgm:spPr/>
    </dgm:pt>
    <dgm:pt modelId="{76FAA217-E80F-4731-BF31-01A58802361E}" type="pres">
      <dgm:prSet presAssocID="{390A81E5-60EF-43C8-91CE-9F8354DC9C7A}" presName="node" presStyleLbl="node1" presStyleIdx="3" presStyleCnt="5" custLinFactNeighborX="-20083" custLinFactNeighborY="-12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120D2C-EE1C-4E6A-B39B-C629245986D0}" type="pres">
      <dgm:prSet presAssocID="{2EA1BF36-B3F6-4FF5-8455-F3D19858A065}" presName="sibTrans" presStyleCnt="0"/>
      <dgm:spPr/>
    </dgm:pt>
    <dgm:pt modelId="{EF8B8ABF-3A18-42C5-A71B-8DBA54783A3F}" type="pres">
      <dgm:prSet presAssocID="{C40C2C48-D564-4A00-ADBA-A6EE02111A89}" presName="node" presStyleLbl="node1" presStyleIdx="4" presStyleCnt="5" custScaleX="142921" custScaleY="104944" custLinFactNeighborX="7908" custLinFactNeighborY="-87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07BA9D-8767-4A9D-A990-F81BDA0C0AA2}" srcId="{EC412047-AA38-4DEB-B626-E1FE06CC8E8D}" destId="{C40C2C48-D564-4A00-ADBA-A6EE02111A89}" srcOrd="4" destOrd="0" parTransId="{0F1D5C50-88CF-4659-9F66-2CA2D5B3A315}" sibTransId="{C938AEAF-C262-44F9-BE5F-59FFE3B11B0D}"/>
    <dgm:cxn modelId="{18F04D9F-98FC-456A-BF63-C41E4348C512}" srcId="{EC412047-AA38-4DEB-B626-E1FE06CC8E8D}" destId="{390A81E5-60EF-43C8-91CE-9F8354DC9C7A}" srcOrd="3" destOrd="0" parTransId="{253F9764-AF10-4B5C-9604-F10690F531FF}" sibTransId="{2EA1BF36-B3F6-4FF5-8455-F3D19858A065}"/>
    <dgm:cxn modelId="{3499866D-CF3A-4A28-9E53-F5161101E486}" type="presOf" srcId="{BA26C531-94C7-4E96-9BAC-E0073BF42AF5}" destId="{0AB1DB91-D81D-4DCB-B505-744C76511B6A}" srcOrd="0" destOrd="0" presId="urn:microsoft.com/office/officeart/2005/8/layout/default"/>
    <dgm:cxn modelId="{179A35E5-0E41-444B-B4E5-D4310A3F673A}" srcId="{EC412047-AA38-4DEB-B626-E1FE06CC8E8D}" destId="{26A484F7-804B-420F-BF63-E185791481B6}" srcOrd="1" destOrd="0" parTransId="{029783A2-415A-4FBF-97A1-7624C10A6622}" sibTransId="{4F104FEB-D9C1-4786-A6D5-9C03A7EA7C2C}"/>
    <dgm:cxn modelId="{870A130A-89F8-4AE0-A575-B3974E390304}" srcId="{EC412047-AA38-4DEB-B626-E1FE06CC8E8D}" destId="{3F1EF4A6-54FD-4272-BAFA-EC80CE27B018}" srcOrd="0" destOrd="0" parTransId="{930F75DF-905B-419D-BE6C-B2B78661347E}" sibTransId="{7698C09A-5624-4396-AABE-3D85673A6882}"/>
    <dgm:cxn modelId="{DE58A8C1-E953-4A47-AE19-46E058F0254E}" type="presOf" srcId="{C40C2C48-D564-4A00-ADBA-A6EE02111A89}" destId="{EF8B8ABF-3A18-42C5-A71B-8DBA54783A3F}" srcOrd="0" destOrd="0" presId="urn:microsoft.com/office/officeart/2005/8/layout/default"/>
    <dgm:cxn modelId="{D3ACA0C3-4700-4E33-A294-5B0C4616D4FC}" type="presOf" srcId="{3F1EF4A6-54FD-4272-BAFA-EC80CE27B018}" destId="{DF96D07D-6AB2-43C0-8347-7F69C6CA1131}" srcOrd="0" destOrd="0" presId="urn:microsoft.com/office/officeart/2005/8/layout/default"/>
    <dgm:cxn modelId="{7C42CEC0-30B1-4658-8975-884E740AA2A7}" type="presOf" srcId="{390A81E5-60EF-43C8-91CE-9F8354DC9C7A}" destId="{76FAA217-E80F-4731-BF31-01A58802361E}" srcOrd="0" destOrd="0" presId="urn:microsoft.com/office/officeart/2005/8/layout/default"/>
    <dgm:cxn modelId="{3DCF3EA2-58CB-4A76-9536-DA9F1FD42C8D}" type="presOf" srcId="{26A484F7-804B-420F-BF63-E185791481B6}" destId="{25D9B296-D8C6-4FD5-BC40-3D6DDF73B9E3}" srcOrd="0" destOrd="0" presId="urn:microsoft.com/office/officeart/2005/8/layout/default"/>
    <dgm:cxn modelId="{872B6B52-6E33-4304-925B-81FB38B49E62}" type="presOf" srcId="{EC412047-AA38-4DEB-B626-E1FE06CC8E8D}" destId="{A9C85883-5094-43B8-A802-08ECCE7E2884}" srcOrd="0" destOrd="0" presId="urn:microsoft.com/office/officeart/2005/8/layout/default"/>
    <dgm:cxn modelId="{FACF751C-EC35-46C2-BD5D-E239EC2A1714}" srcId="{EC412047-AA38-4DEB-B626-E1FE06CC8E8D}" destId="{BA26C531-94C7-4E96-9BAC-E0073BF42AF5}" srcOrd="2" destOrd="0" parTransId="{FE50EABD-70CF-405E-A79D-2EC6F3B7B5FD}" sibTransId="{9051F7E0-F956-44B4-946D-1C02FBCCDAA9}"/>
    <dgm:cxn modelId="{E5F673C0-20C6-44DE-8A6C-37DBE4BF39CA}" type="presParOf" srcId="{A9C85883-5094-43B8-A802-08ECCE7E2884}" destId="{DF96D07D-6AB2-43C0-8347-7F69C6CA1131}" srcOrd="0" destOrd="0" presId="urn:microsoft.com/office/officeart/2005/8/layout/default"/>
    <dgm:cxn modelId="{73E2F8E2-98BC-4F3C-A3E0-FBB0BDD8503E}" type="presParOf" srcId="{A9C85883-5094-43B8-A802-08ECCE7E2884}" destId="{8E454DE0-15B4-41FB-817B-ECF6F750CAF0}" srcOrd="1" destOrd="0" presId="urn:microsoft.com/office/officeart/2005/8/layout/default"/>
    <dgm:cxn modelId="{1DAE7437-C578-4DA6-87CE-AAC182126420}" type="presParOf" srcId="{A9C85883-5094-43B8-A802-08ECCE7E2884}" destId="{25D9B296-D8C6-4FD5-BC40-3D6DDF73B9E3}" srcOrd="2" destOrd="0" presId="urn:microsoft.com/office/officeart/2005/8/layout/default"/>
    <dgm:cxn modelId="{8EF42143-FAA6-4B69-8624-FDF38B21EC33}" type="presParOf" srcId="{A9C85883-5094-43B8-A802-08ECCE7E2884}" destId="{D8624E6E-1DA8-411B-9F5E-B1FDC555CB07}" srcOrd="3" destOrd="0" presId="urn:microsoft.com/office/officeart/2005/8/layout/default"/>
    <dgm:cxn modelId="{BD0B7094-98B6-426F-9910-66D9A92DE9E8}" type="presParOf" srcId="{A9C85883-5094-43B8-A802-08ECCE7E2884}" destId="{0AB1DB91-D81D-4DCB-B505-744C76511B6A}" srcOrd="4" destOrd="0" presId="urn:microsoft.com/office/officeart/2005/8/layout/default"/>
    <dgm:cxn modelId="{A684981B-BF8B-4591-8F9D-2740CA830BCF}" type="presParOf" srcId="{A9C85883-5094-43B8-A802-08ECCE7E2884}" destId="{FAC9FCE7-B49E-4775-A07D-6176DB36C33C}" srcOrd="5" destOrd="0" presId="urn:microsoft.com/office/officeart/2005/8/layout/default"/>
    <dgm:cxn modelId="{94495378-52CB-4399-8221-4F319AD37B05}" type="presParOf" srcId="{A9C85883-5094-43B8-A802-08ECCE7E2884}" destId="{76FAA217-E80F-4731-BF31-01A58802361E}" srcOrd="6" destOrd="0" presId="urn:microsoft.com/office/officeart/2005/8/layout/default"/>
    <dgm:cxn modelId="{CD7F3106-1CE2-43B8-9F10-44AFFEED5210}" type="presParOf" srcId="{A9C85883-5094-43B8-A802-08ECCE7E2884}" destId="{AF120D2C-EE1C-4E6A-B39B-C629245986D0}" srcOrd="7" destOrd="0" presId="urn:microsoft.com/office/officeart/2005/8/layout/default"/>
    <dgm:cxn modelId="{3D3558A6-3635-4B8A-B055-59728EFBE897}" type="presParOf" srcId="{A9C85883-5094-43B8-A802-08ECCE7E2884}" destId="{EF8B8ABF-3A18-42C5-A71B-8DBA54783A3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BC9943-EDDD-4CB5-84B8-E8326D827222}">
      <dsp:nvSpPr>
        <dsp:cNvPr id="0" name=""/>
        <dsp:cNvSpPr/>
      </dsp:nvSpPr>
      <dsp:spPr>
        <a:xfrm>
          <a:off x="2834" y="144174"/>
          <a:ext cx="2763994" cy="518400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itchFamily="18" charset="0"/>
              <a:cs typeface="Times New Roman" pitchFamily="18" charset="0"/>
            </a:rPr>
            <a:t>«ЗАҢ ЖӘНЕ ТӘРТІП» </a:t>
          </a:r>
        </a:p>
      </dsp:txBody>
      <dsp:txXfrm>
        <a:off x="2834" y="144174"/>
        <a:ext cx="2763994" cy="518400"/>
      </dsp:txXfrm>
    </dsp:sp>
    <dsp:sp modelId="{15B42D32-1A33-4000-88F7-BD542176798E}">
      <dsp:nvSpPr>
        <dsp:cNvPr id="0" name=""/>
        <dsp:cNvSpPr/>
      </dsp:nvSpPr>
      <dsp:spPr>
        <a:xfrm>
          <a:off x="2834" y="662574"/>
          <a:ext cx="2763994" cy="34031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Формирование правовой культуры и личной ответственности. В каждом лагере и отряде акцент ставится на дисциплину, уважение к правилам общества и осознание того, что свобода невозможна без ответственности</a:t>
          </a:r>
        </a:p>
      </dsp:txBody>
      <dsp:txXfrm>
        <a:off x="2834" y="662574"/>
        <a:ext cx="2763994" cy="3403113"/>
      </dsp:txXfrm>
    </dsp:sp>
    <dsp:sp modelId="{440DAA47-3038-480A-911C-E5DDC418D773}">
      <dsp:nvSpPr>
        <dsp:cNvPr id="0" name=""/>
        <dsp:cNvSpPr/>
      </dsp:nvSpPr>
      <dsp:spPr>
        <a:xfrm>
          <a:off x="3153788" y="144174"/>
          <a:ext cx="2763994" cy="518400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itchFamily="18" charset="0"/>
              <a:cs typeface="Times New Roman" pitchFamily="18" charset="0"/>
            </a:rPr>
            <a:t>«ЕҢБЕК АДАМЫ» </a:t>
          </a:r>
        </a:p>
      </dsp:txBody>
      <dsp:txXfrm>
        <a:off x="3153788" y="144174"/>
        <a:ext cx="2763994" cy="518400"/>
      </dsp:txXfrm>
    </dsp:sp>
    <dsp:sp modelId="{830DB631-001B-47F3-84EC-06D4C1C876E4}">
      <dsp:nvSpPr>
        <dsp:cNvPr id="0" name=""/>
        <dsp:cNvSpPr/>
      </dsp:nvSpPr>
      <dsp:spPr>
        <a:xfrm>
          <a:off x="3153788" y="662574"/>
          <a:ext cx="2763994" cy="34031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Воспитание уважения к любому созидательному труду. Лето — время профессиональных проб 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волонтерства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. Мы учим детей, что успех достижим только через упорный и честный труд, а профессионализм является высшей ценностью</a:t>
          </a:r>
        </a:p>
      </dsp:txBody>
      <dsp:txXfrm>
        <a:off x="3153788" y="662574"/>
        <a:ext cx="2763994" cy="3403113"/>
      </dsp:txXfrm>
    </dsp:sp>
    <dsp:sp modelId="{03B0554D-F970-412C-9147-F62FD4C6557D}">
      <dsp:nvSpPr>
        <dsp:cNvPr id="0" name=""/>
        <dsp:cNvSpPr/>
      </dsp:nvSpPr>
      <dsp:spPr>
        <a:xfrm>
          <a:off x="6304741" y="144174"/>
          <a:ext cx="2763994" cy="518400"/>
        </a:xfrm>
        <a:prstGeom prst="rect">
          <a:avLst/>
        </a:prstGeom>
        <a:solidFill>
          <a:srgbClr val="0070C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itchFamily="18" charset="0"/>
              <a:cs typeface="Times New Roman" pitchFamily="18" charset="0"/>
            </a:rPr>
            <a:t>«ТАЗА ҚАЗАҚСТАН» </a:t>
          </a:r>
        </a:p>
      </dsp:txBody>
      <dsp:txXfrm>
        <a:off x="6304741" y="144174"/>
        <a:ext cx="2763994" cy="518400"/>
      </dsp:txXfrm>
    </dsp:sp>
    <dsp:sp modelId="{4EE8A59D-FB02-48EC-BD95-B7FF8D789446}">
      <dsp:nvSpPr>
        <dsp:cNvPr id="0" name=""/>
        <dsp:cNvSpPr/>
      </dsp:nvSpPr>
      <dsp:spPr>
        <a:xfrm>
          <a:off x="6304741" y="662574"/>
          <a:ext cx="2763994" cy="34031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Экологическое воспитание в широком смысле — от чистоты окружающей среды до «чистоты помыслов». Это участие в эко-акциях, бережное отношение к ресурсам родного края и развитие культуры экологического мышления</a:t>
          </a:r>
        </a:p>
      </dsp:txBody>
      <dsp:txXfrm>
        <a:off x="6304741" y="662574"/>
        <a:ext cx="2763994" cy="340311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D06444-F9C4-4E1C-9F97-61FB025C585B}">
      <dsp:nvSpPr>
        <dsp:cNvPr id="0" name=""/>
        <dsp:cNvSpPr/>
      </dsp:nvSpPr>
      <dsp:spPr>
        <a:xfrm>
          <a:off x="16782" y="166942"/>
          <a:ext cx="7847115" cy="71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solidFill>
                <a:srgbClr val="C00000"/>
              </a:solidFill>
              <a:latin typeface="Arial Black" panose="020B0A04020102020204" pitchFamily="34" charset="0"/>
            </a:rPr>
            <a:t>1–4 классы </a:t>
          </a:r>
        </a:p>
      </dsp:txBody>
      <dsp:txXfrm>
        <a:off x="16782" y="166942"/>
        <a:ext cx="7847115" cy="713374"/>
      </dsp:txXfrm>
    </dsp:sp>
    <dsp:sp modelId="{2E82952C-B442-446C-B2CD-5399D4E2E0C5}">
      <dsp:nvSpPr>
        <dsp:cNvPr id="0" name=""/>
        <dsp:cNvSpPr/>
      </dsp:nvSpPr>
      <dsp:spPr>
        <a:xfrm>
          <a:off x="254183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325EFA2-B2B2-4B94-A0E5-DFE09A937BA8}">
      <dsp:nvSpPr>
        <dsp:cNvPr id="0" name=""/>
        <dsp:cNvSpPr/>
      </dsp:nvSpPr>
      <dsp:spPr>
        <a:xfrm>
          <a:off x="1357138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82781"/>
                <a:satOff val="-3442"/>
                <a:lumOff val="7133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82781"/>
                <a:satOff val="-3442"/>
                <a:lumOff val="7133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82781"/>
              <a:satOff val="-3442"/>
              <a:lumOff val="713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8D67DE-E5B3-466C-A5E9-638D7C97AA42}">
      <dsp:nvSpPr>
        <dsp:cNvPr id="0" name=""/>
        <dsp:cNvSpPr/>
      </dsp:nvSpPr>
      <dsp:spPr>
        <a:xfrm>
          <a:off x="2460966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165563"/>
                <a:satOff val="-6884"/>
                <a:lumOff val="14267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165563"/>
                <a:satOff val="-6884"/>
                <a:lumOff val="1426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165563"/>
              <a:satOff val="-6884"/>
              <a:lumOff val="142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FBD0EC9-3C54-4505-8C5D-02D17208C1F7}">
      <dsp:nvSpPr>
        <dsp:cNvPr id="0" name=""/>
        <dsp:cNvSpPr/>
      </dsp:nvSpPr>
      <dsp:spPr>
        <a:xfrm>
          <a:off x="3563921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248344"/>
                <a:satOff val="-10326"/>
                <a:lumOff val="21400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248344"/>
                <a:satOff val="-10326"/>
                <a:lumOff val="2140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248344"/>
              <a:satOff val="-10326"/>
              <a:lumOff val="2140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6286C0-914E-4912-9433-DF6EA6633BB3}">
      <dsp:nvSpPr>
        <dsp:cNvPr id="0" name=""/>
        <dsp:cNvSpPr/>
      </dsp:nvSpPr>
      <dsp:spPr>
        <a:xfrm>
          <a:off x="4667749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331125"/>
                <a:satOff val="-13769"/>
                <a:lumOff val="28534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331125"/>
                <a:satOff val="-13769"/>
                <a:lumOff val="28534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331125"/>
              <a:satOff val="-13769"/>
              <a:lumOff val="2853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DB4F95E-5757-4B9F-BABC-32E364B57BDD}">
      <dsp:nvSpPr>
        <dsp:cNvPr id="0" name=""/>
        <dsp:cNvSpPr/>
      </dsp:nvSpPr>
      <dsp:spPr>
        <a:xfrm>
          <a:off x="5770705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413907"/>
                <a:satOff val="-17211"/>
                <a:lumOff val="35667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413907"/>
                <a:satOff val="-17211"/>
                <a:lumOff val="3566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413907"/>
              <a:satOff val="-17211"/>
              <a:lumOff val="356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0559640-A450-4924-80DA-F9AA7E2504EF}">
      <dsp:nvSpPr>
        <dsp:cNvPr id="0" name=""/>
        <dsp:cNvSpPr/>
      </dsp:nvSpPr>
      <dsp:spPr>
        <a:xfrm>
          <a:off x="6874532" y="880316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496688"/>
                <a:satOff val="-20653"/>
                <a:lumOff val="42801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496688"/>
                <a:satOff val="-20653"/>
                <a:lumOff val="42801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496688"/>
              <a:satOff val="-20653"/>
              <a:lumOff val="4280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660C45-8354-4DC9-9279-242C9328E50D}">
      <dsp:nvSpPr>
        <dsp:cNvPr id="0" name=""/>
        <dsp:cNvSpPr/>
      </dsp:nvSpPr>
      <dsp:spPr>
        <a:xfrm>
          <a:off x="71074" y="1031725"/>
          <a:ext cx="8423929" cy="11503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Форма: </a:t>
          </a:r>
          <a:r>
            <a:rPr lang="ru-RU" sz="1400" kern="1200" dirty="0" smtClean="0"/>
            <a:t>пришкольный оздоровительный лагерь </a:t>
          </a:r>
          <a:r>
            <a:rPr lang="ru-RU" sz="1400" kern="1200" dirty="0"/>
            <a:t>дневного </a:t>
          </a:r>
          <a:r>
            <a:rPr lang="ru-RU" sz="1400" kern="1200" dirty="0" smtClean="0"/>
            <a:t>пребывания без сна (09.00 до 13.00 часов) и со сном (09.00 до 16.00 часов)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/>
            <a:t>1 сезон – 1 июня по 19 июня 2026 года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/>
            <a:t>2 сезон – 22 июня по 10 июля 2026 года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/>
            <a:t>Оплата за питание составляет 18150 тенге (завтрак, обед, полдник)</a:t>
          </a:r>
          <a:endParaRPr lang="ru-RU" sz="1400" kern="1200" dirty="0"/>
        </a:p>
      </dsp:txBody>
      <dsp:txXfrm>
        <a:off x="71074" y="1031725"/>
        <a:ext cx="8423929" cy="1150352"/>
      </dsp:txXfrm>
    </dsp:sp>
    <dsp:sp modelId="{57D252FB-C59E-449D-9852-F6585444B2E1}">
      <dsp:nvSpPr>
        <dsp:cNvPr id="0" name=""/>
        <dsp:cNvSpPr/>
      </dsp:nvSpPr>
      <dsp:spPr>
        <a:xfrm>
          <a:off x="16782" y="2428635"/>
          <a:ext cx="7847115" cy="71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solidFill>
                <a:srgbClr val="C00000"/>
              </a:solidFill>
              <a:latin typeface="Arial Black" panose="020B0A04020102020204" pitchFamily="34" charset="0"/>
            </a:rPr>
            <a:t>5–9 </a:t>
          </a:r>
          <a:r>
            <a:rPr lang="ru-RU" sz="3000" kern="1200" dirty="0">
              <a:solidFill>
                <a:srgbClr val="C00000"/>
              </a:solidFill>
              <a:latin typeface="Arial Black" panose="020B0A04020102020204" pitchFamily="34" charset="0"/>
            </a:rPr>
            <a:t>классы </a:t>
          </a:r>
        </a:p>
      </dsp:txBody>
      <dsp:txXfrm>
        <a:off x="16782" y="2428635"/>
        <a:ext cx="7847115" cy="713374"/>
      </dsp:txXfrm>
    </dsp:sp>
    <dsp:sp modelId="{EDF1CB3D-2F82-466B-9FC5-34234DDCFD9D}">
      <dsp:nvSpPr>
        <dsp:cNvPr id="0" name=""/>
        <dsp:cNvSpPr/>
      </dsp:nvSpPr>
      <dsp:spPr>
        <a:xfrm>
          <a:off x="205335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579469"/>
                <a:satOff val="-24095"/>
                <a:lumOff val="49934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579469"/>
                <a:satOff val="-24095"/>
                <a:lumOff val="49934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579469"/>
              <a:satOff val="-24095"/>
              <a:lumOff val="4993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49445F-E5FE-4E16-AD8E-6E0E4E22A137}">
      <dsp:nvSpPr>
        <dsp:cNvPr id="0" name=""/>
        <dsp:cNvSpPr/>
      </dsp:nvSpPr>
      <dsp:spPr>
        <a:xfrm>
          <a:off x="1308291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496688"/>
                <a:satOff val="-20653"/>
                <a:lumOff val="42801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496688"/>
                <a:satOff val="-20653"/>
                <a:lumOff val="42801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496688"/>
              <a:satOff val="-20653"/>
              <a:lumOff val="42801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98E416-173F-48B4-9869-390264E3BF69}">
      <dsp:nvSpPr>
        <dsp:cNvPr id="0" name=""/>
        <dsp:cNvSpPr/>
      </dsp:nvSpPr>
      <dsp:spPr>
        <a:xfrm>
          <a:off x="2412118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413907"/>
                <a:satOff val="-17211"/>
                <a:lumOff val="35667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413907"/>
                <a:satOff val="-17211"/>
                <a:lumOff val="3566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413907"/>
              <a:satOff val="-17211"/>
              <a:lumOff val="356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EDB9FB2-602E-4CC6-AD17-CBE4C85BFF7C}">
      <dsp:nvSpPr>
        <dsp:cNvPr id="0" name=""/>
        <dsp:cNvSpPr/>
      </dsp:nvSpPr>
      <dsp:spPr>
        <a:xfrm>
          <a:off x="3515074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331125"/>
                <a:satOff val="-13769"/>
                <a:lumOff val="28534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331125"/>
                <a:satOff val="-13769"/>
                <a:lumOff val="28534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331125"/>
              <a:satOff val="-13769"/>
              <a:lumOff val="2853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47D78A1-5746-4985-A14B-0B8F9805FC34}">
      <dsp:nvSpPr>
        <dsp:cNvPr id="0" name=""/>
        <dsp:cNvSpPr/>
      </dsp:nvSpPr>
      <dsp:spPr>
        <a:xfrm>
          <a:off x="4618902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248344"/>
                <a:satOff val="-10326"/>
                <a:lumOff val="21400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248344"/>
                <a:satOff val="-10326"/>
                <a:lumOff val="2140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248344"/>
              <a:satOff val="-10326"/>
              <a:lumOff val="2140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FB31BAD-B1B2-4733-9FCF-60A44B5D4F99}">
      <dsp:nvSpPr>
        <dsp:cNvPr id="0" name=""/>
        <dsp:cNvSpPr/>
      </dsp:nvSpPr>
      <dsp:spPr>
        <a:xfrm>
          <a:off x="5721857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165563"/>
                <a:satOff val="-6884"/>
                <a:lumOff val="14267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165563"/>
                <a:satOff val="-6884"/>
                <a:lumOff val="14267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165563"/>
              <a:satOff val="-6884"/>
              <a:lumOff val="1426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0A03DFD-3DFA-465B-9004-79FA5A9471FD}">
      <dsp:nvSpPr>
        <dsp:cNvPr id="0" name=""/>
        <dsp:cNvSpPr/>
      </dsp:nvSpPr>
      <dsp:spPr>
        <a:xfrm>
          <a:off x="6825685" y="3142009"/>
          <a:ext cx="1836224" cy="1453169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2">
                <a:shade val="50000"/>
                <a:hueOff val="82781"/>
                <a:satOff val="-3442"/>
                <a:lumOff val="7133"/>
                <a:alphaOff val="0"/>
                <a:tint val="96000"/>
                <a:lumMod val="100000"/>
              </a:schemeClr>
            </a:gs>
            <a:gs pos="78000">
              <a:schemeClr val="accent2">
                <a:shade val="50000"/>
                <a:hueOff val="82781"/>
                <a:satOff val="-3442"/>
                <a:lumOff val="7133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shade val="50000"/>
              <a:hueOff val="82781"/>
              <a:satOff val="-3442"/>
              <a:lumOff val="7133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0605B52-C6A1-41E6-A00F-B038A6ACCB42}">
      <dsp:nvSpPr>
        <dsp:cNvPr id="0" name=""/>
        <dsp:cNvSpPr/>
      </dsp:nvSpPr>
      <dsp:spPr>
        <a:xfrm>
          <a:off x="16782" y="3420222"/>
          <a:ext cx="8326234" cy="8967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shade val="50000"/>
              <a:hueOff val="546026"/>
              <a:satOff val="-22820"/>
              <a:lumOff val="4561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Форма: </a:t>
          </a:r>
          <a:r>
            <a:rPr lang="ru-RU" sz="1500" kern="1200" dirty="0" smtClean="0"/>
            <a:t>профильный лагерь с профильными отрядами </a:t>
          </a:r>
          <a:r>
            <a:rPr lang="kk-KZ" sz="1500" kern="1200" dirty="0" smtClean="0"/>
            <a:t>1 июня по 19 июня 2026 года</a:t>
          </a:r>
          <a:r>
            <a:rPr lang="ru-RU" sz="1500" kern="1200" dirty="0" smtClean="0"/>
            <a:t>, работа на пришкольном участке согласно утвержденного графика, спортивные площадки в вечернее время с 1 июня по 29 августа 2026 года, трудовые отряды с 14 лет</a:t>
          </a:r>
          <a:endParaRPr lang="ru-RU" sz="1500" kern="1200" dirty="0"/>
        </a:p>
      </dsp:txBody>
      <dsp:txXfrm>
        <a:off x="16782" y="3420222"/>
        <a:ext cx="8326234" cy="89674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96D07D-6AB2-43C0-8347-7F69C6CA1131}">
      <dsp:nvSpPr>
        <dsp:cNvPr id="0" name=""/>
        <dsp:cNvSpPr/>
      </dsp:nvSpPr>
      <dsp:spPr>
        <a:xfrm>
          <a:off x="20917" y="0"/>
          <a:ext cx="3008112" cy="23789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Театр и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дети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Проект направлен на развитие творческих способностей детей через театральное искусство в рамках реализации социального проекта 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«</a:t>
          </a: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Шабыт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»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единой программы воспитания 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«</a:t>
          </a: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Адал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 </a:t>
          </a:r>
          <a:r>
            <a:rPr kumimoji="0" lang="ru-RU" sz="12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азамат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Calibri" pitchFamily="34" charset="0"/>
              <a:cs typeface="Times New Roman" pitchFamily="18" charset="0"/>
            </a:rPr>
            <a:t>»</a:t>
          </a:r>
          <a:r>
            <a:rPr kumimoji="0" lang="ru-RU" sz="1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. Участники учатся актёрскому мастерству, работе в команде, выражению эмоций и уверенности в себе через постановки и импровизации. </a:t>
          </a:r>
          <a:endParaRPr lang="ru-RU" sz="1200" b="1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917" y="0"/>
        <a:ext cx="3008112" cy="2378936"/>
      </dsp:txXfrm>
    </dsp:sp>
    <dsp:sp modelId="{25D9B296-D8C6-4FD5-BC40-3D6DDF73B9E3}">
      <dsp:nvSpPr>
        <dsp:cNvPr id="0" name=""/>
        <dsp:cNvSpPr/>
      </dsp:nvSpPr>
      <dsp:spPr>
        <a:xfrm>
          <a:off x="3316052" y="0"/>
          <a:ext cx="3025256" cy="2477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Ұлттың ізі</a:t>
          </a:r>
          <a:endParaRPr lang="ru-RU" sz="2000" b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направлен на изучение и сохранение национального наследия через декоративно-прикладное искусство. Участники знакомятся с традиционными орнаментами, техниками и символикой, создают изделия своими руками и раскрывают значение культуры своего народа через творчество в рамках реализации социального проекта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Шабыт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единой программы воспитания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16052" y="0"/>
        <a:ext cx="3025256" cy="2477603"/>
      </dsp:txXfrm>
    </dsp:sp>
    <dsp:sp modelId="{0AB1DB91-D81D-4DCB-B505-744C76511B6A}">
      <dsp:nvSpPr>
        <dsp:cNvPr id="0" name=""/>
        <dsp:cNvSpPr/>
      </dsp:nvSpPr>
      <dsp:spPr>
        <a:xfrm>
          <a:off x="6553977" y="0"/>
          <a:ext cx="2877008" cy="23161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Математический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калейдоскоп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раскрывает математику с интересной и нестандартной стороны через интеллектуальные игры в рамках реализации социального проекта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Ұшқыр 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ой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алаңы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 единой программы воспитания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Участники решают логические задачи, участвуют в играх, развивая интерес к точным наукам. 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553977" y="0"/>
        <a:ext cx="2877008" cy="2316190"/>
      </dsp:txXfrm>
    </dsp:sp>
    <dsp:sp modelId="{76FAA217-E80F-4731-BF31-01A58802361E}">
      <dsp:nvSpPr>
        <dsp:cNvPr id="0" name=""/>
        <dsp:cNvSpPr/>
      </dsp:nvSpPr>
      <dsp:spPr>
        <a:xfrm>
          <a:off x="284714" y="2736292"/>
          <a:ext cx="3056030" cy="1833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PRO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Спорт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ориентирован на популяризацию здорового образа жизни и физической активности, укрепляя дисциплину, трудолюбие, честную игру и ответственность в соответствии с ценностями единой программы воспитания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 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4714" y="2736292"/>
        <a:ext cx="3056030" cy="1833618"/>
      </dsp:txXfrm>
    </dsp:sp>
    <dsp:sp modelId="{EF8B8ABF-3A18-42C5-A71B-8DBA54783A3F}">
      <dsp:nvSpPr>
        <dsp:cNvPr id="0" name=""/>
        <dsp:cNvSpPr/>
      </dsp:nvSpPr>
      <dsp:spPr>
        <a:xfrm>
          <a:off x="4501761" y="2753876"/>
          <a:ext cx="4367709" cy="1924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Лето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без </a:t>
          </a:r>
          <a:r>
            <a:rPr lang="ru-RU" sz="20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риска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Проект направлен на снижение уровня правонарушений среди несовершеннолетних путем повышения правовой грамотности, развития ответственности и создания безопасной среды в период летних каникул, на формирование навыков безопасного поведения и ответственности за свою жизнь и здоровье, прививая уважение к окружающим и осознанность через ценности единой программы воспитания «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Адал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азамат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».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01761" y="2753876"/>
        <a:ext cx="4367709" cy="1924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4241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868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164663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7974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990437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3437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9289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8746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826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910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854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023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1493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998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331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561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1ED01-AE00-4AF0-8356-FBE15B25380F}" type="datetimeFigureOut">
              <a:rPr lang="ru-RU" smtClean="0"/>
              <a:pPr/>
              <a:t>23.05.2026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22AF25-93D7-4005-9F13-906CE7E7DD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880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6627" y="1131683"/>
            <a:ext cx="8937741" cy="4599161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2262" y="2706987"/>
            <a:ext cx="955140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“Летняя перезагрузка – 2026”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бағдарламасы</a:t>
            </a:r>
            <a:endParaRPr lang="kk-KZ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</a:p>
          <a:p>
            <a:pPr algn="ctr"/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“Летняя перезагрузка – 2026”</a:t>
            </a:r>
            <a:endParaRPr lang="ru-RU" sz="4800" dirty="0">
              <a:solidFill>
                <a:srgbClr val="002060"/>
              </a:solidFill>
            </a:endParaRPr>
          </a:p>
        </p:txBody>
      </p:sp>
      <p:pic>
        <p:nvPicPr>
          <p:cNvPr id="5" name="Picture 8" descr="C:\Users\Учитель\Downloads\WhatsApp Image 2026-04-29 at 14.08.3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2950" y="325925"/>
            <a:ext cx="217963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4649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9711"/>
            <a:ext cx="8596668" cy="832919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План-сетка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тематического календаря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мероприятий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профильного лагеря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2550" y="1248126"/>
          <a:ext cx="10085561" cy="1493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078614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добра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«Твори добро»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(единство - солидарность 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Родины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«Моя Родина – моя гордость»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(Независимость и патриотизм)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новатора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Еңбек адамы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«Открывай – исследуй»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(Созидание и новаторство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творчества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«Твори – выражай»  (Созидание и новаторство)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природы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Таза Казақстан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Жасыл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экономика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күні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(Трудолюбие и профессионализм)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62550" y="3067872"/>
          <a:ext cx="10085561" cy="12958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295898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ЗОЖ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Спорт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Fest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(Трудолюбие и профессионализм)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профессий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 «Профессия – мой путь» (Созидание и новаторство)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права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Заң мен тәртіп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Құқық күні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(закон и порядок)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семьи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Отбасы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күні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(Независимость  и патриотизм)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дружбы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«Достық күні»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(Единство и солидарность)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71604" y="4570748"/>
          <a:ext cx="10085561" cy="1493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078614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Родины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«Моя Родина – моя гордость»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(Независимость и патриотизм)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новатора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Инновациялар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күні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(Созидание и новаторство)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творчества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ARTалаң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»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(созидание и новаторство)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День профессий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Салауатты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өмір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салты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күні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(Трудолюбие и профессионализм)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4656" marR="64656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898" y="181070"/>
            <a:ext cx="8947640" cy="6184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5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программы: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633743" y="1113577"/>
          <a:ext cx="9526257" cy="497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657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77334" y="633743"/>
            <a:ext cx="8596668" cy="5407619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улучшение эмоционального состояния детей;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повышение уровня активности и коммуникабельности;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творческих и лидерских качеств;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укрепление дружеских отношений в коллективе;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положительных воспоминаний о летнем отдыхе. 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«Летняя перезагрузка – 2026» — это территория радости, движения, творчества и новых возможностей, где каждый день становится ярким событием, а лето — временем счастливых открытий и незабываемых впечатлений.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1149" y="1484767"/>
            <a:ext cx="97324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5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5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1793" y="154945"/>
            <a:ext cx="8585703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Нормативно-правовая база реализации ПРОГРАММЫ </a:t>
            </a:r>
            <a:endParaRPr lang="en-US" b="1" cap="all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1850" y="514740"/>
            <a:ext cx="951519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1. Конституция Республики Казахстан от 30 августа 1995 года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2. Конвенция о правах ребенка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3. Закон Республики Казахстан от 27 июля 2007 года № 319-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«Об образовании»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4. Закон Республики Казахстан от 8 августа 2002 года № 345 «О правах ребенка в Республике Казахстан»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5. Закон Республики Казахстан от 9 июля 2004 года № 591 «О профилактике правонарушений среди несовершеннолетних и предупреждении детской безнадзорности и беспризорности»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6. Закон Республики Казахстан от 11 июля 2002 года № 343 «О социальной и медико-педагогической коррекционной поддержке детей с ограниченными возможностями»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7. Закон Республики Казахстан от 9 февраля 2015 года № 285-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ЗРК «О государственной молодежной политике»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8. Закон Республики Казахстан от 4 декабря 2015 года № 434-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ЗРК «О государственных закупках»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9. Кодекс Республики Казахстан от 7 июля 2020 года № 360-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ЗРК «О здоровье народа и системе здравоохранения»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10. Кодекс Республики Казахстан от 26 декабря 2011 года № 518-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«О браке (супружестве) и семье»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11. Трудовой Кодекс Республики Казахстан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12. Приказ Министра просвещения Республики Казахстан от 31 августа 2022 года № 385 «Об утверждении Типовых правил деятельности организаций дошкольного, среднего, технического и профессионального,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образования, дополнительного образования соответствующих типов и видов»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13. Приказ Министра образования и науки Республики Казахстан от 12 января 2022 года № 6 «Об утверждении Правил психолого-педагогического сопровождения в организациях дошкольного, среднего, технического и профессионального,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образования, дополнительного образования»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14. Приказ Министра здравоохранения Республики Казахстан от 5 августа 2021 года № ҚР ДСМ-76 «Об утверждении Санитарных правил «Санитарно-эпидемиологические требования к объектам образования»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15. Приказ Министра образования и науки Республики Казахстан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16. Приказ Министра просвещения Республики Казахстан от 24 апреля 2020 года № 158 «Об утверждении Правил оказания государственных услуг в сфере семьи и детей»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17. Приказ Министра просвещения Республики Казахстан от 3 августа 2022 года № 348 «Об утверждении государственных общеобязательных стандартов дошкольного воспитания и обучения, начального, основного среднего и общего среднего, технического и профессионального, </a:t>
            </a:r>
            <a:r>
              <a:rPr lang="ru-RU" sz="1000" dirty="0" err="1" smtClean="0">
                <a:latin typeface="Times New Roman" pitchFamily="18" charset="0"/>
                <a:cs typeface="Times New Roman" pitchFamily="18" charset="0"/>
              </a:rPr>
              <a:t>послесреднего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 образования»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18. Приказ Министра здравоохранения Республики Казахстан от 20 декабря 2020 года № ҚР ДСМ-292/2020 «Об утверждении правил оказания медицинской помощи детям в период оздоровления и организованного отдыха»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19. Приказ и.о. Министра здравоохранения Республики Казахстан от 10 августа 2022 года № ҚР ДСМ-78 «Об утверждении Санитарных правил «Санитарно-эпидемиологические требования к детским оздоровительным и санаторным объектам»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20. Приказ Министра по чрезвычайным ситуациям Республики Казахстан от 21 февраля 2022 года № 55 «Об утверждении Правил пожарной безопасности»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21. Приказ Министра внутренних дел Республики Казахстан от 19 января 2015 года № 34 «Типовые правила безопасности граждан на водоёмах Республики Казахстан»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22. Приказ Министра культуры и спорта Республики Казахстан от 3 ноября 2014 года № 68 «Об утверждении Правил безопасности при проведении занятий по физической культуре и спорту»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23. Приказ и.о. Министра по инвестициям и развитию Республики Казахстан от 26 марта 2015 года № 349 «Об утверждении Правил перевозок пассажиров и багажа автомобильным транспортом». Глава 12. Перевозка организованных групп детей.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24. </a:t>
            </a:r>
            <a:r>
              <a:rPr lang="kk-KZ" sz="1000" dirty="0" smtClean="0">
                <a:latin typeface="Times New Roman" pitchFamily="18" charset="0"/>
                <a:cs typeface="Times New Roman" pitchFamily="18" charset="0"/>
              </a:rPr>
              <a:t>Приказ Министра просвещения Республики Казахстан от 26 мая 2025 года № 123 «О внесении изменений в приказ от 30 июля 2024 года № 194 и утверждении Единой программы воспитания «Адал азамат» («Біртұтас тәрбие») в организациях образования Республики Казахстан»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25. Приказ Министра образования и науки Республики Казахстан от 30 марта 2022 года № 117 «Об утверждении инструкции по организации антитеррористической защиты объектов, уязвимых в террористическом отношении, осуществляющих деятельность в области образования Республики Казахстан»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26. Методические рекомендации по организации оздоровительного отдыха, досуга и занятости детей в период летних каникул на 2024-2026 годы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49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434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идеи концепции </a:t>
            </a:r>
            <a:b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cap="all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Адал</a:t>
            </a: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80274094"/>
              </p:ext>
            </p:extLst>
          </p:nvPr>
        </p:nvGraphicFramePr>
        <p:xfrm>
          <a:off x="715224" y="1720158"/>
          <a:ext cx="9071571" cy="4209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276" y="355960"/>
            <a:ext cx="8802951" cy="589537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8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идея программы</a:t>
            </a:r>
          </a:p>
          <a:p>
            <a:pPr marL="0" indent="0" algn="ctr">
              <a:buNone/>
            </a:pPr>
            <a:endParaRPr lang="ru-RU" sz="8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летнего отдыха детей «Летняя перезагрузка – 2026» направлена на создание условий для полноценного отдыха, оздоровления, развития творческих способностей, коммуникативных навыков и личностного роста детей в период летних каникул.</a:t>
            </a:r>
          </a:p>
          <a:p>
            <a:pPr algn="just"/>
            <a:r>
              <a:rPr lang="ru-RU" sz="5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Основная идея программы заключается в том, чтобы помочь детям «перезагрузиться» после учебного года: восстановить силы, получить яркие положительные эмоции, укрепить здоровье, раскрыть свои таланты, научиться работать в команде и провести лето интересно, активно и с пользой.</a:t>
            </a:r>
          </a:p>
          <a:p>
            <a:pPr marL="0" indent="0" algn="ctr">
              <a:buNone/>
            </a:pPr>
            <a:endParaRPr lang="ru-RU" sz="5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="" xmlns:p14="http://schemas.microsoft.com/office/powerpoint/2010/main" val="14323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014" y="435090"/>
            <a:ext cx="8760216" cy="549492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</a:p>
          <a:p>
            <a:pPr algn="just">
              <a:buNone/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строится на сочетании:</a:t>
            </a:r>
          </a:p>
          <a:p>
            <a:pPr algn="just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активного отдыха и оздоровления; </a:t>
            </a: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творчества и самовыражения; </a:t>
            </a: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игр,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квестов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приключений; </a:t>
            </a: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спортивных и познавательных мероприятий; </a:t>
            </a: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дружеского общения и командного взаимодействия; </a:t>
            </a:r>
          </a:p>
          <a:p>
            <a:pPr algn="just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воспитания самостоятельности, ответственности и уверенности в себе. </a:t>
            </a:r>
          </a:p>
          <a:p>
            <a:pPr algn="just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В центре программы — ребёнок, его интересы, способности и эмоциональное благополучие. Каждый участник становится частью дружной команды, где может проявить себя, найти новых друзей, получить поддержку и почувствовать атмосферу успеха и безопасности.</a:t>
            </a:r>
          </a:p>
          <a:p>
            <a:pPr algn="just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35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2014" y="435090"/>
            <a:ext cx="8760216" cy="610151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sz="123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Основные задачи программы:</a:t>
            </a:r>
          </a:p>
          <a:p>
            <a:pPr algn="just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организация безопасного и содержательного отдыха детей; 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укрепление физического и эмоционального здоровья;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творческой активности и инициативы;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навыков общения и сотрудничества;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воспитание позитивного отношения к здоровому образу жизни; </a:t>
            </a:r>
          </a:p>
          <a:p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самореализации каждого ребёнка.</a:t>
            </a:r>
          </a:p>
          <a:p>
            <a:endParaRPr lang="kk-KZ" sz="8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7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Девиз программы:</a:t>
            </a:r>
          </a:p>
          <a:p>
            <a:pPr>
              <a:buNone/>
            </a:pPr>
            <a:r>
              <a:rPr lang="ru-RU" sz="7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«Перезагружаемся летом — заряжаемся на успех!»</a:t>
            </a:r>
            <a:endParaRPr lang="ru-RU" sz="7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35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898" y="181070"/>
            <a:ext cx="8947640" cy="6184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2800" b="1" cap="all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Возрастная адресация и формы занятости</a:t>
            </a:r>
            <a:endParaRPr lang="en-US" sz="2800" b="1" cap="all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5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836493934"/>
              </p:ext>
            </p:extLst>
          </p:nvPr>
        </p:nvGraphicFramePr>
        <p:xfrm>
          <a:off x="715224" y="1140738"/>
          <a:ext cx="8727540" cy="4762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657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119" y="265568"/>
            <a:ext cx="8855965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Тематический календарь </a:t>
            </a: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мероприятий</a:t>
            </a:r>
            <a:b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(согласно ценностям программы «</a:t>
            </a:r>
            <a:r>
              <a:rPr lang="ru-RU" sz="1600" b="1" cap="all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Адал</a:t>
            </a:r>
            <a:r>
              <a:rPr lang="ru-RU" sz="1600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cap="all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1600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»)</a:t>
            </a: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cap="all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4154" y="1928389"/>
            <a:ext cx="4916031" cy="715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Пришкольные оздоровительные лагеря дневного пребывания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65514" y="1921977"/>
            <a:ext cx="4646520" cy="721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Профильные лагеря, тематические площадки и смены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06170" y="2797521"/>
            <a:ext cx="4463359" cy="33859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tx1"/>
                </a:solidFill>
              </a:rPr>
              <a:t>•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Дружбы – 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Достық күні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•День Новатора – «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Cyber class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День Родины – 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Жерім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менің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тірегім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День Природы – 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эконимка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•День права – «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живем по правилам»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•День Доброты – 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жүрек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•День Труда – «Орт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Fest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•День завершения – «Вслед за ценностями»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31667" y="2860895"/>
            <a:ext cx="4997513" cy="32864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добра и дружбы  — «Твори добро»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Родины — «Моя страна — моя гордость»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новатора — «Открывай – исследуй!»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творчества — «Твори – выражай!»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природы — «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экономика»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ЗОЖ — «Спорт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Fest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профессий — «Профессия — мой путь»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День завершения — «Ценности живут в нас»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9711"/>
            <a:ext cx="8596668" cy="832919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План-сетка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тематического календаря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мероприятий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 </a:t>
            </a:r>
            <a:r>
              <a:rPr lang="kk-KZ" sz="27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пришкольного лагеря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2550" y="1248126"/>
          <a:ext cx="10085561" cy="128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078614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дружбы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«Достық күні»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(единство - солидарность)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новатора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Еңбек адамы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«Cyber Class»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(созидание и новаторство)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Родины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«Жерім менің - тірегім»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(Независимость и патриотизм)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природы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Таза Казақстан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«Зеленая экономика»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(трудолюбие и профессионализм)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права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Заң мен тәртіп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«Заң day: живём по правилам»»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(Закон и порядок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62550" y="2850589"/>
          <a:ext cx="10085561" cy="1226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078614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доброты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«Мейірімді жүрек»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(справедливость -ответственность)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труда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«Орт fest»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(трудолюбие и профессионализм 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дружбы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«Достық күні»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(Единство и солидарность)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новатора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«Cyber Class» (Созидание и новаторство)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Родины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«Жерім менің - тірегім»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(Независомость и патриотизм)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71604" y="4570748"/>
          <a:ext cx="10085561" cy="1234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383"/>
                <a:gridCol w="1940665"/>
                <a:gridCol w="2132759"/>
                <a:gridCol w="1710895"/>
                <a:gridCol w="1757769"/>
                <a:gridCol w="1635090"/>
              </a:tblGrid>
              <a:tr h="1078614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84" marR="636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природы и новаторства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Созидание и новаторство </a:t>
                      </a: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права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«Кибербуллинг»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(закон и порядок 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Родины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«Отаным KZ»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(Независимость и патриотизм 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День труда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«ЕңбекTime»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(трудолюбие и профессионализм 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466" marR="57466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409</TotalTime>
  <Words>1708</Words>
  <Application>Microsoft Office PowerPoint</Application>
  <PresentationFormat>Произвольный</PresentationFormat>
  <Paragraphs>226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     </vt:lpstr>
      <vt:lpstr>Слайд 2</vt:lpstr>
      <vt:lpstr>Основные идеи концепции  «Адал Азамат» </vt:lpstr>
      <vt:lpstr>Слайд 4</vt:lpstr>
      <vt:lpstr>Слайд 5</vt:lpstr>
      <vt:lpstr>Слайд 6</vt:lpstr>
      <vt:lpstr>Слайд 7</vt:lpstr>
      <vt:lpstr>Тематический календарь мероприятий  (согласно ценностям программы «Адал азамат»)  </vt:lpstr>
      <vt:lpstr>План-сетка тематического календаря мероприятий  для работы пришкольного лагеря </vt:lpstr>
      <vt:lpstr>План-сетка тематического календаря мероприятий  для работы профильного лагеря </vt:lpstr>
      <vt:lpstr>Слайд 11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«Адал азамат» біртұтас тәрбие бағдарламасын жүзеге асыру бойынша іс-тәжірибелерімен бөлісу механизмінің құрылымы</dc:title>
  <dc:creator>user</dc:creator>
  <cp:lastModifiedBy>Учитель</cp:lastModifiedBy>
  <cp:revision>43</cp:revision>
  <dcterms:created xsi:type="dcterms:W3CDTF">2025-03-28T03:03:36Z</dcterms:created>
  <dcterms:modified xsi:type="dcterms:W3CDTF">2026-05-23T10:24:41Z</dcterms:modified>
</cp:coreProperties>
</file>