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5">
  <p:sldMasterIdLst>
    <p:sldMasterId id="2147483664" r:id="rId1"/>
  </p:sldMasterIdLst>
  <p:notesMasterIdLst>
    <p:notesMasterId r:id="rId55"/>
  </p:notesMasterIdLst>
  <p:sldIdLst>
    <p:sldId id="328" r:id="rId2"/>
    <p:sldId id="514" r:id="rId3"/>
    <p:sldId id="418" r:id="rId4"/>
    <p:sldId id="257" r:id="rId5"/>
    <p:sldId id="483" r:id="rId6"/>
    <p:sldId id="420" r:id="rId7"/>
    <p:sldId id="417" r:id="rId8"/>
    <p:sldId id="394" r:id="rId9"/>
    <p:sldId id="343" r:id="rId10"/>
    <p:sldId id="344" r:id="rId11"/>
    <p:sldId id="346" r:id="rId12"/>
    <p:sldId id="484" r:id="rId13"/>
    <p:sldId id="443" r:id="rId14"/>
    <p:sldId id="377" r:id="rId15"/>
    <p:sldId id="444" r:id="rId16"/>
    <p:sldId id="473" r:id="rId17"/>
    <p:sldId id="469" r:id="rId18"/>
    <p:sldId id="352" r:id="rId19"/>
    <p:sldId id="445" r:id="rId20"/>
    <p:sldId id="446" r:id="rId21"/>
    <p:sldId id="447" r:id="rId22"/>
    <p:sldId id="448" r:id="rId23"/>
    <p:sldId id="449" r:id="rId24"/>
    <p:sldId id="471" r:id="rId25"/>
    <p:sldId id="450" r:id="rId26"/>
    <p:sldId id="472" r:id="rId27"/>
    <p:sldId id="451" r:id="rId28"/>
    <p:sldId id="488" r:id="rId29"/>
    <p:sldId id="490" r:id="rId30"/>
    <p:sldId id="491" r:id="rId31"/>
    <p:sldId id="492" r:id="rId32"/>
    <p:sldId id="493" r:id="rId33"/>
    <p:sldId id="494" r:id="rId34"/>
    <p:sldId id="495" r:id="rId35"/>
    <p:sldId id="496" r:id="rId36"/>
    <p:sldId id="497" r:id="rId37"/>
    <p:sldId id="505" r:id="rId38"/>
    <p:sldId id="506" r:id="rId39"/>
    <p:sldId id="507" r:id="rId40"/>
    <p:sldId id="508" r:id="rId41"/>
    <p:sldId id="509" r:id="rId42"/>
    <p:sldId id="510" r:id="rId43"/>
    <p:sldId id="511" r:id="rId44"/>
    <p:sldId id="513" r:id="rId45"/>
    <p:sldId id="499" r:id="rId46"/>
    <p:sldId id="462" r:id="rId47"/>
    <p:sldId id="463" r:id="rId48"/>
    <p:sldId id="516" r:id="rId49"/>
    <p:sldId id="515" r:id="rId50"/>
    <p:sldId id="466" r:id="rId51"/>
    <p:sldId id="465" r:id="rId52"/>
    <p:sldId id="376" r:id="rId53"/>
    <p:sldId id="395" r:id="rId5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2201"/>
    <a:srgbClr val="FF9900"/>
    <a:srgbClr val="CC3300"/>
    <a:srgbClr val="A22700"/>
    <a:srgbClr val="B88C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83" autoAdjust="0"/>
    <p:restoredTop sz="97122" autoAdjust="0"/>
  </p:normalViewPr>
  <p:slideViewPr>
    <p:cSldViewPr>
      <p:cViewPr varScale="1">
        <p:scale>
          <a:sx n="145" d="100"/>
          <a:sy n="145" d="100"/>
        </p:scale>
        <p:origin x="930" y="114"/>
      </p:cViewPr>
      <p:guideLst>
        <p:guide orient="horz" pos="162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251E3B-6D83-4C44-B59D-7F8F61845BA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996935-7F7F-43A8-8FE5-7B2B981B9156}">
      <dgm:prSet phldrT="[Текст]"/>
      <dgm:spPr/>
      <dgm:t>
        <a:bodyPr/>
        <a:lstStyle/>
        <a:p>
          <a:r>
            <a:rPr lang="ru-RU" dirty="0"/>
            <a:t>1</a:t>
          </a:r>
        </a:p>
      </dgm:t>
    </dgm:pt>
    <dgm:pt modelId="{E06910D7-817C-4602-9AAF-FDB51FF7964D}" type="parTrans" cxnId="{7BA3490C-92E3-434F-B63F-85BB5365F50A}">
      <dgm:prSet/>
      <dgm:spPr/>
      <dgm:t>
        <a:bodyPr/>
        <a:lstStyle/>
        <a:p>
          <a:endParaRPr lang="ru-RU"/>
        </a:p>
      </dgm:t>
    </dgm:pt>
    <dgm:pt modelId="{A8047F10-7809-425F-9DED-D9F5E398784B}" type="sibTrans" cxnId="{7BA3490C-92E3-434F-B63F-85BB5365F50A}">
      <dgm:prSet/>
      <dgm:spPr/>
      <dgm:t>
        <a:bodyPr/>
        <a:lstStyle/>
        <a:p>
          <a:endParaRPr lang="ru-RU"/>
        </a:p>
      </dgm:t>
    </dgm:pt>
    <dgm:pt modelId="{3E2A5946-20C8-4B84-8E9D-D44945505354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посещение администрацией уроков учителей-предметников, методическая помощь</a:t>
          </a:r>
          <a:endParaRPr lang="ru-RU" dirty="0"/>
        </a:p>
      </dgm:t>
    </dgm:pt>
    <dgm:pt modelId="{90181F2F-DE4F-42D4-8CCB-4E4A304CF393}" type="parTrans" cxnId="{877B089F-1256-4693-BE2C-05D89FBE4F67}">
      <dgm:prSet/>
      <dgm:spPr/>
      <dgm:t>
        <a:bodyPr/>
        <a:lstStyle/>
        <a:p>
          <a:endParaRPr lang="ru-RU"/>
        </a:p>
      </dgm:t>
    </dgm:pt>
    <dgm:pt modelId="{791066F3-5528-4B2C-93ED-C17032DF8F6F}" type="sibTrans" cxnId="{877B089F-1256-4693-BE2C-05D89FBE4F67}">
      <dgm:prSet/>
      <dgm:spPr/>
      <dgm:t>
        <a:bodyPr/>
        <a:lstStyle/>
        <a:p>
          <a:endParaRPr lang="ru-RU"/>
        </a:p>
      </dgm:t>
    </dgm:pt>
    <dgm:pt modelId="{EC725476-0594-4994-8DB8-91EAE7237C73}">
      <dgm:prSet phldrT="[Текст]"/>
      <dgm:spPr/>
      <dgm:t>
        <a:bodyPr/>
        <a:lstStyle/>
        <a:p>
          <a:r>
            <a:rPr lang="ru-RU" dirty="0"/>
            <a:t>2</a:t>
          </a:r>
        </a:p>
      </dgm:t>
    </dgm:pt>
    <dgm:pt modelId="{221BBE45-1F39-4441-AD12-D66568856028}" type="parTrans" cxnId="{2ECA92F0-AF9D-41DF-8C3A-A2CF833FD31C}">
      <dgm:prSet/>
      <dgm:spPr/>
      <dgm:t>
        <a:bodyPr/>
        <a:lstStyle/>
        <a:p>
          <a:endParaRPr lang="ru-RU"/>
        </a:p>
      </dgm:t>
    </dgm:pt>
    <dgm:pt modelId="{194949C2-44D3-4CAD-AB22-D587A95EBD62}" type="sibTrans" cxnId="{2ECA92F0-AF9D-41DF-8C3A-A2CF833FD31C}">
      <dgm:prSet/>
      <dgm:spPr/>
      <dgm:t>
        <a:bodyPr/>
        <a:lstStyle/>
        <a:p>
          <a:endParaRPr lang="ru-RU"/>
        </a:p>
      </dgm:t>
    </dgm:pt>
    <dgm:pt modelId="{E2647878-31F3-4EEB-9CD6-457681D3A9AF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деятельность школьного методического объединения по подготовке к итоговой аттестации, дополнительные семинары, курсы повышения квалификации по повышению мастерства учителей по вопросам подготовки учащихся к итоговой аттестации</a:t>
          </a:r>
          <a:endParaRPr lang="ru-RU" dirty="0"/>
        </a:p>
      </dgm:t>
    </dgm:pt>
    <dgm:pt modelId="{FBF9F63C-77F1-46CE-9A64-6FBE7505519A}" type="parTrans" cxnId="{6F5E5CB2-AA1E-4F00-9122-0534100D9193}">
      <dgm:prSet/>
      <dgm:spPr/>
      <dgm:t>
        <a:bodyPr/>
        <a:lstStyle/>
        <a:p>
          <a:endParaRPr lang="ru-RU"/>
        </a:p>
      </dgm:t>
    </dgm:pt>
    <dgm:pt modelId="{084045C7-D2CD-4802-BE72-3C25CA2765AE}" type="sibTrans" cxnId="{6F5E5CB2-AA1E-4F00-9122-0534100D9193}">
      <dgm:prSet/>
      <dgm:spPr/>
      <dgm:t>
        <a:bodyPr/>
        <a:lstStyle/>
        <a:p>
          <a:endParaRPr lang="ru-RU"/>
        </a:p>
      </dgm:t>
    </dgm:pt>
    <dgm:pt modelId="{2CFF2FEC-E49C-4C5A-A3A9-F05C962EFD29}">
      <dgm:prSet phldrT="[Текст]"/>
      <dgm:spPr/>
      <dgm:t>
        <a:bodyPr/>
        <a:lstStyle/>
        <a:p>
          <a:r>
            <a:rPr lang="ru-RU" dirty="0"/>
            <a:t>4</a:t>
          </a:r>
        </a:p>
      </dgm:t>
    </dgm:pt>
    <dgm:pt modelId="{D5B23600-97FF-4792-B316-B00BA9BC93F6}" type="parTrans" cxnId="{D596E237-DE2D-480A-B528-83B72EB75A2C}">
      <dgm:prSet/>
      <dgm:spPr/>
      <dgm:t>
        <a:bodyPr/>
        <a:lstStyle/>
        <a:p>
          <a:endParaRPr lang="ru-RU"/>
        </a:p>
      </dgm:t>
    </dgm:pt>
    <dgm:pt modelId="{2F528795-152B-478F-9F78-F06FBA99E28D}" type="sibTrans" cxnId="{D596E237-DE2D-480A-B528-83B72EB75A2C}">
      <dgm:prSet/>
      <dgm:spPr/>
      <dgm:t>
        <a:bodyPr/>
        <a:lstStyle/>
        <a:p>
          <a:endParaRPr lang="ru-RU"/>
        </a:p>
      </dgm:t>
    </dgm:pt>
    <dgm:pt modelId="{C832368B-3E02-405D-8851-E45991D7279D}">
      <dgm:prSet phldrT="[Текст]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использование дистанционного обучения и Интернета для подготовки к итоговой аттестации;</a:t>
          </a:r>
        </a:p>
        <a:p>
          <a:pPr marL="114300" indent="0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17F0E716-8331-43AD-97A1-04655C74FDAF}" type="parTrans" cxnId="{93BB9833-2605-4883-AB56-BFA0B6A93856}">
      <dgm:prSet/>
      <dgm:spPr/>
      <dgm:t>
        <a:bodyPr/>
        <a:lstStyle/>
        <a:p>
          <a:endParaRPr lang="ru-RU"/>
        </a:p>
      </dgm:t>
    </dgm:pt>
    <dgm:pt modelId="{62C94EAB-3876-43D7-80A5-6C23201CE034}" type="sibTrans" cxnId="{93BB9833-2605-4883-AB56-BFA0B6A93856}">
      <dgm:prSet/>
      <dgm:spPr/>
      <dgm:t>
        <a:bodyPr/>
        <a:lstStyle/>
        <a:p>
          <a:endParaRPr lang="ru-RU"/>
        </a:p>
      </dgm:t>
    </dgm:pt>
    <dgm:pt modelId="{D9F65118-315F-4366-A833-3C145A5CADA8}">
      <dgm:prSet/>
      <dgm:spPr/>
      <dgm:t>
        <a:bodyPr/>
        <a:lstStyle/>
        <a:p>
          <a:r>
            <a:rPr lang="ru-RU" dirty="0"/>
            <a:t>3</a:t>
          </a:r>
        </a:p>
      </dgm:t>
    </dgm:pt>
    <dgm:pt modelId="{A312D92A-8AAB-4CA8-B1A4-BE3D918084BE}" type="parTrans" cxnId="{8D133BFB-F0B2-4C56-8FEE-C2BE8FD2D4AB}">
      <dgm:prSet/>
      <dgm:spPr/>
      <dgm:t>
        <a:bodyPr/>
        <a:lstStyle/>
        <a:p>
          <a:endParaRPr lang="ru-RU"/>
        </a:p>
      </dgm:t>
    </dgm:pt>
    <dgm:pt modelId="{497423DB-C5FF-45F7-BBAC-9AEEB65A08EE}" type="sibTrans" cxnId="{8D133BFB-F0B2-4C56-8FEE-C2BE8FD2D4AB}">
      <dgm:prSet/>
      <dgm:spPr/>
      <dgm:t>
        <a:bodyPr/>
        <a:lstStyle/>
        <a:p>
          <a:endParaRPr lang="ru-RU"/>
        </a:p>
      </dgm:t>
    </dgm:pt>
    <dgm:pt modelId="{ECA1A816-2080-4C17-9367-7573717FFF2E}">
      <dgm:prSet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индивидуальные консультации учителей-предметников для учащихся, использование  ресурсов  прикладных курсов и курсов по выбору в учебном плане выпускных классов</a:t>
          </a:r>
          <a:endParaRPr lang="ru-RU" dirty="0"/>
        </a:p>
      </dgm:t>
    </dgm:pt>
    <dgm:pt modelId="{83F6DF1D-522B-49DB-85D3-3827942C0765}" type="parTrans" cxnId="{128F6BF7-0870-47DC-9535-558173047C7B}">
      <dgm:prSet/>
      <dgm:spPr/>
      <dgm:t>
        <a:bodyPr/>
        <a:lstStyle/>
        <a:p>
          <a:endParaRPr lang="ru-RU"/>
        </a:p>
      </dgm:t>
    </dgm:pt>
    <dgm:pt modelId="{9AA0B8BB-BC27-4D59-90B6-49455EC404AC}" type="sibTrans" cxnId="{128F6BF7-0870-47DC-9535-558173047C7B}">
      <dgm:prSet/>
      <dgm:spPr/>
      <dgm:t>
        <a:bodyPr/>
        <a:lstStyle/>
        <a:p>
          <a:endParaRPr lang="ru-RU"/>
        </a:p>
      </dgm:t>
    </dgm:pt>
    <dgm:pt modelId="{7D7424ED-0CDE-4939-8E65-6613D5B5C668}" type="pres">
      <dgm:prSet presAssocID="{9C251E3B-6D83-4C44-B59D-7F8F61845BA6}" presName="linearFlow" presStyleCnt="0">
        <dgm:presLayoutVars>
          <dgm:dir/>
          <dgm:animLvl val="lvl"/>
          <dgm:resizeHandles val="exact"/>
        </dgm:presLayoutVars>
      </dgm:prSet>
      <dgm:spPr/>
    </dgm:pt>
    <dgm:pt modelId="{0D55D59D-D98C-4A5A-879D-5FF70B773C85}" type="pres">
      <dgm:prSet presAssocID="{9F996935-7F7F-43A8-8FE5-7B2B981B9156}" presName="composite" presStyleCnt="0"/>
      <dgm:spPr/>
    </dgm:pt>
    <dgm:pt modelId="{821801F1-6C2A-4E67-86D1-58A8C23826F7}" type="pres">
      <dgm:prSet presAssocID="{9F996935-7F7F-43A8-8FE5-7B2B981B9156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CBF9A974-D95F-4A21-9AED-7CC38FF70C82}" type="pres">
      <dgm:prSet presAssocID="{9F996935-7F7F-43A8-8FE5-7B2B981B9156}" presName="descendantText" presStyleLbl="alignAcc1" presStyleIdx="0" presStyleCnt="4">
        <dgm:presLayoutVars>
          <dgm:bulletEnabled val="1"/>
        </dgm:presLayoutVars>
      </dgm:prSet>
      <dgm:spPr/>
    </dgm:pt>
    <dgm:pt modelId="{5F23F59A-31FF-43C3-90B1-DC29514A0831}" type="pres">
      <dgm:prSet presAssocID="{A8047F10-7809-425F-9DED-D9F5E398784B}" presName="sp" presStyleCnt="0"/>
      <dgm:spPr/>
    </dgm:pt>
    <dgm:pt modelId="{592581AD-3DC2-4C1A-822F-8FBCA56935B3}" type="pres">
      <dgm:prSet presAssocID="{EC725476-0594-4994-8DB8-91EAE7237C73}" presName="composite" presStyleCnt="0"/>
      <dgm:spPr/>
    </dgm:pt>
    <dgm:pt modelId="{5232545E-93E5-4E74-AA08-3FB9B81D4C41}" type="pres">
      <dgm:prSet presAssocID="{EC725476-0594-4994-8DB8-91EAE7237C73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3B002F8E-4B4A-4832-869A-02E59B493A76}" type="pres">
      <dgm:prSet presAssocID="{EC725476-0594-4994-8DB8-91EAE7237C73}" presName="descendantText" presStyleLbl="alignAcc1" presStyleIdx="1" presStyleCnt="4">
        <dgm:presLayoutVars>
          <dgm:bulletEnabled val="1"/>
        </dgm:presLayoutVars>
      </dgm:prSet>
      <dgm:spPr/>
    </dgm:pt>
    <dgm:pt modelId="{515689A7-4613-421C-8E4A-2317A0DDEBD2}" type="pres">
      <dgm:prSet presAssocID="{194949C2-44D3-4CAD-AB22-D587A95EBD62}" presName="sp" presStyleCnt="0"/>
      <dgm:spPr/>
    </dgm:pt>
    <dgm:pt modelId="{5BE908EC-89C2-44E1-A93D-24F1F5F39D73}" type="pres">
      <dgm:prSet presAssocID="{D9F65118-315F-4366-A833-3C145A5CADA8}" presName="composite" presStyleCnt="0"/>
      <dgm:spPr/>
    </dgm:pt>
    <dgm:pt modelId="{5C314C08-6468-4187-9B2B-7BD5255CCD83}" type="pres">
      <dgm:prSet presAssocID="{D9F65118-315F-4366-A833-3C145A5CADA8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741B9F19-9CE7-411A-8512-DC4AD47D9B1A}" type="pres">
      <dgm:prSet presAssocID="{D9F65118-315F-4366-A833-3C145A5CADA8}" presName="descendantText" presStyleLbl="alignAcc1" presStyleIdx="2" presStyleCnt="4">
        <dgm:presLayoutVars>
          <dgm:bulletEnabled val="1"/>
        </dgm:presLayoutVars>
      </dgm:prSet>
      <dgm:spPr/>
    </dgm:pt>
    <dgm:pt modelId="{6C075B54-F57B-4999-A74B-E6C7604C900C}" type="pres">
      <dgm:prSet presAssocID="{497423DB-C5FF-45F7-BBAC-9AEEB65A08EE}" presName="sp" presStyleCnt="0"/>
      <dgm:spPr/>
    </dgm:pt>
    <dgm:pt modelId="{883DC921-3FC6-4673-B0D4-F3C10ADCC302}" type="pres">
      <dgm:prSet presAssocID="{2CFF2FEC-E49C-4C5A-A3A9-F05C962EFD29}" presName="composite" presStyleCnt="0"/>
      <dgm:spPr/>
    </dgm:pt>
    <dgm:pt modelId="{62BEA7D2-4DE5-432A-8E3A-CC9FB872EA4C}" type="pres">
      <dgm:prSet presAssocID="{2CFF2FEC-E49C-4C5A-A3A9-F05C962EFD29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D7637904-DC8A-452C-AE74-7DB7CB345F39}" type="pres">
      <dgm:prSet presAssocID="{2CFF2FEC-E49C-4C5A-A3A9-F05C962EFD29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7BA3490C-92E3-434F-B63F-85BB5365F50A}" srcId="{9C251E3B-6D83-4C44-B59D-7F8F61845BA6}" destId="{9F996935-7F7F-43A8-8FE5-7B2B981B9156}" srcOrd="0" destOrd="0" parTransId="{E06910D7-817C-4602-9AAF-FDB51FF7964D}" sibTransId="{A8047F10-7809-425F-9DED-D9F5E398784B}"/>
    <dgm:cxn modelId="{40ABB00D-7F0C-410D-97D5-4584ABAB47D0}" type="presOf" srcId="{9C251E3B-6D83-4C44-B59D-7F8F61845BA6}" destId="{7D7424ED-0CDE-4939-8E65-6613D5B5C668}" srcOrd="0" destOrd="0" presId="urn:microsoft.com/office/officeart/2005/8/layout/chevron2"/>
    <dgm:cxn modelId="{34095719-EFE4-40E6-8ABB-C71484F41A5E}" type="presOf" srcId="{C832368B-3E02-405D-8851-E45991D7279D}" destId="{D7637904-DC8A-452C-AE74-7DB7CB345F39}" srcOrd="0" destOrd="0" presId="urn:microsoft.com/office/officeart/2005/8/layout/chevron2"/>
    <dgm:cxn modelId="{B46B1B32-4E5D-4C17-A00A-5CD759FE8F5E}" type="presOf" srcId="{D9F65118-315F-4366-A833-3C145A5CADA8}" destId="{5C314C08-6468-4187-9B2B-7BD5255CCD83}" srcOrd="0" destOrd="0" presId="urn:microsoft.com/office/officeart/2005/8/layout/chevron2"/>
    <dgm:cxn modelId="{93BB9833-2605-4883-AB56-BFA0B6A93856}" srcId="{2CFF2FEC-E49C-4C5A-A3A9-F05C962EFD29}" destId="{C832368B-3E02-405D-8851-E45991D7279D}" srcOrd="0" destOrd="0" parTransId="{17F0E716-8331-43AD-97A1-04655C74FDAF}" sibTransId="{62C94EAB-3876-43D7-80A5-6C23201CE034}"/>
    <dgm:cxn modelId="{D596E237-DE2D-480A-B528-83B72EB75A2C}" srcId="{9C251E3B-6D83-4C44-B59D-7F8F61845BA6}" destId="{2CFF2FEC-E49C-4C5A-A3A9-F05C962EFD29}" srcOrd="3" destOrd="0" parTransId="{D5B23600-97FF-4792-B316-B00BA9BC93F6}" sibTransId="{2F528795-152B-478F-9F78-F06FBA99E28D}"/>
    <dgm:cxn modelId="{68AE1F3C-E507-4B7C-A767-599783AC14F8}" type="presOf" srcId="{2CFF2FEC-E49C-4C5A-A3A9-F05C962EFD29}" destId="{62BEA7D2-4DE5-432A-8E3A-CC9FB872EA4C}" srcOrd="0" destOrd="0" presId="urn:microsoft.com/office/officeart/2005/8/layout/chevron2"/>
    <dgm:cxn modelId="{877B089F-1256-4693-BE2C-05D89FBE4F67}" srcId="{9F996935-7F7F-43A8-8FE5-7B2B981B9156}" destId="{3E2A5946-20C8-4B84-8E9D-D44945505354}" srcOrd="0" destOrd="0" parTransId="{90181F2F-DE4F-42D4-8CCB-4E4A304CF393}" sibTransId="{791066F3-5528-4B2C-93ED-C17032DF8F6F}"/>
    <dgm:cxn modelId="{ED1321A1-967C-45B8-A271-B99D5FB421FD}" type="presOf" srcId="{EC725476-0594-4994-8DB8-91EAE7237C73}" destId="{5232545E-93E5-4E74-AA08-3FB9B81D4C41}" srcOrd="0" destOrd="0" presId="urn:microsoft.com/office/officeart/2005/8/layout/chevron2"/>
    <dgm:cxn modelId="{6F5E5CB2-AA1E-4F00-9122-0534100D9193}" srcId="{EC725476-0594-4994-8DB8-91EAE7237C73}" destId="{E2647878-31F3-4EEB-9CD6-457681D3A9AF}" srcOrd="0" destOrd="0" parTransId="{FBF9F63C-77F1-46CE-9A64-6FBE7505519A}" sibTransId="{084045C7-D2CD-4802-BE72-3C25CA2765AE}"/>
    <dgm:cxn modelId="{C5CA95B3-100B-4A26-8A2F-47602FBEDBD8}" type="presOf" srcId="{E2647878-31F3-4EEB-9CD6-457681D3A9AF}" destId="{3B002F8E-4B4A-4832-869A-02E59B493A76}" srcOrd="0" destOrd="0" presId="urn:microsoft.com/office/officeart/2005/8/layout/chevron2"/>
    <dgm:cxn modelId="{0A14A1BD-6E4C-47B3-9432-52CD303EE824}" type="presOf" srcId="{ECA1A816-2080-4C17-9367-7573717FFF2E}" destId="{741B9F19-9CE7-411A-8512-DC4AD47D9B1A}" srcOrd="0" destOrd="0" presId="urn:microsoft.com/office/officeart/2005/8/layout/chevron2"/>
    <dgm:cxn modelId="{A04B47E5-3AB6-464D-A667-D7613F62B61B}" type="presOf" srcId="{9F996935-7F7F-43A8-8FE5-7B2B981B9156}" destId="{821801F1-6C2A-4E67-86D1-58A8C23826F7}" srcOrd="0" destOrd="0" presId="urn:microsoft.com/office/officeart/2005/8/layout/chevron2"/>
    <dgm:cxn modelId="{2ECA92F0-AF9D-41DF-8C3A-A2CF833FD31C}" srcId="{9C251E3B-6D83-4C44-B59D-7F8F61845BA6}" destId="{EC725476-0594-4994-8DB8-91EAE7237C73}" srcOrd="1" destOrd="0" parTransId="{221BBE45-1F39-4441-AD12-D66568856028}" sibTransId="{194949C2-44D3-4CAD-AB22-D587A95EBD62}"/>
    <dgm:cxn modelId="{E9E3D8F2-65C7-49F3-94B9-4FE8A0B7F604}" type="presOf" srcId="{3E2A5946-20C8-4B84-8E9D-D44945505354}" destId="{CBF9A974-D95F-4A21-9AED-7CC38FF70C82}" srcOrd="0" destOrd="0" presId="urn:microsoft.com/office/officeart/2005/8/layout/chevron2"/>
    <dgm:cxn modelId="{128F6BF7-0870-47DC-9535-558173047C7B}" srcId="{D9F65118-315F-4366-A833-3C145A5CADA8}" destId="{ECA1A816-2080-4C17-9367-7573717FFF2E}" srcOrd="0" destOrd="0" parTransId="{83F6DF1D-522B-49DB-85D3-3827942C0765}" sibTransId="{9AA0B8BB-BC27-4D59-90B6-49455EC404AC}"/>
    <dgm:cxn modelId="{8D133BFB-F0B2-4C56-8FEE-C2BE8FD2D4AB}" srcId="{9C251E3B-6D83-4C44-B59D-7F8F61845BA6}" destId="{D9F65118-315F-4366-A833-3C145A5CADA8}" srcOrd="2" destOrd="0" parTransId="{A312D92A-8AAB-4CA8-B1A4-BE3D918084BE}" sibTransId="{497423DB-C5FF-45F7-BBAC-9AEEB65A08EE}"/>
    <dgm:cxn modelId="{3EAE1477-C5C6-4BB3-AB3E-CF29F30AF71A}" type="presParOf" srcId="{7D7424ED-0CDE-4939-8E65-6613D5B5C668}" destId="{0D55D59D-D98C-4A5A-879D-5FF70B773C85}" srcOrd="0" destOrd="0" presId="urn:microsoft.com/office/officeart/2005/8/layout/chevron2"/>
    <dgm:cxn modelId="{2328EC7A-4A75-4025-B111-6B567E204C9B}" type="presParOf" srcId="{0D55D59D-D98C-4A5A-879D-5FF70B773C85}" destId="{821801F1-6C2A-4E67-86D1-58A8C23826F7}" srcOrd="0" destOrd="0" presId="urn:microsoft.com/office/officeart/2005/8/layout/chevron2"/>
    <dgm:cxn modelId="{C559616E-E1B0-4806-97E0-BB4DDFD0F056}" type="presParOf" srcId="{0D55D59D-D98C-4A5A-879D-5FF70B773C85}" destId="{CBF9A974-D95F-4A21-9AED-7CC38FF70C82}" srcOrd="1" destOrd="0" presId="urn:microsoft.com/office/officeart/2005/8/layout/chevron2"/>
    <dgm:cxn modelId="{54CB644F-F5DD-4687-A28E-8B4F94607836}" type="presParOf" srcId="{7D7424ED-0CDE-4939-8E65-6613D5B5C668}" destId="{5F23F59A-31FF-43C3-90B1-DC29514A0831}" srcOrd="1" destOrd="0" presId="urn:microsoft.com/office/officeart/2005/8/layout/chevron2"/>
    <dgm:cxn modelId="{76BAF7E7-F2BD-460D-A84B-AA5D46876618}" type="presParOf" srcId="{7D7424ED-0CDE-4939-8E65-6613D5B5C668}" destId="{592581AD-3DC2-4C1A-822F-8FBCA56935B3}" srcOrd="2" destOrd="0" presId="urn:microsoft.com/office/officeart/2005/8/layout/chevron2"/>
    <dgm:cxn modelId="{8C092F23-E38B-480C-97D2-8E89A56D4461}" type="presParOf" srcId="{592581AD-3DC2-4C1A-822F-8FBCA56935B3}" destId="{5232545E-93E5-4E74-AA08-3FB9B81D4C41}" srcOrd="0" destOrd="0" presId="urn:microsoft.com/office/officeart/2005/8/layout/chevron2"/>
    <dgm:cxn modelId="{309F0E56-913B-43E7-A845-E63F99B92B4C}" type="presParOf" srcId="{592581AD-3DC2-4C1A-822F-8FBCA56935B3}" destId="{3B002F8E-4B4A-4832-869A-02E59B493A76}" srcOrd="1" destOrd="0" presId="urn:microsoft.com/office/officeart/2005/8/layout/chevron2"/>
    <dgm:cxn modelId="{60696B73-E01D-4B51-84DA-886B55D22E8D}" type="presParOf" srcId="{7D7424ED-0CDE-4939-8E65-6613D5B5C668}" destId="{515689A7-4613-421C-8E4A-2317A0DDEBD2}" srcOrd="3" destOrd="0" presId="urn:microsoft.com/office/officeart/2005/8/layout/chevron2"/>
    <dgm:cxn modelId="{4393BF71-3934-4619-A083-7276E5C26C40}" type="presParOf" srcId="{7D7424ED-0CDE-4939-8E65-6613D5B5C668}" destId="{5BE908EC-89C2-44E1-A93D-24F1F5F39D73}" srcOrd="4" destOrd="0" presId="urn:microsoft.com/office/officeart/2005/8/layout/chevron2"/>
    <dgm:cxn modelId="{B0C0102B-DAAB-4D5B-A4CC-A3F2526FA3F7}" type="presParOf" srcId="{5BE908EC-89C2-44E1-A93D-24F1F5F39D73}" destId="{5C314C08-6468-4187-9B2B-7BD5255CCD83}" srcOrd="0" destOrd="0" presId="urn:microsoft.com/office/officeart/2005/8/layout/chevron2"/>
    <dgm:cxn modelId="{E4D8DE23-2EAF-4304-8F7A-AEB868C6FA4A}" type="presParOf" srcId="{5BE908EC-89C2-44E1-A93D-24F1F5F39D73}" destId="{741B9F19-9CE7-411A-8512-DC4AD47D9B1A}" srcOrd="1" destOrd="0" presId="urn:microsoft.com/office/officeart/2005/8/layout/chevron2"/>
    <dgm:cxn modelId="{9FCB6D23-11C7-438D-B1D9-E8432BC8EE31}" type="presParOf" srcId="{7D7424ED-0CDE-4939-8E65-6613D5B5C668}" destId="{6C075B54-F57B-4999-A74B-E6C7604C900C}" srcOrd="5" destOrd="0" presId="urn:microsoft.com/office/officeart/2005/8/layout/chevron2"/>
    <dgm:cxn modelId="{5F3B8113-7243-42B5-B208-3D3E82F5193C}" type="presParOf" srcId="{7D7424ED-0CDE-4939-8E65-6613D5B5C668}" destId="{883DC921-3FC6-4673-B0D4-F3C10ADCC302}" srcOrd="6" destOrd="0" presId="urn:microsoft.com/office/officeart/2005/8/layout/chevron2"/>
    <dgm:cxn modelId="{2FEB49CC-2FBA-4B43-86E6-614E3B28B173}" type="presParOf" srcId="{883DC921-3FC6-4673-B0D4-F3C10ADCC302}" destId="{62BEA7D2-4DE5-432A-8E3A-CC9FB872EA4C}" srcOrd="0" destOrd="0" presId="urn:microsoft.com/office/officeart/2005/8/layout/chevron2"/>
    <dgm:cxn modelId="{2F42E9F3-B933-46CE-BECA-98C110A58B64}" type="presParOf" srcId="{883DC921-3FC6-4673-B0D4-F3C10ADCC302}" destId="{D7637904-DC8A-452C-AE74-7DB7CB345F3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9FDE3C-7D1C-43FF-A587-9A99581153A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DE360F-CFEF-413F-A99F-052F2C0A6B89}">
      <dgm:prSet phldrT="[Текст]"/>
      <dgm:spPr/>
      <dgm:t>
        <a:bodyPr/>
        <a:lstStyle/>
        <a:p>
          <a:r>
            <a: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выполнением государственных учебных программ по предметам</a:t>
          </a:r>
          <a:endParaRPr lang="ru-RU" dirty="0">
            <a:solidFill>
              <a:schemeClr val="bg1"/>
            </a:solidFill>
          </a:endParaRPr>
        </a:p>
      </dgm:t>
    </dgm:pt>
    <dgm:pt modelId="{292FC4AB-7AD8-4F18-823F-1582F06AFC73}" type="parTrans" cxnId="{9696C2B5-5076-4131-851E-76172C49BA58}">
      <dgm:prSet/>
      <dgm:spPr/>
      <dgm:t>
        <a:bodyPr/>
        <a:lstStyle/>
        <a:p>
          <a:endParaRPr lang="ru-RU"/>
        </a:p>
      </dgm:t>
    </dgm:pt>
    <dgm:pt modelId="{B996527B-29B2-4245-AB8F-6A025F8EB16B}" type="sibTrans" cxnId="{9696C2B5-5076-4131-851E-76172C49BA58}">
      <dgm:prSet/>
      <dgm:spPr/>
      <dgm:t>
        <a:bodyPr/>
        <a:lstStyle/>
        <a:p>
          <a:endParaRPr lang="ru-RU"/>
        </a:p>
      </dgm:t>
    </dgm:pt>
    <dgm:pt modelId="{3DA03716-F285-41F1-866C-BF29817BA09F}">
      <dgm:prSet phldrT="[Текст]"/>
      <dgm:spPr/>
      <dgm:t>
        <a:bodyPr/>
        <a:lstStyle/>
        <a:p>
          <a:r>
            <a: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выполнением норм СОР и СОЧ. в соответствии с требованиями стандартов(1-10 классы), норм контрольных, творческих, лабораторных, практических работ</a:t>
          </a:r>
          <a:endParaRPr lang="ru-RU" dirty="0">
            <a:solidFill>
              <a:schemeClr val="bg1"/>
            </a:solidFill>
          </a:endParaRPr>
        </a:p>
      </dgm:t>
    </dgm:pt>
    <dgm:pt modelId="{E1664BFC-52EF-4786-8587-57B439BB2B43}" type="parTrans" cxnId="{4D64910B-741F-49FF-AC72-A2B3459E2B9F}">
      <dgm:prSet/>
      <dgm:spPr/>
      <dgm:t>
        <a:bodyPr/>
        <a:lstStyle/>
        <a:p>
          <a:endParaRPr lang="ru-RU"/>
        </a:p>
      </dgm:t>
    </dgm:pt>
    <dgm:pt modelId="{956CD183-DFD1-4F5E-825B-BBDF7588424F}" type="sibTrans" cxnId="{4D64910B-741F-49FF-AC72-A2B3459E2B9F}">
      <dgm:prSet/>
      <dgm:spPr/>
      <dgm:t>
        <a:bodyPr/>
        <a:lstStyle/>
        <a:p>
          <a:endParaRPr lang="ru-RU"/>
        </a:p>
      </dgm:t>
    </dgm:pt>
    <dgm:pt modelId="{77E2C8AB-E2DA-41D6-BDBA-435E254DDE57}">
      <dgm:prSet phldrT="[Текст]"/>
      <dgm:spPr/>
      <dgm:t>
        <a:bodyPr/>
        <a:lstStyle/>
        <a:p>
          <a:r>
            <a: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организацией коррекционной, индивидуальной  работы с уч-ся по ликвидации пробелов знаний</a:t>
          </a:r>
          <a:endParaRPr lang="ru-RU" dirty="0">
            <a:solidFill>
              <a:schemeClr val="bg1"/>
            </a:solidFill>
          </a:endParaRPr>
        </a:p>
      </dgm:t>
    </dgm:pt>
    <dgm:pt modelId="{CF00BC7B-2A46-419E-911D-670BA41F98FD}" type="parTrans" cxnId="{BFA81D08-3CE2-453A-BAEE-22868DA14366}">
      <dgm:prSet/>
      <dgm:spPr/>
      <dgm:t>
        <a:bodyPr/>
        <a:lstStyle/>
        <a:p>
          <a:endParaRPr lang="ru-RU"/>
        </a:p>
      </dgm:t>
    </dgm:pt>
    <dgm:pt modelId="{5840E46B-CE2F-4F1F-82DC-6606C6550DB9}" type="sibTrans" cxnId="{BFA81D08-3CE2-453A-BAEE-22868DA14366}">
      <dgm:prSet/>
      <dgm:spPr/>
      <dgm:t>
        <a:bodyPr/>
        <a:lstStyle/>
        <a:p>
          <a:endParaRPr lang="ru-RU"/>
        </a:p>
      </dgm:t>
    </dgm:pt>
    <dgm:pt modelId="{A38ACBE8-4803-4AEB-BE72-C0B13F6D93BC}">
      <dgm:prSet phldrT="[Текст]"/>
      <dgm:spPr/>
      <dgm:t>
        <a:bodyPr/>
        <a:lstStyle/>
        <a:p>
          <a:r>
            <a: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организацией своевременного повторения</a:t>
          </a:r>
          <a:endParaRPr lang="ru-RU" dirty="0">
            <a:solidFill>
              <a:schemeClr val="bg1"/>
            </a:solidFill>
          </a:endParaRPr>
        </a:p>
      </dgm:t>
    </dgm:pt>
    <dgm:pt modelId="{73FF8F4D-F8F1-4787-825D-6771006D0A0F}" type="parTrans" cxnId="{8B0EB21D-67A1-47A3-9794-697B654C3A2C}">
      <dgm:prSet/>
      <dgm:spPr/>
      <dgm:t>
        <a:bodyPr/>
        <a:lstStyle/>
        <a:p>
          <a:endParaRPr lang="ru-RU"/>
        </a:p>
      </dgm:t>
    </dgm:pt>
    <dgm:pt modelId="{A6564D26-5C76-40A9-BD83-6861C7E3EA40}" type="sibTrans" cxnId="{8B0EB21D-67A1-47A3-9794-697B654C3A2C}">
      <dgm:prSet/>
      <dgm:spPr/>
      <dgm:t>
        <a:bodyPr/>
        <a:lstStyle/>
        <a:p>
          <a:endParaRPr lang="ru-RU"/>
        </a:p>
      </dgm:t>
    </dgm:pt>
    <dgm:pt modelId="{0E2F4E45-6546-41BB-B95A-5DE60BF08007}">
      <dgm:prSet phldrT="[Текст]"/>
      <dgm:spPr/>
      <dgm:t>
        <a:bodyPr/>
        <a:lstStyle/>
        <a:p>
          <a:r>
            <a: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выполнением учебных программ по профильному изучению предметов, курсов по выбору</a:t>
          </a:r>
          <a:endParaRPr lang="ru-RU" dirty="0">
            <a:solidFill>
              <a:schemeClr val="bg1"/>
            </a:solidFill>
          </a:endParaRPr>
        </a:p>
      </dgm:t>
    </dgm:pt>
    <dgm:pt modelId="{714F3F0E-51EF-4477-839E-39AE81243A43}" type="parTrans" cxnId="{0321E3CD-6A43-4FE5-BF87-B72C962DD84E}">
      <dgm:prSet/>
      <dgm:spPr/>
      <dgm:t>
        <a:bodyPr/>
        <a:lstStyle/>
        <a:p>
          <a:endParaRPr lang="ru-RU"/>
        </a:p>
      </dgm:t>
    </dgm:pt>
    <dgm:pt modelId="{9E026D22-59B7-412C-A1EE-1A7F76F35B72}" type="sibTrans" cxnId="{0321E3CD-6A43-4FE5-BF87-B72C962DD84E}">
      <dgm:prSet/>
      <dgm:spPr/>
      <dgm:t>
        <a:bodyPr/>
        <a:lstStyle/>
        <a:p>
          <a:endParaRPr lang="ru-RU"/>
        </a:p>
      </dgm:t>
    </dgm:pt>
    <dgm:pt modelId="{BAB5D52F-638A-4109-A242-81CC146FAB81}" type="pres">
      <dgm:prSet presAssocID="{7D9FDE3C-7D1C-43FF-A587-9A99581153AB}" presName="diagram" presStyleCnt="0">
        <dgm:presLayoutVars>
          <dgm:dir/>
          <dgm:resizeHandles val="exact"/>
        </dgm:presLayoutVars>
      </dgm:prSet>
      <dgm:spPr/>
    </dgm:pt>
    <dgm:pt modelId="{E312BF8B-4F8D-4117-872C-0B5C5614585A}" type="pres">
      <dgm:prSet presAssocID="{73DE360F-CFEF-413F-A99F-052F2C0A6B89}" presName="node" presStyleLbl="node1" presStyleIdx="0" presStyleCnt="5">
        <dgm:presLayoutVars>
          <dgm:bulletEnabled val="1"/>
        </dgm:presLayoutVars>
      </dgm:prSet>
      <dgm:spPr/>
    </dgm:pt>
    <dgm:pt modelId="{BB7909EB-398C-421D-ABD2-F6E77185217E}" type="pres">
      <dgm:prSet presAssocID="{B996527B-29B2-4245-AB8F-6A025F8EB16B}" presName="sibTrans" presStyleCnt="0"/>
      <dgm:spPr/>
    </dgm:pt>
    <dgm:pt modelId="{57A23734-A337-4C1E-A9DC-8B2C778736F4}" type="pres">
      <dgm:prSet presAssocID="{3DA03716-F285-41F1-866C-BF29817BA09F}" presName="node" presStyleLbl="node1" presStyleIdx="1" presStyleCnt="5">
        <dgm:presLayoutVars>
          <dgm:bulletEnabled val="1"/>
        </dgm:presLayoutVars>
      </dgm:prSet>
      <dgm:spPr/>
    </dgm:pt>
    <dgm:pt modelId="{C13B1EE0-4923-490C-9986-DCA9B39E5715}" type="pres">
      <dgm:prSet presAssocID="{956CD183-DFD1-4F5E-825B-BBDF7588424F}" presName="sibTrans" presStyleCnt="0"/>
      <dgm:spPr/>
    </dgm:pt>
    <dgm:pt modelId="{9C7854E9-B6EF-4006-B52B-1F8B1B5E146D}" type="pres">
      <dgm:prSet presAssocID="{77E2C8AB-E2DA-41D6-BDBA-435E254DDE57}" presName="node" presStyleLbl="node1" presStyleIdx="2" presStyleCnt="5">
        <dgm:presLayoutVars>
          <dgm:bulletEnabled val="1"/>
        </dgm:presLayoutVars>
      </dgm:prSet>
      <dgm:spPr/>
    </dgm:pt>
    <dgm:pt modelId="{D7947DD7-CD68-42BE-89ED-D263400DB751}" type="pres">
      <dgm:prSet presAssocID="{5840E46B-CE2F-4F1F-82DC-6606C6550DB9}" presName="sibTrans" presStyleCnt="0"/>
      <dgm:spPr/>
    </dgm:pt>
    <dgm:pt modelId="{0152BE09-60CC-4F0A-B984-2BDE13406BAE}" type="pres">
      <dgm:prSet presAssocID="{A38ACBE8-4803-4AEB-BE72-C0B13F6D93BC}" presName="node" presStyleLbl="node1" presStyleIdx="3" presStyleCnt="5">
        <dgm:presLayoutVars>
          <dgm:bulletEnabled val="1"/>
        </dgm:presLayoutVars>
      </dgm:prSet>
      <dgm:spPr/>
    </dgm:pt>
    <dgm:pt modelId="{762FC168-2D3B-41BE-B55D-82F17A688C4C}" type="pres">
      <dgm:prSet presAssocID="{A6564D26-5C76-40A9-BD83-6861C7E3EA40}" presName="sibTrans" presStyleCnt="0"/>
      <dgm:spPr/>
    </dgm:pt>
    <dgm:pt modelId="{FDA7CF68-2C7F-406D-BD16-DAC09C333A5B}" type="pres">
      <dgm:prSet presAssocID="{0E2F4E45-6546-41BB-B95A-5DE60BF08007}" presName="node" presStyleLbl="node1" presStyleIdx="4" presStyleCnt="5">
        <dgm:presLayoutVars>
          <dgm:bulletEnabled val="1"/>
        </dgm:presLayoutVars>
      </dgm:prSet>
      <dgm:spPr/>
    </dgm:pt>
  </dgm:ptLst>
  <dgm:cxnLst>
    <dgm:cxn modelId="{BFA81D08-3CE2-453A-BAEE-22868DA14366}" srcId="{7D9FDE3C-7D1C-43FF-A587-9A99581153AB}" destId="{77E2C8AB-E2DA-41D6-BDBA-435E254DDE57}" srcOrd="2" destOrd="0" parTransId="{CF00BC7B-2A46-419E-911D-670BA41F98FD}" sibTransId="{5840E46B-CE2F-4F1F-82DC-6606C6550DB9}"/>
    <dgm:cxn modelId="{4D64910B-741F-49FF-AC72-A2B3459E2B9F}" srcId="{7D9FDE3C-7D1C-43FF-A587-9A99581153AB}" destId="{3DA03716-F285-41F1-866C-BF29817BA09F}" srcOrd="1" destOrd="0" parTransId="{E1664BFC-52EF-4786-8587-57B439BB2B43}" sibTransId="{956CD183-DFD1-4F5E-825B-BBDF7588424F}"/>
    <dgm:cxn modelId="{4A27B50C-08CC-46D8-899F-6556EE14F219}" type="presOf" srcId="{A38ACBE8-4803-4AEB-BE72-C0B13F6D93BC}" destId="{0152BE09-60CC-4F0A-B984-2BDE13406BAE}" srcOrd="0" destOrd="0" presId="urn:microsoft.com/office/officeart/2005/8/layout/default"/>
    <dgm:cxn modelId="{3DA29A14-FE0B-4B68-9314-795884067C8D}" type="presOf" srcId="{3DA03716-F285-41F1-866C-BF29817BA09F}" destId="{57A23734-A337-4C1E-A9DC-8B2C778736F4}" srcOrd="0" destOrd="0" presId="urn:microsoft.com/office/officeart/2005/8/layout/default"/>
    <dgm:cxn modelId="{8B0EB21D-67A1-47A3-9794-697B654C3A2C}" srcId="{7D9FDE3C-7D1C-43FF-A587-9A99581153AB}" destId="{A38ACBE8-4803-4AEB-BE72-C0B13F6D93BC}" srcOrd="3" destOrd="0" parTransId="{73FF8F4D-F8F1-4787-825D-6771006D0A0F}" sibTransId="{A6564D26-5C76-40A9-BD83-6861C7E3EA40}"/>
    <dgm:cxn modelId="{598E8343-6D17-4384-ACEF-0EFB683F34E6}" type="presOf" srcId="{73DE360F-CFEF-413F-A99F-052F2C0A6B89}" destId="{E312BF8B-4F8D-4117-872C-0B5C5614585A}" srcOrd="0" destOrd="0" presId="urn:microsoft.com/office/officeart/2005/8/layout/default"/>
    <dgm:cxn modelId="{EB0BA974-4276-45F9-BF70-8FA0E983AFCB}" type="presOf" srcId="{77E2C8AB-E2DA-41D6-BDBA-435E254DDE57}" destId="{9C7854E9-B6EF-4006-B52B-1F8B1B5E146D}" srcOrd="0" destOrd="0" presId="urn:microsoft.com/office/officeart/2005/8/layout/default"/>
    <dgm:cxn modelId="{9905ACAC-1D28-49E7-BF69-39D693A8ED0B}" type="presOf" srcId="{0E2F4E45-6546-41BB-B95A-5DE60BF08007}" destId="{FDA7CF68-2C7F-406D-BD16-DAC09C333A5B}" srcOrd="0" destOrd="0" presId="urn:microsoft.com/office/officeart/2005/8/layout/default"/>
    <dgm:cxn modelId="{9696C2B5-5076-4131-851E-76172C49BA58}" srcId="{7D9FDE3C-7D1C-43FF-A587-9A99581153AB}" destId="{73DE360F-CFEF-413F-A99F-052F2C0A6B89}" srcOrd="0" destOrd="0" parTransId="{292FC4AB-7AD8-4F18-823F-1582F06AFC73}" sibTransId="{B996527B-29B2-4245-AB8F-6A025F8EB16B}"/>
    <dgm:cxn modelId="{0321E3CD-6A43-4FE5-BF87-B72C962DD84E}" srcId="{7D9FDE3C-7D1C-43FF-A587-9A99581153AB}" destId="{0E2F4E45-6546-41BB-B95A-5DE60BF08007}" srcOrd="4" destOrd="0" parTransId="{714F3F0E-51EF-4477-839E-39AE81243A43}" sibTransId="{9E026D22-59B7-412C-A1EE-1A7F76F35B72}"/>
    <dgm:cxn modelId="{6EC33AE2-BB32-4F64-BA90-23DE6BAB20DA}" type="presOf" srcId="{7D9FDE3C-7D1C-43FF-A587-9A99581153AB}" destId="{BAB5D52F-638A-4109-A242-81CC146FAB81}" srcOrd="0" destOrd="0" presId="urn:microsoft.com/office/officeart/2005/8/layout/default"/>
    <dgm:cxn modelId="{3D4C30F5-2BB5-471E-B2AA-31CD690C0CB6}" type="presParOf" srcId="{BAB5D52F-638A-4109-A242-81CC146FAB81}" destId="{E312BF8B-4F8D-4117-872C-0B5C5614585A}" srcOrd="0" destOrd="0" presId="urn:microsoft.com/office/officeart/2005/8/layout/default"/>
    <dgm:cxn modelId="{A05610B0-6481-4443-9332-184FDC4AFD4A}" type="presParOf" srcId="{BAB5D52F-638A-4109-A242-81CC146FAB81}" destId="{BB7909EB-398C-421D-ABD2-F6E77185217E}" srcOrd="1" destOrd="0" presId="urn:microsoft.com/office/officeart/2005/8/layout/default"/>
    <dgm:cxn modelId="{A1191BAB-68AE-40D8-BCC8-D6CBA9B8AF73}" type="presParOf" srcId="{BAB5D52F-638A-4109-A242-81CC146FAB81}" destId="{57A23734-A337-4C1E-A9DC-8B2C778736F4}" srcOrd="2" destOrd="0" presId="urn:microsoft.com/office/officeart/2005/8/layout/default"/>
    <dgm:cxn modelId="{C428EFF7-D730-4B5A-8E0D-6DE65013246D}" type="presParOf" srcId="{BAB5D52F-638A-4109-A242-81CC146FAB81}" destId="{C13B1EE0-4923-490C-9986-DCA9B39E5715}" srcOrd="3" destOrd="0" presId="urn:microsoft.com/office/officeart/2005/8/layout/default"/>
    <dgm:cxn modelId="{9F88E01E-2D30-495B-8295-D73BE37AD075}" type="presParOf" srcId="{BAB5D52F-638A-4109-A242-81CC146FAB81}" destId="{9C7854E9-B6EF-4006-B52B-1F8B1B5E146D}" srcOrd="4" destOrd="0" presId="urn:microsoft.com/office/officeart/2005/8/layout/default"/>
    <dgm:cxn modelId="{5F2845BC-E6FC-42A2-88F1-13F987A20796}" type="presParOf" srcId="{BAB5D52F-638A-4109-A242-81CC146FAB81}" destId="{D7947DD7-CD68-42BE-89ED-D263400DB751}" srcOrd="5" destOrd="0" presId="urn:microsoft.com/office/officeart/2005/8/layout/default"/>
    <dgm:cxn modelId="{79788C6E-B369-4391-A696-19DFDA66DF72}" type="presParOf" srcId="{BAB5D52F-638A-4109-A242-81CC146FAB81}" destId="{0152BE09-60CC-4F0A-B984-2BDE13406BAE}" srcOrd="6" destOrd="0" presId="urn:microsoft.com/office/officeart/2005/8/layout/default"/>
    <dgm:cxn modelId="{E8D3B879-D0A2-4F0C-ABD4-D07F07BF8A66}" type="presParOf" srcId="{BAB5D52F-638A-4109-A242-81CC146FAB81}" destId="{762FC168-2D3B-41BE-B55D-82F17A688C4C}" srcOrd="7" destOrd="0" presId="urn:microsoft.com/office/officeart/2005/8/layout/default"/>
    <dgm:cxn modelId="{D3320C64-4ECF-4144-8278-013DCD86BFA8}" type="presParOf" srcId="{BAB5D52F-638A-4109-A242-81CC146FAB81}" destId="{FDA7CF68-2C7F-406D-BD16-DAC09C333A5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3DC852-CC07-44F4-BAED-73F2F013CB5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2147A2-8ADB-4FCA-B985-F3F35455622F}">
      <dgm:prSet phldrT="[Текст]" custT="1"/>
      <dgm:spPr/>
      <dgm:t>
        <a:bodyPr/>
        <a:lstStyle/>
        <a:p>
          <a:r>
            <a:rPr lang="ru-RU" sz="12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Форма проведения</a:t>
          </a:r>
        </a:p>
      </dgm:t>
    </dgm:pt>
    <dgm:pt modelId="{6EC1D3FE-B44A-4A36-8F8A-65DD1D364E6C}" type="parTrans" cxnId="{8F3EE38A-FD9F-46DE-9ECA-3E0511570669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E7E3743F-113A-4E70-8DEC-1523B2396402}" type="sibTrans" cxnId="{8F3EE38A-FD9F-46DE-9ECA-3E0511570669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0FC2AF87-2DAA-4ECD-9FFD-FD2DB03968F1}">
      <dgm:prSet phldrT="[Текст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школьные выпускные экзамены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0D3A9BBC-8C4C-4F18-A5AA-C8728F32F819}" type="parTrans" cxnId="{65EC7474-46A5-4334-BA5C-219E0E39EE5E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D61E57BB-DA7E-40B2-9996-571A4835EF75}" type="sibTrans" cxnId="{65EC7474-46A5-4334-BA5C-219E0E39EE5E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A75B613B-29E8-4EE6-957A-DB979D390FD4}">
      <dgm:prSet phldrT="[Текст]" custT="1"/>
      <dgm:spPr/>
      <dgm:t>
        <a:bodyPr/>
        <a:lstStyle/>
        <a:p>
          <a:r>
            <a:rPr lang="ru-RU" sz="12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Место проведения</a:t>
          </a:r>
        </a:p>
      </dgm:t>
    </dgm:pt>
    <dgm:pt modelId="{A277EF55-E839-4849-970D-FFB93190C5DE}" type="parTrans" cxnId="{BAD1E5F5-7192-44EA-9BC4-3849AB7F12CD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2BDE91E4-AAB0-4C2A-988F-BC798519E25D}" type="sibTrans" cxnId="{BAD1E5F5-7192-44EA-9BC4-3849AB7F12CD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B14F3432-D0B9-4AC2-A157-288CAD71A01C}">
      <dgm:prSet phldrT="[Текст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 базе школы, где обучается выпускник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55142902-2B25-4E8C-9CBE-A04A68F9AB58}" type="parTrans" cxnId="{60B7F2F0-8696-441E-B795-297D1B0BDE96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C4B42F6F-DC84-4C29-B134-6435FB347A7A}" type="sibTrans" cxnId="{60B7F2F0-8696-441E-B795-297D1B0BDE96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10BC65B9-E938-4489-943F-54C1D5681395}">
      <dgm:prSet phldrT="[Текст]" custT="1"/>
      <dgm:spPr/>
      <dgm:t>
        <a:bodyPr/>
        <a:lstStyle/>
        <a:p>
          <a:r>
            <a:rPr lang="ru-RU" sz="12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Сроки проведения</a:t>
          </a:r>
        </a:p>
      </dgm:t>
    </dgm:pt>
    <dgm:pt modelId="{58741D7A-DA24-4584-AA18-68461211F6E9}" type="parTrans" cxnId="{7182F1B7-B81A-42A8-AA1E-960F8A022DEF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EDBF5077-6165-4D81-8B7E-9241F2B7DA2E}" type="sibTrans" cxnId="{7182F1B7-B81A-42A8-AA1E-960F8A022DEF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0C4D8083-C2DF-4A25-A821-AF572952ED7A}">
      <dgm:prSet phldrT="[Текст]" custT="1"/>
      <dgm:spPr/>
      <dgm:t>
        <a:bodyPr/>
        <a:lstStyle/>
        <a:p>
          <a:r>
            <a: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С 29 мая по11  июня </a:t>
          </a:r>
          <a:r>
            <a:rPr lang="ru-RU" sz="2000" dirty="0">
              <a:latin typeface="Arial" pitchFamily="34" charset="0"/>
              <a:cs typeface="Arial" pitchFamily="34" charset="0"/>
            </a:rPr>
            <a:t>2026 года</a:t>
          </a:r>
        </a:p>
      </dgm:t>
    </dgm:pt>
    <dgm:pt modelId="{B8AB6014-07CC-4A5D-9059-E05E3C476E5F}" type="parTrans" cxnId="{2E2F42F2-6BB3-42F8-9DA8-E0ABDD84BCEA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8BA3A22A-091A-4AB3-B982-71A0995DCAD7}" type="sibTrans" cxnId="{2E2F42F2-6BB3-42F8-9DA8-E0ABDD84BCEA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88F10172-E5C3-4E70-A696-A7C306B3369E}" type="pres">
      <dgm:prSet presAssocID="{533DC852-CC07-44F4-BAED-73F2F013CB55}" presName="linearFlow" presStyleCnt="0">
        <dgm:presLayoutVars>
          <dgm:dir/>
          <dgm:animLvl val="lvl"/>
          <dgm:resizeHandles val="exact"/>
        </dgm:presLayoutVars>
      </dgm:prSet>
      <dgm:spPr/>
    </dgm:pt>
    <dgm:pt modelId="{007A13C7-D420-4AF1-AE8D-4A6AE0DCB7CA}" type="pres">
      <dgm:prSet presAssocID="{F02147A2-8ADB-4FCA-B985-F3F35455622F}" presName="composite" presStyleCnt="0"/>
      <dgm:spPr/>
    </dgm:pt>
    <dgm:pt modelId="{6B170820-3087-4B79-A776-6E25F6F7F414}" type="pres">
      <dgm:prSet presAssocID="{F02147A2-8ADB-4FCA-B985-F3F35455622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5FC790B9-9A2F-4D99-94C8-637F48F8C958}" type="pres">
      <dgm:prSet presAssocID="{F02147A2-8ADB-4FCA-B985-F3F35455622F}" presName="descendantText" presStyleLbl="alignAcc1" presStyleIdx="0" presStyleCnt="3" custLinFactNeighborX="1532" custLinFactNeighborY="1671">
        <dgm:presLayoutVars>
          <dgm:bulletEnabled val="1"/>
        </dgm:presLayoutVars>
      </dgm:prSet>
      <dgm:spPr/>
    </dgm:pt>
    <dgm:pt modelId="{F4C02906-3A8A-484D-9FE7-BE3D539F96B0}" type="pres">
      <dgm:prSet presAssocID="{E7E3743F-113A-4E70-8DEC-1523B2396402}" presName="sp" presStyleCnt="0"/>
      <dgm:spPr/>
    </dgm:pt>
    <dgm:pt modelId="{B7E3DFD7-C779-4D33-AF6D-0CEA4110AD3A}" type="pres">
      <dgm:prSet presAssocID="{A75B613B-29E8-4EE6-957A-DB979D390FD4}" presName="composite" presStyleCnt="0"/>
      <dgm:spPr/>
    </dgm:pt>
    <dgm:pt modelId="{24168044-A1F2-40F9-9078-C2F8F08AE58F}" type="pres">
      <dgm:prSet presAssocID="{A75B613B-29E8-4EE6-957A-DB979D390FD4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F167DEC8-6E49-4565-8790-B9C080B6D0A7}" type="pres">
      <dgm:prSet presAssocID="{A75B613B-29E8-4EE6-957A-DB979D390FD4}" presName="descendantText" presStyleLbl="alignAcc1" presStyleIdx="1" presStyleCnt="3">
        <dgm:presLayoutVars>
          <dgm:bulletEnabled val="1"/>
        </dgm:presLayoutVars>
      </dgm:prSet>
      <dgm:spPr/>
    </dgm:pt>
    <dgm:pt modelId="{77D95317-0B86-4EC8-B54F-C742EDAB6CC2}" type="pres">
      <dgm:prSet presAssocID="{2BDE91E4-AAB0-4C2A-988F-BC798519E25D}" presName="sp" presStyleCnt="0"/>
      <dgm:spPr/>
    </dgm:pt>
    <dgm:pt modelId="{C6A38761-434D-4D67-AA42-0A64329D8FA0}" type="pres">
      <dgm:prSet presAssocID="{10BC65B9-E938-4489-943F-54C1D5681395}" presName="composite" presStyleCnt="0"/>
      <dgm:spPr/>
    </dgm:pt>
    <dgm:pt modelId="{12D4DD48-07F2-4764-967C-DA7B3C8EFF08}" type="pres">
      <dgm:prSet presAssocID="{10BC65B9-E938-4489-943F-54C1D5681395}" presName="parentText" presStyleLbl="alignNode1" presStyleIdx="2" presStyleCnt="3" custLinFactNeighborX="0" custLinFactNeighborY="-3166">
        <dgm:presLayoutVars>
          <dgm:chMax val="1"/>
          <dgm:bulletEnabled val="1"/>
        </dgm:presLayoutVars>
      </dgm:prSet>
      <dgm:spPr/>
    </dgm:pt>
    <dgm:pt modelId="{9C47AFD8-9939-4E95-BCC1-3723C882C1E8}" type="pres">
      <dgm:prSet presAssocID="{10BC65B9-E938-4489-943F-54C1D5681395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9D88CC0A-9210-4065-A8BC-6A3A7F6FC1B5}" type="presOf" srcId="{10BC65B9-E938-4489-943F-54C1D5681395}" destId="{12D4DD48-07F2-4764-967C-DA7B3C8EFF08}" srcOrd="0" destOrd="0" presId="urn:microsoft.com/office/officeart/2005/8/layout/chevron2"/>
    <dgm:cxn modelId="{C5833725-98BB-4BBF-968A-CD8BA9F36933}" type="presOf" srcId="{B14F3432-D0B9-4AC2-A157-288CAD71A01C}" destId="{F167DEC8-6E49-4565-8790-B9C080B6D0A7}" srcOrd="0" destOrd="0" presId="urn:microsoft.com/office/officeart/2005/8/layout/chevron2"/>
    <dgm:cxn modelId="{7EFB762E-84E1-439A-9142-4564CA764807}" type="presOf" srcId="{A75B613B-29E8-4EE6-957A-DB979D390FD4}" destId="{24168044-A1F2-40F9-9078-C2F8F08AE58F}" srcOrd="0" destOrd="0" presId="urn:microsoft.com/office/officeart/2005/8/layout/chevron2"/>
    <dgm:cxn modelId="{65EC7474-46A5-4334-BA5C-219E0E39EE5E}" srcId="{F02147A2-8ADB-4FCA-B985-F3F35455622F}" destId="{0FC2AF87-2DAA-4ECD-9FFD-FD2DB03968F1}" srcOrd="0" destOrd="0" parTransId="{0D3A9BBC-8C4C-4F18-A5AA-C8728F32F819}" sibTransId="{D61E57BB-DA7E-40B2-9996-571A4835EF75}"/>
    <dgm:cxn modelId="{8F3EE38A-FD9F-46DE-9ECA-3E0511570669}" srcId="{533DC852-CC07-44F4-BAED-73F2F013CB55}" destId="{F02147A2-8ADB-4FCA-B985-F3F35455622F}" srcOrd="0" destOrd="0" parTransId="{6EC1D3FE-B44A-4A36-8F8A-65DD1D364E6C}" sibTransId="{E7E3743F-113A-4E70-8DEC-1523B2396402}"/>
    <dgm:cxn modelId="{95BCBD92-0C41-4923-9FB4-391876685F93}" type="presOf" srcId="{0C4D8083-C2DF-4A25-A821-AF572952ED7A}" destId="{9C47AFD8-9939-4E95-BCC1-3723C882C1E8}" srcOrd="0" destOrd="0" presId="urn:microsoft.com/office/officeart/2005/8/layout/chevron2"/>
    <dgm:cxn modelId="{37F6B3A0-8E2A-4345-BAB0-EE531A27A295}" type="presOf" srcId="{F02147A2-8ADB-4FCA-B985-F3F35455622F}" destId="{6B170820-3087-4B79-A776-6E25F6F7F414}" srcOrd="0" destOrd="0" presId="urn:microsoft.com/office/officeart/2005/8/layout/chevron2"/>
    <dgm:cxn modelId="{7182F1B7-B81A-42A8-AA1E-960F8A022DEF}" srcId="{533DC852-CC07-44F4-BAED-73F2F013CB55}" destId="{10BC65B9-E938-4489-943F-54C1D5681395}" srcOrd="2" destOrd="0" parTransId="{58741D7A-DA24-4584-AA18-68461211F6E9}" sibTransId="{EDBF5077-6165-4D81-8B7E-9241F2B7DA2E}"/>
    <dgm:cxn modelId="{BCAC46BF-3509-4F09-8E7E-5D9AC3555B7C}" type="presOf" srcId="{0FC2AF87-2DAA-4ECD-9FFD-FD2DB03968F1}" destId="{5FC790B9-9A2F-4D99-94C8-637F48F8C958}" srcOrd="0" destOrd="0" presId="urn:microsoft.com/office/officeart/2005/8/layout/chevron2"/>
    <dgm:cxn modelId="{A94E4FEF-07C9-44A7-9B04-DBAB7BD58A06}" type="presOf" srcId="{533DC852-CC07-44F4-BAED-73F2F013CB55}" destId="{88F10172-E5C3-4E70-A696-A7C306B3369E}" srcOrd="0" destOrd="0" presId="urn:microsoft.com/office/officeart/2005/8/layout/chevron2"/>
    <dgm:cxn modelId="{60B7F2F0-8696-441E-B795-297D1B0BDE96}" srcId="{A75B613B-29E8-4EE6-957A-DB979D390FD4}" destId="{B14F3432-D0B9-4AC2-A157-288CAD71A01C}" srcOrd="0" destOrd="0" parTransId="{55142902-2B25-4E8C-9CBE-A04A68F9AB58}" sibTransId="{C4B42F6F-DC84-4C29-B134-6435FB347A7A}"/>
    <dgm:cxn modelId="{2E2F42F2-6BB3-42F8-9DA8-E0ABDD84BCEA}" srcId="{10BC65B9-E938-4489-943F-54C1D5681395}" destId="{0C4D8083-C2DF-4A25-A821-AF572952ED7A}" srcOrd="0" destOrd="0" parTransId="{B8AB6014-07CC-4A5D-9059-E05E3C476E5F}" sibTransId="{8BA3A22A-091A-4AB3-B982-71A0995DCAD7}"/>
    <dgm:cxn modelId="{BAD1E5F5-7192-44EA-9BC4-3849AB7F12CD}" srcId="{533DC852-CC07-44F4-BAED-73F2F013CB55}" destId="{A75B613B-29E8-4EE6-957A-DB979D390FD4}" srcOrd="1" destOrd="0" parTransId="{A277EF55-E839-4849-970D-FFB93190C5DE}" sibTransId="{2BDE91E4-AAB0-4C2A-988F-BC798519E25D}"/>
    <dgm:cxn modelId="{31FA80F1-FFB9-45F0-9E76-F1AB98163578}" type="presParOf" srcId="{88F10172-E5C3-4E70-A696-A7C306B3369E}" destId="{007A13C7-D420-4AF1-AE8D-4A6AE0DCB7CA}" srcOrd="0" destOrd="0" presId="urn:microsoft.com/office/officeart/2005/8/layout/chevron2"/>
    <dgm:cxn modelId="{BE096C46-0EC0-4BB6-8F38-2D6B4D3C1E85}" type="presParOf" srcId="{007A13C7-D420-4AF1-AE8D-4A6AE0DCB7CA}" destId="{6B170820-3087-4B79-A776-6E25F6F7F414}" srcOrd="0" destOrd="0" presId="urn:microsoft.com/office/officeart/2005/8/layout/chevron2"/>
    <dgm:cxn modelId="{099F851D-B711-4C9E-8544-A469E99671DC}" type="presParOf" srcId="{007A13C7-D420-4AF1-AE8D-4A6AE0DCB7CA}" destId="{5FC790B9-9A2F-4D99-94C8-637F48F8C958}" srcOrd="1" destOrd="0" presId="urn:microsoft.com/office/officeart/2005/8/layout/chevron2"/>
    <dgm:cxn modelId="{50B79DEC-38A8-423D-83DC-59C2D3EFBE89}" type="presParOf" srcId="{88F10172-E5C3-4E70-A696-A7C306B3369E}" destId="{F4C02906-3A8A-484D-9FE7-BE3D539F96B0}" srcOrd="1" destOrd="0" presId="urn:microsoft.com/office/officeart/2005/8/layout/chevron2"/>
    <dgm:cxn modelId="{3D1780AB-8079-4B03-B774-AB347564A6A3}" type="presParOf" srcId="{88F10172-E5C3-4E70-A696-A7C306B3369E}" destId="{B7E3DFD7-C779-4D33-AF6D-0CEA4110AD3A}" srcOrd="2" destOrd="0" presId="urn:microsoft.com/office/officeart/2005/8/layout/chevron2"/>
    <dgm:cxn modelId="{FB2661E9-7D34-42E9-98CC-81AD6081B948}" type="presParOf" srcId="{B7E3DFD7-C779-4D33-AF6D-0CEA4110AD3A}" destId="{24168044-A1F2-40F9-9078-C2F8F08AE58F}" srcOrd="0" destOrd="0" presId="urn:microsoft.com/office/officeart/2005/8/layout/chevron2"/>
    <dgm:cxn modelId="{43217EED-49DF-4D6E-BB93-C499BE1355B9}" type="presParOf" srcId="{B7E3DFD7-C779-4D33-AF6D-0CEA4110AD3A}" destId="{F167DEC8-6E49-4565-8790-B9C080B6D0A7}" srcOrd="1" destOrd="0" presId="urn:microsoft.com/office/officeart/2005/8/layout/chevron2"/>
    <dgm:cxn modelId="{3297DEA2-84F4-417F-9A5A-CF0D8950F81B}" type="presParOf" srcId="{88F10172-E5C3-4E70-A696-A7C306B3369E}" destId="{77D95317-0B86-4EC8-B54F-C742EDAB6CC2}" srcOrd="3" destOrd="0" presId="urn:microsoft.com/office/officeart/2005/8/layout/chevron2"/>
    <dgm:cxn modelId="{9AABEDC7-B19C-421C-A0AB-7A3F5BB0C397}" type="presParOf" srcId="{88F10172-E5C3-4E70-A696-A7C306B3369E}" destId="{C6A38761-434D-4D67-AA42-0A64329D8FA0}" srcOrd="4" destOrd="0" presId="urn:microsoft.com/office/officeart/2005/8/layout/chevron2"/>
    <dgm:cxn modelId="{EBE79647-73A4-43B4-BE52-1E8CB8C4543C}" type="presParOf" srcId="{C6A38761-434D-4D67-AA42-0A64329D8FA0}" destId="{12D4DD48-07F2-4764-967C-DA7B3C8EFF08}" srcOrd="0" destOrd="0" presId="urn:microsoft.com/office/officeart/2005/8/layout/chevron2"/>
    <dgm:cxn modelId="{EEF0B67B-F47F-4AE6-9981-B55B6195A57C}" type="presParOf" srcId="{C6A38761-434D-4D67-AA42-0A64329D8FA0}" destId="{9C47AFD8-9939-4E95-BCC1-3723C882C1E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3DC852-CC07-44F4-BAED-73F2F013CB5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2147A2-8ADB-4FCA-B985-F3F35455622F}">
      <dgm:prSet phldrT="[Текст]" custT="1"/>
      <dgm:spPr/>
      <dgm:t>
        <a:bodyPr/>
        <a:lstStyle/>
        <a:p>
          <a:r>
            <a:rPr lang="ru-RU" sz="12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Форма проведения</a:t>
          </a:r>
        </a:p>
      </dgm:t>
    </dgm:pt>
    <dgm:pt modelId="{6EC1D3FE-B44A-4A36-8F8A-65DD1D364E6C}" type="parTrans" cxnId="{8F3EE38A-FD9F-46DE-9ECA-3E0511570669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E7E3743F-113A-4E70-8DEC-1523B2396402}" type="sibTrans" cxnId="{8F3EE38A-FD9F-46DE-9ECA-3E0511570669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0FC2AF87-2DAA-4ECD-9FFD-FD2DB03968F1}">
      <dgm:prSet phldrT="[Текст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Государственные выпускные экзамены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0D3A9BBC-8C4C-4F18-A5AA-C8728F32F819}" type="parTrans" cxnId="{65EC7474-46A5-4334-BA5C-219E0E39EE5E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D61E57BB-DA7E-40B2-9996-571A4835EF75}" type="sibTrans" cxnId="{65EC7474-46A5-4334-BA5C-219E0E39EE5E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A75B613B-29E8-4EE6-957A-DB979D390FD4}">
      <dgm:prSet phldrT="[Текст]" custT="1"/>
      <dgm:spPr/>
      <dgm:t>
        <a:bodyPr/>
        <a:lstStyle/>
        <a:p>
          <a:r>
            <a:rPr lang="ru-RU" sz="12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Место проведения</a:t>
          </a:r>
        </a:p>
      </dgm:t>
    </dgm:pt>
    <dgm:pt modelId="{A277EF55-E839-4849-970D-FFB93190C5DE}" type="parTrans" cxnId="{BAD1E5F5-7192-44EA-9BC4-3849AB7F12CD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2BDE91E4-AAB0-4C2A-988F-BC798519E25D}" type="sibTrans" cxnId="{BAD1E5F5-7192-44EA-9BC4-3849AB7F12CD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B14F3432-D0B9-4AC2-A157-288CAD71A01C}">
      <dgm:prSet phldrT="[Текст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 базе школы, где обучается выпускник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55142902-2B25-4E8C-9CBE-A04A68F9AB58}" type="parTrans" cxnId="{60B7F2F0-8696-441E-B795-297D1B0BDE96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C4B42F6F-DC84-4C29-B134-6435FB347A7A}" type="sibTrans" cxnId="{60B7F2F0-8696-441E-B795-297D1B0BDE96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10BC65B9-E938-4489-943F-54C1D5681395}">
      <dgm:prSet phldrT="[Текст]" custT="1"/>
      <dgm:spPr/>
      <dgm:t>
        <a:bodyPr/>
        <a:lstStyle/>
        <a:p>
          <a:r>
            <a:rPr lang="ru-RU" sz="12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Сроки проведения</a:t>
          </a:r>
        </a:p>
      </dgm:t>
    </dgm:pt>
    <dgm:pt modelId="{58741D7A-DA24-4584-AA18-68461211F6E9}" type="parTrans" cxnId="{7182F1B7-B81A-42A8-AA1E-960F8A022DEF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EDBF5077-6165-4D81-8B7E-9241F2B7DA2E}" type="sibTrans" cxnId="{7182F1B7-B81A-42A8-AA1E-960F8A022DEF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0C4D8083-C2DF-4A25-A821-AF572952ED7A}">
      <dgm:prSet phldrT="[Текст]" custT="1"/>
      <dgm:spPr/>
      <dgm:t>
        <a:bodyPr/>
        <a:lstStyle/>
        <a:p>
          <a:r>
            <a: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Со 2 по 15 июня </a:t>
          </a:r>
          <a:r>
            <a:rPr lang="ru-RU" sz="2000" dirty="0">
              <a:latin typeface="Arial" pitchFamily="34" charset="0"/>
              <a:cs typeface="Arial" pitchFamily="34" charset="0"/>
            </a:rPr>
            <a:t>2026 года</a:t>
          </a:r>
        </a:p>
      </dgm:t>
    </dgm:pt>
    <dgm:pt modelId="{B8AB6014-07CC-4A5D-9059-E05E3C476E5F}" type="parTrans" cxnId="{2E2F42F2-6BB3-42F8-9DA8-E0ABDD84BCEA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8BA3A22A-091A-4AB3-B982-71A0995DCAD7}" type="sibTrans" cxnId="{2E2F42F2-6BB3-42F8-9DA8-E0ABDD84BCEA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88F10172-E5C3-4E70-A696-A7C306B3369E}" type="pres">
      <dgm:prSet presAssocID="{533DC852-CC07-44F4-BAED-73F2F013CB55}" presName="linearFlow" presStyleCnt="0">
        <dgm:presLayoutVars>
          <dgm:dir/>
          <dgm:animLvl val="lvl"/>
          <dgm:resizeHandles val="exact"/>
        </dgm:presLayoutVars>
      </dgm:prSet>
      <dgm:spPr/>
    </dgm:pt>
    <dgm:pt modelId="{007A13C7-D420-4AF1-AE8D-4A6AE0DCB7CA}" type="pres">
      <dgm:prSet presAssocID="{F02147A2-8ADB-4FCA-B985-F3F35455622F}" presName="composite" presStyleCnt="0"/>
      <dgm:spPr/>
    </dgm:pt>
    <dgm:pt modelId="{6B170820-3087-4B79-A776-6E25F6F7F414}" type="pres">
      <dgm:prSet presAssocID="{F02147A2-8ADB-4FCA-B985-F3F35455622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5FC790B9-9A2F-4D99-94C8-637F48F8C958}" type="pres">
      <dgm:prSet presAssocID="{F02147A2-8ADB-4FCA-B985-F3F35455622F}" presName="descendantText" presStyleLbl="alignAcc1" presStyleIdx="0" presStyleCnt="3" custLinFactNeighborX="1532" custLinFactNeighborY="1671">
        <dgm:presLayoutVars>
          <dgm:bulletEnabled val="1"/>
        </dgm:presLayoutVars>
      </dgm:prSet>
      <dgm:spPr/>
    </dgm:pt>
    <dgm:pt modelId="{F4C02906-3A8A-484D-9FE7-BE3D539F96B0}" type="pres">
      <dgm:prSet presAssocID="{E7E3743F-113A-4E70-8DEC-1523B2396402}" presName="sp" presStyleCnt="0"/>
      <dgm:spPr/>
    </dgm:pt>
    <dgm:pt modelId="{B7E3DFD7-C779-4D33-AF6D-0CEA4110AD3A}" type="pres">
      <dgm:prSet presAssocID="{A75B613B-29E8-4EE6-957A-DB979D390FD4}" presName="composite" presStyleCnt="0"/>
      <dgm:spPr/>
    </dgm:pt>
    <dgm:pt modelId="{24168044-A1F2-40F9-9078-C2F8F08AE58F}" type="pres">
      <dgm:prSet presAssocID="{A75B613B-29E8-4EE6-957A-DB979D390FD4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F167DEC8-6E49-4565-8790-B9C080B6D0A7}" type="pres">
      <dgm:prSet presAssocID="{A75B613B-29E8-4EE6-957A-DB979D390FD4}" presName="descendantText" presStyleLbl="alignAcc1" presStyleIdx="1" presStyleCnt="3">
        <dgm:presLayoutVars>
          <dgm:bulletEnabled val="1"/>
        </dgm:presLayoutVars>
      </dgm:prSet>
      <dgm:spPr/>
    </dgm:pt>
    <dgm:pt modelId="{77D95317-0B86-4EC8-B54F-C742EDAB6CC2}" type="pres">
      <dgm:prSet presAssocID="{2BDE91E4-AAB0-4C2A-988F-BC798519E25D}" presName="sp" presStyleCnt="0"/>
      <dgm:spPr/>
    </dgm:pt>
    <dgm:pt modelId="{C6A38761-434D-4D67-AA42-0A64329D8FA0}" type="pres">
      <dgm:prSet presAssocID="{10BC65B9-E938-4489-943F-54C1D5681395}" presName="composite" presStyleCnt="0"/>
      <dgm:spPr/>
    </dgm:pt>
    <dgm:pt modelId="{12D4DD48-07F2-4764-967C-DA7B3C8EFF08}" type="pres">
      <dgm:prSet presAssocID="{10BC65B9-E938-4489-943F-54C1D5681395}" presName="parentText" presStyleLbl="alignNode1" presStyleIdx="2" presStyleCnt="3" custLinFactNeighborX="0" custLinFactNeighborY="-3166">
        <dgm:presLayoutVars>
          <dgm:chMax val="1"/>
          <dgm:bulletEnabled val="1"/>
        </dgm:presLayoutVars>
      </dgm:prSet>
      <dgm:spPr/>
    </dgm:pt>
    <dgm:pt modelId="{9C47AFD8-9939-4E95-BCC1-3723C882C1E8}" type="pres">
      <dgm:prSet presAssocID="{10BC65B9-E938-4489-943F-54C1D5681395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EBABCD69-41AE-4072-8404-16BD7765D142}" type="presOf" srcId="{A75B613B-29E8-4EE6-957A-DB979D390FD4}" destId="{24168044-A1F2-40F9-9078-C2F8F08AE58F}" srcOrd="0" destOrd="0" presId="urn:microsoft.com/office/officeart/2005/8/layout/chevron2"/>
    <dgm:cxn modelId="{177C4B6D-B4E2-4FFA-BD4B-4D7A77914B3D}" type="presOf" srcId="{0FC2AF87-2DAA-4ECD-9FFD-FD2DB03968F1}" destId="{5FC790B9-9A2F-4D99-94C8-637F48F8C958}" srcOrd="0" destOrd="0" presId="urn:microsoft.com/office/officeart/2005/8/layout/chevron2"/>
    <dgm:cxn modelId="{65EC7474-46A5-4334-BA5C-219E0E39EE5E}" srcId="{F02147A2-8ADB-4FCA-B985-F3F35455622F}" destId="{0FC2AF87-2DAA-4ECD-9FFD-FD2DB03968F1}" srcOrd="0" destOrd="0" parTransId="{0D3A9BBC-8C4C-4F18-A5AA-C8728F32F819}" sibTransId="{D61E57BB-DA7E-40B2-9996-571A4835EF75}"/>
    <dgm:cxn modelId="{8F3EE38A-FD9F-46DE-9ECA-3E0511570669}" srcId="{533DC852-CC07-44F4-BAED-73F2F013CB55}" destId="{F02147A2-8ADB-4FCA-B985-F3F35455622F}" srcOrd="0" destOrd="0" parTransId="{6EC1D3FE-B44A-4A36-8F8A-65DD1D364E6C}" sibTransId="{E7E3743F-113A-4E70-8DEC-1523B2396402}"/>
    <dgm:cxn modelId="{8F2AA58F-1F75-4BAC-A8E8-244C07DADCE9}" type="presOf" srcId="{F02147A2-8ADB-4FCA-B985-F3F35455622F}" destId="{6B170820-3087-4B79-A776-6E25F6F7F414}" srcOrd="0" destOrd="0" presId="urn:microsoft.com/office/officeart/2005/8/layout/chevron2"/>
    <dgm:cxn modelId="{1CC3AEAD-BE61-4A9B-9ADB-AB9001A66B7A}" type="presOf" srcId="{533DC852-CC07-44F4-BAED-73F2F013CB55}" destId="{88F10172-E5C3-4E70-A696-A7C306B3369E}" srcOrd="0" destOrd="0" presId="urn:microsoft.com/office/officeart/2005/8/layout/chevron2"/>
    <dgm:cxn modelId="{7182F1B7-B81A-42A8-AA1E-960F8A022DEF}" srcId="{533DC852-CC07-44F4-BAED-73F2F013CB55}" destId="{10BC65B9-E938-4489-943F-54C1D5681395}" srcOrd="2" destOrd="0" parTransId="{58741D7A-DA24-4584-AA18-68461211F6E9}" sibTransId="{EDBF5077-6165-4D81-8B7E-9241F2B7DA2E}"/>
    <dgm:cxn modelId="{36315BCD-C75E-4BC8-B918-87917A8810EA}" type="presOf" srcId="{10BC65B9-E938-4489-943F-54C1D5681395}" destId="{12D4DD48-07F2-4764-967C-DA7B3C8EFF08}" srcOrd="0" destOrd="0" presId="urn:microsoft.com/office/officeart/2005/8/layout/chevron2"/>
    <dgm:cxn modelId="{CBE99BDD-9FBD-449F-80DC-C59A97C0D021}" type="presOf" srcId="{B14F3432-D0B9-4AC2-A157-288CAD71A01C}" destId="{F167DEC8-6E49-4565-8790-B9C080B6D0A7}" srcOrd="0" destOrd="0" presId="urn:microsoft.com/office/officeart/2005/8/layout/chevron2"/>
    <dgm:cxn modelId="{60B7F2F0-8696-441E-B795-297D1B0BDE96}" srcId="{A75B613B-29E8-4EE6-957A-DB979D390FD4}" destId="{B14F3432-D0B9-4AC2-A157-288CAD71A01C}" srcOrd="0" destOrd="0" parTransId="{55142902-2B25-4E8C-9CBE-A04A68F9AB58}" sibTransId="{C4B42F6F-DC84-4C29-B134-6435FB347A7A}"/>
    <dgm:cxn modelId="{2E2F42F2-6BB3-42F8-9DA8-E0ABDD84BCEA}" srcId="{10BC65B9-E938-4489-943F-54C1D5681395}" destId="{0C4D8083-C2DF-4A25-A821-AF572952ED7A}" srcOrd="0" destOrd="0" parTransId="{B8AB6014-07CC-4A5D-9059-E05E3C476E5F}" sibTransId="{8BA3A22A-091A-4AB3-B982-71A0995DCAD7}"/>
    <dgm:cxn modelId="{BAD1E5F5-7192-44EA-9BC4-3849AB7F12CD}" srcId="{533DC852-CC07-44F4-BAED-73F2F013CB55}" destId="{A75B613B-29E8-4EE6-957A-DB979D390FD4}" srcOrd="1" destOrd="0" parTransId="{A277EF55-E839-4849-970D-FFB93190C5DE}" sibTransId="{2BDE91E4-AAB0-4C2A-988F-BC798519E25D}"/>
    <dgm:cxn modelId="{422222FE-1734-4D01-A642-EA1EA57809DA}" type="presOf" srcId="{0C4D8083-C2DF-4A25-A821-AF572952ED7A}" destId="{9C47AFD8-9939-4E95-BCC1-3723C882C1E8}" srcOrd="0" destOrd="0" presId="urn:microsoft.com/office/officeart/2005/8/layout/chevron2"/>
    <dgm:cxn modelId="{A69D6EA6-A8D9-449F-BCC8-B2C56EC6E1FB}" type="presParOf" srcId="{88F10172-E5C3-4E70-A696-A7C306B3369E}" destId="{007A13C7-D420-4AF1-AE8D-4A6AE0DCB7CA}" srcOrd="0" destOrd="0" presId="urn:microsoft.com/office/officeart/2005/8/layout/chevron2"/>
    <dgm:cxn modelId="{5E22EC18-B80F-45E9-8DAE-F385AC5C2B18}" type="presParOf" srcId="{007A13C7-D420-4AF1-AE8D-4A6AE0DCB7CA}" destId="{6B170820-3087-4B79-A776-6E25F6F7F414}" srcOrd="0" destOrd="0" presId="urn:microsoft.com/office/officeart/2005/8/layout/chevron2"/>
    <dgm:cxn modelId="{7DE7D59F-332F-4EA8-AEFD-6350E809B36E}" type="presParOf" srcId="{007A13C7-D420-4AF1-AE8D-4A6AE0DCB7CA}" destId="{5FC790B9-9A2F-4D99-94C8-637F48F8C958}" srcOrd="1" destOrd="0" presId="urn:microsoft.com/office/officeart/2005/8/layout/chevron2"/>
    <dgm:cxn modelId="{7F7130CD-0BD2-43B4-BBA0-A3388A8E2316}" type="presParOf" srcId="{88F10172-E5C3-4E70-A696-A7C306B3369E}" destId="{F4C02906-3A8A-484D-9FE7-BE3D539F96B0}" srcOrd="1" destOrd="0" presId="urn:microsoft.com/office/officeart/2005/8/layout/chevron2"/>
    <dgm:cxn modelId="{D7D32CFE-5AED-4E53-8F73-0AD44E7CB823}" type="presParOf" srcId="{88F10172-E5C3-4E70-A696-A7C306B3369E}" destId="{B7E3DFD7-C779-4D33-AF6D-0CEA4110AD3A}" srcOrd="2" destOrd="0" presId="urn:microsoft.com/office/officeart/2005/8/layout/chevron2"/>
    <dgm:cxn modelId="{652D313B-834F-4DC3-A6A9-A087114EAC3D}" type="presParOf" srcId="{B7E3DFD7-C779-4D33-AF6D-0CEA4110AD3A}" destId="{24168044-A1F2-40F9-9078-C2F8F08AE58F}" srcOrd="0" destOrd="0" presId="urn:microsoft.com/office/officeart/2005/8/layout/chevron2"/>
    <dgm:cxn modelId="{EA402F71-4AE2-4866-AB90-0315D5E79784}" type="presParOf" srcId="{B7E3DFD7-C779-4D33-AF6D-0CEA4110AD3A}" destId="{F167DEC8-6E49-4565-8790-B9C080B6D0A7}" srcOrd="1" destOrd="0" presId="urn:microsoft.com/office/officeart/2005/8/layout/chevron2"/>
    <dgm:cxn modelId="{A13027DF-7BE7-407E-8FFC-7603B988EAC0}" type="presParOf" srcId="{88F10172-E5C3-4E70-A696-A7C306B3369E}" destId="{77D95317-0B86-4EC8-B54F-C742EDAB6CC2}" srcOrd="3" destOrd="0" presId="urn:microsoft.com/office/officeart/2005/8/layout/chevron2"/>
    <dgm:cxn modelId="{3772EF88-63B4-44A3-A952-552531C0EAB0}" type="presParOf" srcId="{88F10172-E5C3-4E70-A696-A7C306B3369E}" destId="{C6A38761-434D-4D67-AA42-0A64329D8FA0}" srcOrd="4" destOrd="0" presId="urn:microsoft.com/office/officeart/2005/8/layout/chevron2"/>
    <dgm:cxn modelId="{278ABF3B-225A-4F76-823B-CC50ED9C9037}" type="presParOf" srcId="{C6A38761-434D-4D67-AA42-0A64329D8FA0}" destId="{12D4DD48-07F2-4764-967C-DA7B3C8EFF08}" srcOrd="0" destOrd="0" presId="urn:microsoft.com/office/officeart/2005/8/layout/chevron2"/>
    <dgm:cxn modelId="{CA90F960-DCDE-4003-894A-D09E33CDAC08}" type="presParOf" srcId="{C6A38761-434D-4D67-AA42-0A64329D8FA0}" destId="{9C47AFD8-9939-4E95-BCC1-3723C882C1E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1801F1-6C2A-4E67-86D1-58A8C23826F7}">
      <dsp:nvSpPr>
        <dsp:cNvPr id="0" name=""/>
        <dsp:cNvSpPr/>
      </dsp:nvSpPr>
      <dsp:spPr>
        <a:xfrm rot="5400000">
          <a:off x="-166365" y="167398"/>
          <a:ext cx="1109103" cy="7763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1</a:t>
          </a:r>
        </a:p>
      </dsp:txBody>
      <dsp:txXfrm rot="-5400000">
        <a:off x="1" y="389218"/>
        <a:ext cx="776372" cy="332731"/>
      </dsp:txXfrm>
    </dsp:sp>
    <dsp:sp modelId="{CBF9A974-D95F-4A21-9AED-7CC38FF70C82}">
      <dsp:nvSpPr>
        <dsp:cNvPr id="0" name=""/>
        <dsp:cNvSpPr/>
      </dsp:nvSpPr>
      <dsp:spPr>
        <a:xfrm rot="5400000">
          <a:off x="4083839" y="-3306434"/>
          <a:ext cx="720917" cy="73358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посещение администрацией уроков учителей-предметников, методическая помощь</a:t>
          </a:r>
          <a:endParaRPr lang="ru-RU" sz="1300" kern="1200" dirty="0"/>
        </a:p>
      </dsp:txBody>
      <dsp:txXfrm rot="-5400000">
        <a:off x="776372" y="36225"/>
        <a:ext cx="7300659" cy="650533"/>
      </dsp:txXfrm>
    </dsp:sp>
    <dsp:sp modelId="{5232545E-93E5-4E74-AA08-3FB9B81D4C41}">
      <dsp:nvSpPr>
        <dsp:cNvPr id="0" name=""/>
        <dsp:cNvSpPr/>
      </dsp:nvSpPr>
      <dsp:spPr>
        <a:xfrm rot="5400000">
          <a:off x="-166365" y="1127672"/>
          <a:ext cx="1109103" cy="7763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2</a:t>
          </a:r>
        </a:p>
      </dsp:txBody>
      <dsp:txXfrm rot="-5400000">
        <a:off x="1" y="1349492"/>
        <a:ext cx="776372" cy="332731"/>
      </dsp:txXfrm>
    </dsp:sp>
    <dsp:sp modelId="{3B002F8E-4B4A-4832-869A-02E59B493A76}">
      <dsp:nvSpPr>
        <dsp:cNvPr id="0" name=""/>
        <dsp:cNvSpPr/>
      </dsp:nvSpPr>
      <dsp:spPr>
        <a:xfrm rot="5400000">
          <a:off x="4083839" y="-2346160"/>
          <a:ext cx="720917" cy="73358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деятельность школьного методического объединения по подготовке к итоговой аттестации, дополнительные семинары, курсы повышения квалификации по повышению мастерства учителей по вопросам подготовки учащихся к итоговой аттестации</a:t>
          </a:r>
          <a:endParaRPr lang="ru-RU" sz="1300" kern="1200" dirty="0"/>
        </a:p>
      </dsp:txBody>
      <dsp:txXfrm rot="-5400000">
        <a:off x="776372" y="996499"/>
        <a:ext cx="7300659" cy="650533"/>
      </dsp:txXfrm>
    </dsp:sp>
    <dsp:sp modelId="{5C314C08-6468-4187-9B2B-7BD5255CCD83}">
      <dsp:nvSpPr>
        <dsp:cNvPr id="0" name=""/>
        <dsp:cNvSpPr/>
      </dsp:nvSpPr>
      <dsp:spPr>
        <a:xfrm rot="5400000">
          <a:off x="-166365" y="2087946"/>
          <a:ext cx="1109103" cy="7763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3</a:t>
          </a:r>
        </a:p>
      </dsp:txBody>
      <dsp:txXfrm rot="-5400000">
        <a:off x="1" y="2309766"/>
        <a:ext cx="776372" cy="332731"/>
      </dsp:txXfrm>
    </dsp:sp>
    <dsp:sp modelId="{741B9F19-9CE7-411A-8512-DC4AD47D9B1A}">
      <dsp:nvSpPr>
        <dsp:cNvPr id="0" name=""/>
        <dsp:cNvSpPr/>
      </dsp:nvSpPr>
      <dsp:spPr>
        <a:xfrm rot="5400000">
          <a:off x="4083839" y="-1385885"/>
          <a:ext cx="720917" cy="73358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индивидуальные консультации учителей-предметников для учащихся, использование  ресурсов  прикладных курсов и курсов по выбору в учебном плане выпускных классов</a:t>
          </a:r>
          <a:endParaRPr lang="ru-RU" sz="1300" kern="1200" dirty="0"/>
        </a:p>
      </dsp:txBody>
      <dsp:txXfrm rot="-5400000">
        <a:off x="776372" y="1956774"/>
        <a:ext cx="7300659" cy="650533"/>
      </dsp:txXfrm>
    </dsp:sp>
    <dsp:sp modelId="{62BEA7D2-4DE5-432A-8E3A-CC9FB872EA4C}">
      <dsp:nvSpPr>
        <dsp:cNvPr id="0" name=""/>
        <dsp:cNvSpPr/>
      </dsp:nvSpPr>
      <dsp:spPr>
        <a:xfrm rot="5400000">
          <a:off x="-166365" y="3048221"/>
          <a:ext cx="1109103" cy="7763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4</a:t>
          </a:r>
        </a:p>
      </dsp:txBody>
      <dsp:txXfrm rot="-5400000">
        <a:off x="1" y="3270041"/>
        <a:ext cx="776372" cy="332731"/>
      </dsp:txXfrm>
    </dsp:sp>
    <dsp:sp modelId="{D7637904-DC8A-452C-AE74-7DB7CB345F39}">
      <dsp:nvSpPr>
        <dsp:cNvPr id="0" name=""/>
        <dsp:cNvSpPr/>
      </dsp:nvSpPr>
      <dsp:spPr>
        <a:xfrm rot="5400000">
          <a:off x="4083839" y="-425611"/>
          <a:ext cx="720917" cy="73358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использование дистанционного обучения и Интернета для подготовки к итоговой аттестации;</a:t>
          </a:r>
        </a:p>
        <a:p>
          <a:pPr marL="114300" indent="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300" kern="1200" dirty="0"/>
        </a:p>
      </dsp:txBody>
      <dsp:txXfrm rot="-5400000">
        <a:off x="776372" y="2917048"/>
        <a:ext cx="7300659" cy="6505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12BF8B-4F8D-4117-872C-0B5C5614585A}">
      <dsp:nvSpPr>
        <dsp:cNvPr id="0" name=""/>
        <dsp:cNvSpPr/>
      </dsp:nvSpPr>
      <dsp:spPr>
        <a:xfrm>
          <a:off x="0" y="394943"/>
          <a:ext cx="2407767" cy="14446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выполнением государственных учебных программ по предметам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0" y="394943"/>
        <a:ext cx="2407767" cy="1444660"/>
      </dsp:txXfrm>
    </dsp:sp>
    <dsp:sp modelId="{57A23734-A337-4C1E-A9DC-8B2C778736F4}">
      <dsp:nvSpPr>
        <dsp:cNvPr id="0" name=""/>
        <dsp:cNvSpPr/>
      </dsp:nvSpPr>
      <dsp:spPr>
        <a:xfrm>
          <a:off x="2648544" y="394943"/>
          <a:ext cx="2407767" cy="14446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выполнением норм СОР и СОЧ. в соответствии с требованиями стандартов(1-10 классы), норм контрольных, творческих, лабораторных, практических работ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2648544" y="394943"/>
        <a:ext cx="2407767" cy="1444660"/>
      </dsp:txXfrm>
    </dsp:sp>
    <dsp:sp modelId="{9C7854E9-B6EF-4006-B52B-1F8B1B5E146D}">
      <dsp:nvSpPr>
        <dsp:cNvPr id="0" name=""/>
        <dsp:cNvSpPr/>
      </dsp:nvSpPr>
      <dsp:spPr>
        <a:xfrm>
          <a:off x="5297088" y="394943"/>
          <a:ext cx="2407767" cy="14446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организацией коррекционной, индивидуальной  работы с уч-ся по ликвидации пробелов знаний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5297088" y="394943"/>
        <a:ext cx="2407767" cy="1444660"/>
      </dsp:txXfrm>
    </dsp:sp>
    <dsp:sp modelId="{0152BE09-60CC-4F0A-B984-2BDE13406BAE}">
      <dsp:nvSpPr>
        <dsp:cNvPr id="0" name=""/>
        <dsp:cNvSpPr/>
      </dsp:nvSpPr>
      <dsp:spPr>
        <a:xfrm>
          <a:off x="1324272" y="2080380"/>
          <a:ext cx="2407767" cy="14446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организацией своевременного повторения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1324272" y="2080380"/>
        <a:ext cx="2407767" cy="1444660"/>
      </dsp:txXfrm>
    </dsp:sp>
    <dsp:sp modelId="{FDA7CF68-2C7F-406D-BD16-DAC09C333A5B}">
      <dsp:nvSpPr>
        <dsp:cNvPr id="0" name=""/>
        <dsp:cNvSpPr/>
      </dsp:nvSpPr>
      <dsp:spPr>
        <a:xfrm>
          <a:off x="3972816" y="2080380"/>
          <a:ext cx="2407767" cy="14446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выполнением учебных программ по профильному изучению предметов, курсов по выбору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3972816" y="2080380"/>
        <a:ext cx="2407767" cy="14446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70820-3087-4B79-A776-6E25F6F7F414}">
      <dsp:nvSpPr>
        <dsp:cNvPr id="0" name=""/>
        <dsp:cNvSpPr/>
      </dsp:nvSpPr>
      <dsp:spPr>
        <a:xfrm rot="5400000">
          <a:off x="-171447" y="171585"/>
          <a:ext cx="1142986" cy="80009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Форма проведения</a:t>
          </a:r>
        </a:p>
      </dsp:txBody>
      <dsp:txXfrm rot="-5400000">
        <a:off x="1" y="400182"/>
        <a:ext cx="800090" cy="342896"/>
      </dsp:txXfrm>
    </dsp:sp>
    <dsp:sp modelId="{5FC790B9-9A2F-4D99-94C8-637F48F8C958}">
      <dsp:nvSpPr>
        <dsp:cNvPr id="0" name=""/>
        <dsp:cNvSpPr/>
      </dsp:nvSpPr>
      <dsp:spPr>
        <a:xfrm rot="5400000">
          <a:off x="4349054" y="-3536411"/>
          <a:ext cx="742941" cy="78408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школьные выпускные экзамены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 rot="-5400000">
        <a:off x="800091" y="48819"/>
        <a:ext cx="7804602" cy="670407"/>
      </dsp:txXfrm>
    </dsp:sp>
    <dsp:sp modelId="{24168044-A1F2-40F9-9078-C2F8F08AE58F}">
      <dsp:nvSpPr>
        <dsp:cNvPr id="0" name=""/>
        <dsp:cNvSpPr/>
      </dsp:nvSpPr>
      <dsp:spPr>
        <a:xfrm rot="5400000">
          <a:off x="-171447" y="1112122"/>
          <a:ext cx="1142986" cy="80009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Место проведения</a:t>
          </a:r>
        </a:p>
      </dsp:txBody>
      <dsp:txXfrm rot="-5400000">
        <a:off x="1" y="1340719"/>
        <a:ext cx="800090" cy="342896"/>
      </dsp:txXfrm>
    </dsp:sp>
    <dsp:sp modelId="{F167DEC8-6E49-4565-8790-B9C080B6D0A7}">
      <dsp:nvSpPr>
        <dsp:cNvPr id="0" name=""/>
        <dsp:cNvSpPr/>
      </dsp:nvSpPr>
      <dsp:spPr>
        <a:xfrm rot="5400000">
          <a:off x="4349054" y="-2608289"/>
          <a:ext cx="742941" cy="78408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 базе школы, где обучается выпускник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 rot="-5400000">
        <a:off x="800091" y="976941"/>
        <a:ext cx="7804602" cy="670407"/>
      </dsp:txXfrm>
    </dsp:sp>
    <dsp:sp modelId="{12D4DD48-07F2-4764-967C-DA7B3C8EFF08}">
      <dsp:nvSpPr>
        <dsp:cNvPr id="0" name=""/>
        <dsp:cNvSpPr/>
      </dsp:nvSpPr>
      <dsp:spPr>
        <a:xfrm rot="5400000">
          <a:off x="-171447" y="2016472"/>
          <a:ext cx="1142986" cy="80009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Сроки проведения</a:t>
          </a:r>
        </a:p>
      </dsp:txBody>
      <dsp:txXfrm rot="-5400000">
        <a:off x="1" y="2245069"/>
        <a:ext cx="800090" cy="342896"/>
      </dsp:txXfrm>
    </dsp:sp>
    <dsp:sp modelId="{9C47AFD8-9939-4E95-BCC1-3723C882C1E8}">
      <dsp:nvSpPr>
        <dsp:cNvPr id="0" name=""/>
        <dsp:cNvSpPr/>
      </dsp:nvSpPr>
      <dsp:spPr>
        <a:xfrm rot="5400000">
          <a:off x="4349054" y="-1667752"/>
          <a:ext cx="742941" cy="78408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1" kern="1200" dirty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С 29 мая по11  июня </a:t>
          </a:r>
          <a:r>
            <a:rPr lang="ru-RU" sz="2000" kern="1200" dirty="0">
              <a:latin typeface="Arial" pitchFamily="34" charset="0"/>
              <a:cs typeface="Arial" pitchFamily="34" charset="0"/>
            </a:rPr>
            <a:t>2026 года</a:t>
          </a:r>
        </a:p>
      </dsp:txBody>
      <dsp:txXfrm rot="-5400000">
        <a:off x="800091" y="1917478"/>
        <a:ext cx="7804602" cy="6704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70820-3087-4B79-A776-6E25F6F7F414}">
      <dsp:nvSpPr>
        <dsp:cNvPr id="0" name=""/>
        <dsp:cNvSpPr/>
      </dsp:nvSpPr>
      <dsp:spPr>
        <a:xfrm rot="5400000">
          <a:off x="-160690" y="162287"/>
          <a:ext cx="1071267" cy="7498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Форма проведения</a:t>
          </a:r>
        </a:p>
      </dsp:txBody>
      <dsp:txXfrm rot="-5400000">
        <a:off x="1" y="376541"/>
        <a:ext cx="749887" cy="321380"/>
      </dsp:txXfrm>
    </dsp:sp>
    <dsp:sp modelId="{5FC790B9-9A2F-4D99-94C8-637F48F8C958}">
      <dsp:nvSpPr>
        <dsp:cNvPr id="0" name=""/>
        <dsp:cNvSpPr/>
      </dsp:nvSpPr>
      <dsp:spPr>
        <a:xfrm rot="5400000">
          <a:off x="4598598" y="-3835472"/>
          <a:ext cx="696689" cy="83941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Государственные выпускные экзамены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 rot="-5400000">
        <a:off x="749887" y="47249"/>
        <a:ext cx="8360102" cy="628669"/>
      </dsp:txXfrm>
    </dsp:sp>
    <dsp:sp modelId="{24168044-A1F2-40F9-9078-C2F8F08AE58F}">
      <dsp:nvSpPr>
        <dsp:cNvPr id="0" name=""/>
        <dsp:cNvSpPr/>
      </dsp:nvSpPr>
      <dsp:spPr>
        <a:xfrm rot="5400000">
          <a:off x="-160690" y="1029212"/>
          <a:ext cx="1071267" cy="7498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Место проведения</a:t>
          </a:r>
        </a:p>
      </dsp:txBody>
      <dsp:txXfrm rot="-5400000">
        <a:off x="1" y="1243466"/>
        <a:ext cx="749887" cy="321380"/>
      </dsp:txXfrm>
    </dsp:sp>
    <dsp:sp modelId="{F167DEC8-6E49-4565-8790-B9C080B6D0A7}">
      <dsp:nvSpPr>
        <dsp:cNvPr id="0" name=""/>
        <dsp:cNvSpPr/>
      </dsp:nvSpPr>
      <dsp:spPr>
        <a:xfrm rot="5400000">
          <a:off x="4598781" y="-2980372"/>
          <a:ext cx="696323" cy="83941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 базе школы, где обучается выпускник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 rot="-5400000">
        <a:off x="749887" y="902514"/>
        <a:ext cx="8360120" cy="628339"/>
      </dsp:txXfrm>
    </dsp:sp>
    <dsp:sp modelId="{12D4DD48-07F2-4764-967C-DA7B3C8EFF08}">
      <dsp:nvSpPr>
        <dsp:cNvPr id="0" name=""/>
        <dsp:cNvSpPr/>
      </dsp:nvSpPr>
      <dsp:spPr>
        <a:xfrm rot="5400000">
          <a:off x="-160690" y="1862221"/>
          <a:ext cx="1071267" cy="7498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Сроки проведения</a:t>
          </a:r>
        </a:p>
      </dsp:txBody>
      <dsp:txXfrm rot="-5400000">
        <a:off x="1" y="2076475"/>
        <a:ext cx="749887" cy="321380"/>
      </dsp:txXfrm>
    </dsp:sp>
    <dsp:sp modelId="{9C47AFD8-9939-4E95-BCC1-3723C882C1E8}">
      <dsp:nvSpPr>
        <dsp:cNvPr id="0" name=""/>
        <dsp:cNvSpPr/>
      </dsp:nvSpPr>
      <dsp:spPr>
        <a:xfrm rot="5400000">
          <a:off x="4598781" y="-2113447"/>
          <a:ext cx="696323" cy="83941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1" kern="1200" dirty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Со 2 по 15 июня </a:t>
          </a:r>
          <a:r>
            <a:rPr lang="ru-RU" sz="2000" kern="1200" dirty="0">
              <a:latin typeface="Arial" pitchFamily="34" charset="0"/>
              <a:cs typeface="Arial" pitchFamily="34" charset="0"/>
            </a:rPr>
            <a:t>2026 года</a:t>
          </a:r>
        </a:p>
      </dsp:txBody>
      <dsp:txXfrm rot="-5400000">
        <a:off x="749887" y="1769439"/>
        <a:ext cx="8360120" cy="6283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CC8D8-3664-4A24-8995-62641B454020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56E9C-DDDE-43D3-B59F-4AB9BD9D7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146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49017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83092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4676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3262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30975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865256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00871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00870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8295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8344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094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22843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076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3392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2604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0457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5648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11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596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161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592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916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5058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563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3710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150132"/>
            <a:ext cx="9144000" cy="58183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4948014"/>
            <a:ext cx="9144000" cy="1954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1400" dirty="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754047"/>
            <a:ext cx="9144000" cy="314534"/>
          </a:xfrm>
          <a:prstGeom prst="rect">
            <a:avLst/>
          </a:prstGeom>
        </p:spPr>
        <p:txBody>
          <a:bodyPr anchor="ctr"/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119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45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932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820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294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309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441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3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046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B21C7-49A7-4C24-8584-C43467BE2CE2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534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adilet.zan.kz/rus/docs/V1500010348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1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://adilet.zan.kz/rus/docs/V1500011697" TargetMode="Externa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://adilet.zan.kz/rus/docs/V1500011697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://adilet.zan.kz/rus/docs/V1500011697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30436"/>
            <a:ext cx="9144000" cy="61306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31640" y="1059582"/>
            <a:ext cx="6977816" cy="202363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7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27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kk-KZ" sz="2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Әдістемелік ұсыныстар</a:t>
            </a:r>
          </a:p>
          <a:p>
            <a:pPr algn="ctr"/>
            <a:r>
              <a:rPr lang="kk-KZ" sz="2000" b="1" spc="83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2025-2026 ОҚУ ЖЫЛЫН АЯҚТАУ ТУРАЛЫ</a:t>
            </a:r>
          </a:p>
          <a:p>
            <a:pPr algn="ctr"/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kk-KZ" sz="2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Методические рекомендации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ЗАВЕРШЕНИЕ  2025-2026 УЧЕБНОГО ГОДА</a:t>
            </a:r>
          </a:p>
        </p:txBody>
      </p:sp>
      <p:pic>
        <p:nvPicPr>
          <p:cNvPr id="10" name="Picture 4" descr="http://bilim-pavlodar.gov.kz/media/img/site/2017/logo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699542"/>
            <a:ext cx="877851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13064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1011227" y="3658961"/>
            <a:ext cx="7011537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DDDA-C71F-4FA0-8B07-EF9C0848A625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004048" y="3867894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Шиндлярская</a:t>
            </a:r>
            <a:r>
              <a:rPr lang="ru-RU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Г.Ш., методкабинет ОО г. Павлодара </a:t>
            </a:r>
          </a:p>
        </p:txBody>
      </p:sp>
    </p:spTree>
    <p:extLst>
      <p:ext uri="{BB962C8B-B14F-4D97-AF65-F5344CB8AC3E}">
        <p14:creationId xmlns:p14="http://schemas.microsoft.com/office/powerpoint/2010/main" val="685689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6255" y="446809"/>
            <a:ext cx="8977745" cy="1569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69545167"/>
              </p:ext>
            </p:extLst>
          </p:nvPr>
        </p:nvGraphicFramePr>
        <p:xfrm>
          <a:off x="0" y="915566"/>
          <a:ext cx="9144000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4530436"/>
            <a:ext cx="9144000" cy="6130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9196" y="360989"/>
            <a:ext cx="7825212" cy="707886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Государственные выпускные экзамены за курс общего среднего образования(</a:t>
            </a:r>
            <a:r>
              <a:rPr lang="kk-KZ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11 КЛАССОВ)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4728001"/>
            <a:ext cx="802838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\</a:t>
            </a:r>
          </a:p>
        </p:txBody>
      </p:sp>
    </p:spTree>
    <p:extLst>
      <p:ext uri="{BB962C8B-B14F-4D97-AF65-F5344CB8AC3E}">
        <p14:creationId xmlns:p14="http://schemas.microsoft.com/office/powerpoint/2010/main" val="3784065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67208" y="4767263"/>
            <a:ext cx="2057400" cy="273844"/>
          </a:xfrm>
        </p:spPr>
        <p:txBody>
          <a:bodyPr/>
          <a:lstStyle/>
          <a:p>
            <a:fld id="{B19B0651-EE4F-4900-A07F-96A6BFA9D0F0}" type="slidenum">
              <a:rPr lang="ru-RU" smtClean="0">
                <a:latin typeface="Arial Narrow" panose="020B0606020202030204" pitchFamily="34" charset="0"/>
              </a:rPr>
              <a:pPr/>
              <a:t>11</a:t>
            </a:fld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95486"/>
            <a:ext cx="6383168" cy="5616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Формы проведения итоговой аттестации 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Уровень основного среднего образования  </a:t>
            </a:r>
            <a:endParaRPr lang="kk-KZ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3638314"/>
              </p:ext>
            </p:extLst>
          </p:nvPr>
        </p:nvGraphicFramePr>
        <p:xfrm>
          <a:off x="0" y="961246"/>
          <a:ext cx="9144000" cy="3543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26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73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9007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Предмет/формат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Дата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409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(контрольная работа) по математике (алгебре) 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29 мая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007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по предмету по выбору (физика, химия, биология, география, геометрия, история Казахстана, всемирная история, литература (по языку обучения), иностранный язык (английский/французский/немецкий), информатика) письменный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 июня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2656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по казахскому/русскому/уйгурскому/ узбекскому / таджикскому языку (язык обучения) в форме эссе, для школ с углубленным изучением предметов гуманитарного цикла – письменная работа (статья, рассказ, эссе)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8 июня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9087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письменный экзамен по казахскому языку и литературе в классах с русским/узбекским/уйгурским/таджикским языком обучения и письменный экзамен по русскому языку и литературе в классах с казахским языком обучения 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11 июня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771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67208" y="4767263"/>
            <a:ext cx="2057400" cy="273844"/>
          </a:xfrm>
        </p:spPr>
        <p:txBody>
          <a:bodyPr/>
          <a:lstStyle/>
          <a:p>
            <a:fld id="{B19B0651-EE4F-4900-A07F-96A6BFA9D0F0}" type="slidenum">
              <a:rPr lang="ru-RU" smtClean="0">
                <a:latin typeface="Arial Narrow" panose="020B0606020202030204" pitchFamily="34" charset="0"/>
              </a:rPr>
              <a:pPr/>
              <a:t>12</a:t>
            </a:fld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612576" y="51470"/>
            <a:ext cx="8526438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Формы проведения итоговой аттестации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Уровень общего среднего образования  </a:t>
            </a:r>
            <a:endParaRPr lang="kk-KZ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740771"/>
              </p:ext>
            </p:extLst>
          </p:nvPr>
        </p:nvGraphicFramePr>
        <p:xfrm>
          <a:off x="0" y="961246"/>
          <a:ext cx="9144000" cy="4776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26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73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9007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Предмет/формат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Дата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409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устный экзамен по истории Казахстана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 июня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409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по</a:t>
                      </a:r>
                      <a:r>
                        <a:rPr lang="ru-RU" sz="14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алгебре</a:t>
                      </a:r>
                      <a:r>
                        <a:rPr lang="ru-RU" sz="14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и началам анализа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5 июня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по казахскому/русскому/уйгурскому/ узбекскому / таджикскому языку (язык обучения) в форме эссе, для школ с углубленным изучением предметов гуманитарного цикла – письменная работа (статья, рассказ, эссе)</a:t>
                      </a:r>
                    </a:p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9 июня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3312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по предмету по выбору (физика, химия, биология, география, геометрия, история Казахстана, всемирная история, литература (по языку обучения), иностранный язык (английский/французский/немецкий), информатика) письменный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12 июня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письменный экзамен по казахскому языку и литературе в классах с русским/узбекским/уйгурским/таджикским языком обучения и письменный экзамен по русскому языку и литературе в классах с казахским языком обучения 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15 июня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49087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771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51470"/>
            <a:ext cx="6447501" cy="990600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Глава 3. Порядок проведения итоговой аттестации обучающихся</a:t>
            </a:r>
            <a:b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(Приказ МОН РК №125 </a:t>
            </a: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sz="1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редакции</a:t>
            </a: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приказа</a:t>
            </a: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Министра</a:t>
            </a: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просвещения</a:t>
            </a: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РК </a:t>
            </a:r>
            <a:r>
              <a:rPr lang="en-US" sz="1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</a:t>
            </a: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04</a:t>
            </a: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.202</a:t>
            </a:r>
            <a:r>
              <a:rPr lang="ru-RU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№ </a:t>
            </a:r>
            <a:r>
              <a:rPr lang="ru-RU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98</a:t>
            </a: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7640" y="1131590"/>
            <a:ext cx="6728656" cy="410790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en-US" dirty="0"/>
              <a:t>  </a:t>
            </a:r>
            <a:r>
              <a:rPr lang="en-US" sz="4300" dirty="0"/>
              <a:t> </a:t>
            </a:r>
            <a:r>
              <a:rPr lang="ru-RU" sz="5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36. </a:t>
            </a:r>
            <a:r>
              <a:rPr lang="ru-RU" sz="5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Освоение общеобразовательных учебных программ основного среднего, общего среднего образования завершается обязательной итоговой аттестацией обучающихся и проводится в форме:</a:t>
            </a:r>
          </a:p>
          <a:p>
            <a:pPr>
              <a:buNone/>
            </a:pPr>
            <a:r>
              <a:rPr lang="en-US" sz="5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</a:t>
            </a:r>
            <a:r>
              <a:rPr lang="ru-RU" sz="5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</a:t>
            </a:r>
            <a:r>
              <a:rPr lang="ru-RU" sz="55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55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итоговых выпускных экзаменов </a:t>
            </a:r>
            <a:r>
              <a:rPr lang="ru-RU" sz="5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обучающихся 9 (10) класса;</a:t>
            </a:r>
          </a:p>
          <a:p>
            <a:pPr>
              <a:buNone/>
            </a:pPr>
            <a:r>
              <a:rPr lang="en-US" sz="5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</a:t>
            </a:r>
            <a:r>
              <a:rPr lang="ru-RU" sz="5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2) </a:t>
            </a:r>
            <a:r>
              <a:rPr lang="ru-RU" sz="55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государственных выпускных экзаменов </a:t>
            </a:r>
            <a:r>
              <a:rPr lang="ru-RU" sz="5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обучающихся 11 (12) класса.</a:t>
            </a:r>
          </a:p>
          <a:p>
            <a:pPr>
              <a:buNone/>
            </a:pPr>
            <a:r>
              <a:rPr lang="en-US" sz="5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</a:t>
            </a:r>
            <a:r>
              <a:rPr lang="ru-RU" sz="5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37.</a:t>
            </a:r>
            <a:r>
              <a:rPr lang="ru-RU" sz="5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Итоговая аттестация обучающихся 1-8 (9), 10 (11) классов </a:t>
            </a:r>
            <a:r>
              <a:rPr lang="ru-RU" sz="5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предусмотрена.</a:t>
            </a:r>
          </a:p>
          <a:p>
            <a:pPr>
              <a:buNone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  </a:t>
            </a:r>
            <a:r>
              <a:rPr lang="ru-RU" sz="5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38</a:t>
            </a:r>
            <a:r>
              <a:rPr lang="ru-RU" sz="5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К итоговой аттестации допускаются обучающиеся 9 (10), 11 (12) классов</a:t>
            </a:r>
            <a:r>
              <a:rPr lang="ru-RU" sz="55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5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освоившие типовые общеобразовательные учебные программы в соответствии с требованиями ГОСО</a:t>
            </a:r>
            <a:r>
              <a:rPr lang="ru-RU" sz="55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5500" b="1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5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44. </a:t>
            </a:r>
            <a:r>
              <a:rPr lang="ru-RU" sz="5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Содержание итоговой аттестации и ожидаемые результаты </a:t>
            </a:r>
            <a:r>
              <a:rPr lang="ru-RU" sz="5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регламентируются спецификацией в разрезе каждого предмета и языка обучения.</a:t>
            </a:r>
          </a:p>
          <a:p>
            <a:pPr>
              <a:buNone/>
            </a:pPr>
            <a:endParaRPr lang="ru-RU" sz="55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ru-RU" sz="55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>
            <a:normAutofit/>
          </a:bodyPr>
          <a:lstStyle/>
          <a:p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Аттестация учащихся, имеющих годовые неудовлетворительные оценки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883202"/>
          <a:ext cx="9144000" cy="4315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380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3500">
                <a:tc rowSpan="4">
                  <a:txBody>
                    <a:bodyPr/>
                    <a:lstStyle/>
                    <a:p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45. Для обучающихся 9 (10) и 11 (12) классов, имеющим годовые неудовлетворительные оценки по одному и двум предметам (</a:t>
                      </a:r>
                      <a:r>
                        <a:rPr lang="ru-RU" sz="1400" u="sng" dirty="0">
                          <a:latin typeface="Arial" pitchFamily="34" charset="0"/>
                          <a:cs typeface="Arial" pitchFamily="34" charset="0"/>
                        </a:rPr>
                        <a:t>по которым не проводится итоговая аттестация)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до начала итоговой аттестации проводится дополнительное </a:t>
                      </a:r>
                      <a:r>
                        <a:rPr lang="ru-RU" sz="1400" b="1" dirty="0" err="1">
                          <a:latin typeface="Arial" pitchFamily="34" charset="0"/>
                          <a:cs typeface="Arial" pitchFamily="34" charset="0"/>
                        </a:rPr>
                        <a:t>суммативное</a:t>
                      </a:r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 оценивание за учебный год по данным предметам. 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9151">
                <a:tc v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/>
                        <a:t> При получении оценок "3", "4", "5" за дополнительное </a:t>
                      </a:r>
                      <a:r>
                        <a:rPr lang="ru-RU" sz="1400" dirty="0" err="1"/>
                        <a:t>суммативное</a:t>
                      </a:r>
                      <a:r>
                        <a:rPr lang="ru-RU" sz="1400" dirty="0"/>
                        <a:t> оценивание за учебный год итоговая оценка выставляется как среднее арифметическое значение годовой оценки и оценки за </a:t>
                      </a:r>
                      <a:r>
                        <a:rPr lang="ru-RU" sz="1400" dirty="0" err="1"/>
                        <a:t>суммативное</a:t>
                      </a:r>
                      <a:r>
                        <a:rPr lang="ru-RU" sz="1400" dirty="0"/>
                        <a:t> оценивание за учебный год с округлением к ближайшему целому. </a:t>
                      </a:r>
                      <a:r>
                        <a:rPr lang="en-US" sz="1400" dirty="0"/>
                        <a:t>   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1319">
                <a:tc v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При получении оценки "2" за дополнительное </a:t>
                      </a:r>
                      <a:r>
                        <a:rPr lang="ru-RU" sz="1400" dirty="0" err="1"/>
                        <a:t>суммативное</a:t>
                      </a:r>
                      <a:r>
                        <a:rPr lang="ru-RU" sz="1400" dirty="0"/>
                        <a:t> оценивание за учебный год обучающиеся 9 (10) класса не допускаются к итоговой аттестации, остаются на повторный год обучения.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6127">
                <a:tc v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При получении оценки "2" за дополнительное </a:t>
                      </a:r>
                      <a:r>
                        <a:rPr lang="ru-RU" sz="1400" dirty="0" err="1"/>
                        <a:t>суммативное</a:t>
                      </a:r>
                      <a:r>
                        <a:rPr lang="ru-RU" sz="1400" dirty="0"/>
                        <a:t> оценивание за учебный год обучающиеся 11 (12) класса не допускаются к итоговой аттестации и получают справку в соответствии с формой, утвержденной приказом Министра образования и науки Республики Казахстан от 12 июня 2009 года № 289 "Об утверждении формы справки, выдаваемой лицам, не завершившим образование" (зарегистрированный в Реестре государственной регистрации нормативных правовых актов под № 5717) (далее – приказом № 289).</a:t>
                      </a:r>
                    </a:p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028384" cy="627534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Аттестация учащихся, имеющих годовые неудовлетворительные оценки по предметам итоговой аттестации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699543"/>
          <a:ext cx="9144000" cy="4536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7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76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6999">
                <a:tc rowSpan="4">
                  <a:txBody>
                    <a:bodyPr/>
                    <a:lstStyle/>
                    <a:p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46.</a:t>
                      </a:r>
                      <a:r>
                        <a:rPr lang="ru-RU" sz="14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 Для обучающихся 9 (10) и 11 (12) классов, имеющим годовые неудовлетворительные оценки по одному и двум предметам (</a:t>
                      </a:r>
                      <a:r>
                        <a:rPr lang="ru-RU" sz="1400" u="sng" dirty="0">
                          <a:latin typeface="Arial" pitchFamily="34" charset="0"/>
                          <a:cs typeface="Arial" pitchFamily="34" charset="0"/>
                        </a:rPr>
                        <a:t>по которым проводится итоговая аттестация)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b="1" dirty="0">
                          <a:latin typeface="Arial" pitchFamily="34" charset="0"/>
                          <a:cs typeface="Arial" pitchFamily="34" charset="0"/>
                        </a:rPr>
                        <a:t>до начала итоговой аттестации проводится дополнительное </a:t>
                      </a:r>
                      <a:r>
                        <a:rPr lang="ru-RU" sz="1500" b="1" dirty="0" err="1">
                          <a:latin typeface="Arial" pitchFamily="34" charset="0"/>
                          <a:cs typeface="Arial" pitchFamily="34" charset="0"/>
                        </a:rPr>
                        <a:t>суммативное</a:t>
                      </a:r>
                      <a:r>
                        <a:rPr lang="ru-RU" sz="1500" b="1" dirty="0">
                          <a:latin typeface="Arial" pitchFamily="34" charset="0"/>
                          <a:cs typeface="Arial" pitchFamily="34" charset="0"/>
                        </a:rPr>
                        <a:t> оценивание за учебный год по данным предметам. 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1998">
                <a:tc v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500" dirty="0">
                          <a:latin typeface="Arial" pitchFamily="34" charset="0"/>
                          <a:cs typeface="Arial" pitchFamily="34" charset="0"/>
                        </a:rPr>
                        <a:t> При получении оценок "3", "4", "5" за дополнительное </a:t>
                      </a:r>
                      <a:r>
                        <a:rPr lang="ru-RU" sz="1500" dirty="0" err="1">
                          <a:latin typeface="Arial" pitchFamily="34" charset="0"/>
                          <a:cs typeface="Arial" pitchFamily="34" charset="0"/>
                        </a:rPr>
                        <a:t>суммативное</a:t>
                      </a:r>
                      <a:r>
                        <a:rPr lang="ru-RU" sz="1500" dirty="0">
                          <a:latin typeface="Arial" pitchFamily="34" charset="0"/>
                          <a:cs typeface="Arial" pitchFamily="34" charset="0"/>
                        </a:rPr>
                        <a:t> оценивание за учебный год итоговая оценка выставляется на основании результатов экзамена (по </a:t>
                      </a:r>
                      <a:r>
                        <a:rPr lang="ru-RU" sz="1500" dirty="0" err="1">
                          <a:latin typeface="Arial" pitchFamily="34" charset="0"/>
                          <a:cs typeface="Arial" pitchFamily="34" charset="0"/>
                        </a:rPr>
                        <a:t>пятибальной</a:t>
                      </a:r>
                      <a:r>
                        <a:rPr lang="ru-RU" sz="1500" dirty="0">
                          <a:latin typeface="Arial" pitchFamily="34" charset="0"/>
                          <a:cs typeface="Arial" pitchFamily="34" charset="0"/>
                        </a:rPr>
                        <a:t> шкале) и оценки за дополнительное </a:t>
                      </a:r>
                      <a:r>
                        <a:rPr lang="ru-RU" sz="1500" dirty="0" err="1">
                          <a:latin typeface="Arial" pitchFamily="34" charset="0"/>
                          <a:cs typeface="Arial" pitchFamily="34" charset="0"/>
                        </a:rPr>
                        <a:t>суммативное</a:t>
                      </a:r>
                      <a:r>
                        <a:rPr lang="ru-RU" sz="1500" dirty="0">
                          <a:latin typeface="Arial" pitchFamily="34" charset="0"/>
                          <a:cs typeface="Arial" pitchFamily="34" charset="0"/>
                        </a:rPr>
                        <a:t> оценивание за учебный год (по </a:t>
                      </a:r>
                      <a:r>
                        <a:rPr lang="ru-RU" sz="1500" dirty="0" err="1">
                          <a:latin typeface="Arial" pitchFamily="34" charset="0"/>
                          <a:cs typeface="Arial" pitchFamily="34" charset="0"/>
                        </a:rPr>
                        <a:t>пятибальной</a:t>
                      </a:r>
                      <a:r>
                        <a:rPr lang="ru-RU" sz="1500" dirty="0">
                          <a:latin typeface="Arial" pitchFamily="34" charset="0"/>
                          <a:cs typeface="Arial" pitchFamily="34" charset="0"/>
                        </a:rPr>
                        <a:t> шкале) в процентном соотношении 30 на 70. Округление итоговой оценки проводится к ближайшему целому.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8249">
                <a:tc v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dirty="0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500" dirty="0">
                          <a:latin typeface="Arial" pitchFamily="34" charset="0"/>
                          <a:cs typeface="Arial" pitchFamily="34" charset="0"/>
                        </a:rPr>
                        <a:t> При получении оценки "2" за дополнительное </a:t>
                      </a:r>
                      <a:r>
                        <a:rPr lang="ru-RU" sz="1500" dirty="0" err="1">
                          <a:latin typeface="Arial" pitchFamily="34" charset="0"/>
                          <a:cs typeface="Arial" pitchFamily="34" charset="0"/>
                        </a:rPr>
                        <a:t>суммативное</a:t>
                      </a:r>
                      <a:r>
                        <a:rPr lang="ru-RU" sz="1500" dirty="0">
                          <a:latin typeface="Arial" pitchFamily="34" charset="0"/>
                          <a:cs typeface="Arial" pitchFamily="34" charset="0"/>
                        </a:rPr>
                        <a:t> оценивание за учебный год обучающиеся 9 (10) класса не допускаются к итоговой аттестации, остаются на повторный год обучения.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9498">
                <a:tc v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latin typeface="Arial" pitchFamily="34" charset="0"/>
                          <a:cs typeface="Arial" pitchFamily="34" charset="0"/>
                        </a:rPr>
                        <a:t>При получении оценки "2" за дополнительное </a:t>
                      </a:r>
                      <a:r>
                        <a:rPr lang="ru-RU" sz="1500" dirty="0" err="1">
                          <a:latin typeface="Arial" pitchFamily="34" charset="0"/>
                          <a:cs typeface="Arial" pitchFamily="34" charset="0"/>
                        </a:rPr>
                        <a:t>суммативное</a:t>
                      </a:r>
                      <a:r>
                        <a:rPr lang="ru-RU" sz="1500" dirty="0">
                          <a:latin typeface="Arial" pitchFamily="34" charset="0"/>
                          <a:cs typeface="Arial" pitchFamily="34" charset="0"/>
                        </a:rPr>
                        <a:t> оценивание за учебный год обучающиеся 11 (12) класса не допускаются к итоговой аттестации и получают справку в соответствии с формой, утвержденной приказом № 289.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172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56. </a:t>
                      </a:r>
                      <a:r>
                        <a:rPr lang="ru-RU" sz="1400" b="1" kern="1200" dirty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Сроки повторной итоговой аттестации устанавливают организации образования.</a:t>
                      </a:r>
                    </a:p>
                    <a:p>
                      <a:pPr algn="ctr"/>
                      <a:r>
                        <a:rPr lang="ru-RU" sz="1400" b="1" kern="1200" dirty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Экзаменационные материалы повторной итоговой аттестации разрабатываются управлениями образования.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64488" cy="62753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55.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п.55 По результатам итоговой аттестации</a:t>
            </a:r>
            <a:r>
              <a:rPr lang="ru-RU" sz="2400" b="1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699543"/>
          <a:ext cx="9144000" cy="45517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9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44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77246">
                <a:tc rowSpan="2">
                  <a:txBody>
                    <a:bodyPr/>
                    <a:lstStyle/>
                    <a:p>
                      <a:endParaRPr lang="ru-RU" sz="1400" u="sng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1) обучающиеся 9 (10) и 11 (12) классов при получении неудовлетворительных оценок по одному или двум предметам допускаются к прохождению в школе повторной итоговой аттестации по данным учебным предметам в форме экзамена;</a:t>
                      </a:r>
                    </a:p>
                    <a:p>
                      <a:r>
                        <a:rPr lang="ru-RU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2) обучающиеся 9 (10) класса при получении неудовлетворительных оценок по трем и более предметам остаются на повторный год обучения;</a:t>
                      </a:r>
                    </a:p>
                    <a:p>
                      <a:r>
                        <a:rPr lang="ru-RU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3) обучающемуся 11 (12) класса при получении неудовлетворительных оценок по трем и более предметам выдается справка, выдаваемая лицам, не завершившим образование, в соответствии с формой, утвержденной приказом           № 39.</a:t>
                      </a:r>
                    </a:p>
                    <a:p>
                      <a:r>
                        <a:rPr lang="ru-RU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 окончании следующего учебного года обучающийся, получивший справку, выдаваемую лицам, не завершившим образование, в соответствии с формой, утвержденной приказом № 39, проходят в школе повторную итоговую аттестацию по соответствующим учебным предметам в форме экзамена.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498">
                <a:tc v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56.</a:t>
                      </a:r>
                      <a:r>
                        <a:rPr lang="ru-RU" sz="1400" kern="1200" dirty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Сроки повторной итоговой аттестации устанавливают организации образования.</a:t>
                      </a:r>
                    </a:p>
                    <a:p>
                      <a:pPr algn="ctr"/>
                      <a:r>
                        <a:rPr lang="ru-RU" sz="1400" b="1" kern="1200" dirty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Экзаменационные материалы повторной итоговой аттестации разрабатываются управлениями образования.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1727">
                <a:tc gridSpan="2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00628" y="811619"/>
            <a:ext cx="2307676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9013" algn="l"/>
              </a:tabLst>
            </a:pP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Приложение 1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      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b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справке, выдаваемой лицам, </a:t>
            </a:r>
            <a:br>
              <a:rPr kumimoji="0" 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завершившим основное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 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среднее образование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   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9013" algn="l"/>
              </a:tabLst>
            </a:pPr>
            <a:endParaRPr kumimoji="0" 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596175"/>
            <a:ext cx="3851920" cy="35472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800" b="1" dirty="0"/>
              <a:t>Справка №</a:t>
            </a:r>
            <a:endParaRPr lang="ru-RU" sz="800" dirty="0"/>
          </a:p>
          <a:p>
            <a:pPr>
              <a:buNone/>
            </a:pPr>
            <a:r>
              <a:rPr lang="ru-RU" sz="800" dirty="0"/>
              <a:t> </a:t>
            </a:r>
          </a:p>
          <a:p>
            <a:pPr>
              <a:buNone/>
            </a:pPr>
            <a:r>
              <a:rPr lang="ru-RU" sz="800" dirty="0"/>
              <a:t>Выдана гр. ____________________________________________________ </a:t>
            </a:r>
            <a:br>
              <a:rPr lang="ru-RU" sz="800" dirty="0"/>
            </a:br>
            <a:r>
              <a:rPr lang="ru-RU" sz="800" dirty="0"/>
              <a:t>                        (фамилия, имя, отчество) </a:t>
            </a:r>
            <a:br>
              <a:rPr lang="ru-RU" sz="800" dirty="0"/>
            </a:br>
            <a:r>
              <a:rPr lang="ru-RU" sz="800" dirty="0"/>
              <a:t>в том, что он  (а) обучался (</a:t>
            </a:r>
            <a:r>
              <a:rPr lang="ru-RU" sz="800" dirty="0" err="1"/>
              <a:t>лась</a:t>
            </a:r>
            <a:r>
              <a:rPr lang="ru-RU" sz="800" dirty="0"/>
              <a:t>) </a:t>
            </a:r>
            <a:br>
              <a:rPr lang="ru-RU" sz="800" dirty="0"/>
            </a:br>
            <a:r>
              <a:rPr lang="ru-RU" sz="800" dirty="0"/>
              <a:t>с "___" _____________ 200__ г. по "___" ______________ 200__ г. </a:t>
            </a:r>
            <a:br>
              <a:rPr lang="ru-RU" sz="800" dirty="0"/>
            </a:br>
            <a:r>
              <a:rPr lang="ru-RU" sz="800" dirty="0"/>
              <a:t>в _____________________________________________________________ </a:t>
            </a:r>
            <a:br>
              <a:rPr lang="ru-RU" sz="800" dirty="0"/>
            </a:br>
            <a:r>
              <a:rPr lang="ru-RU" sz="800" dirty="0"/>
              <a:t>       (наименование организации образования, местонахождение, </a:t>
            </a:r>
            <a:br>
              <a:rPr lang="ru-RU" sz="800" dirty="0"/>
            </a:br>
            <a:r>
              <a:rPr lang="ru-RU" sz="800" dirty="0"/>
              <a:t>_______________________________________________________________ </a:t>
            </a:r>
            <a:br>
              <a:rPr lang="ru-RU" sz="800" dirty="0"/>
            </a:br>
            <a:r>
              <a:rPr lang="ru-RU" sz="800" dirty="0"/>
              <a:t>_______________________________________________________________ </a:t>
            </a:r>
            <a:br>
              <a:rPr lang="ru-RU" sz="800" dirty="0"/>
            </a:br>
            <a:r>
              <a:rPr lang="ru-RU" sz="800" dirty="0"/>
              <a:t>                 специальность, форма обучения) </a:t>
            </a:r>
            <a:br>
              <a:rPr lang="ru-RU" sz="800" dirty="0"/>
            </a:br>
            <a:r>
              <a:rPr lang="ru-RU" sz="800" dirty="0"/>
              <a:t>За  время обучения гр. </a:t>
            </a:r>
            <a:br>
              <a:rPr lang="ru-RU" sz="800" dirty="0"/>
            </a:br>
            <a:r>
              <a:rPr lang="ru-RU" sz="800" dirty="0"/>
              <a:t>_______________________________________________________________ </a:t>
            </a:r>
            <a:br>
              <a:rPr lang="ru-RU" sz="800" dirty="0"/>
            </a:br>
            <a:r>
              <a:rPr lang="ru-RU" sz="800" dirty="0"/>
              <a:t>                   (фамилия, имя, отчество) </a:t>
            </a:r>
            <a:br>
              <a:rPr lang="ru-RU" sz="800" dirty="0"/>
            </a:br>
            <a:r>
              <a:rPr lang="ru-RU" sz="800" dirty="0"/>
              <a:t>изучил (а) следующие дисциплины (учебные предметы), сдал (а) зачеты </a:t>
            </a:r>
            <a:br>
              <a:rPr lang="ru-RU" sz="800" dirty="0"/>
            </a:br>
            <a:r>
              <a:rPr lang="ru-RU" sz="800" dirty="0"/>
              <a:t>и экзамены, получил (а) годовые (итоговые) оценки в соответствии </a:t>
            </a:r>
            <a:br>
              <a:rPr lang="ru-RU" sz="800" dirty="0"/>
            </a:br>
            <a:r>
              <a:rPr lang="ru-RU" sz="800" dirty="0"/>
              <a:t>с нижеследующими приложениями 1, 2, 3: </a:t>
            </a:r>
            <a:br>
              <a:rPr lang="ru-RU" sz="800" dirty="0"/>
            </a:br>
            <a:r>
              <a:rPr lang="ru-RU" sz="800" dirty="0"/>
              <a:t>1 - основное среднее образование; </a:t>
            </a:r>
            <a:br>
              <a:rPr lang="ru-RU" sz="800" dirty="0"/>
            </a:br>
            <a:r>
              <a:rPr lang="ru-RU" sz="800" dirty="0"/>
              <a:t>2 - техническое и профессиональное образование, </a:t>
            </a:r>
            <a:r>
              <a:rPr lang="ru-RU" sz="800" dirty="0" err="1"/>
              <a:t>послесреднее</a:t>
            </a:r>
            <a:r>
              <a:rPr lang="ru-RU" sz="800" dirty="0"/>
              <a:t> образование; </a:t>
            </a:r>
            <a:br>
              <a:rPr lang="ru-RU" sz="800" dirty="0"/>
            </a:br>
            <a:r>
              <a:rPr lang="ru-RU" sz="800" dirty="0"/>
              <a:t>3 - высшее образование, послевузовское образование. </a:t>
            </a:r>
          </a:p>
          <a:p>
            <a:pPr>
              <a:buNone/>
            </a:pPr>
            <a:r>
              <a:rPr lang="ru-RU" sz="800" dirty="0"/>
              <a:t> </a:t>
            </a:r>
          </a:p>
          <a:p>
            <a:pPr>
              <a:buNone/>
            </a:pPr>
            <a:r>
              <a:rPr lang="ru-RU" sz="800" dirty="0"/>
              <a:t>Руководитель организации образования </a:t>
            </a:r>
            <a:br>
              <a:rPr lang="ru-RU" sz="800" dirty="0"/>
            </a:br>
            <a:r>
              <a:rPr lang="ru-RU" sz="800" dirty="0"/>
              <a:t>Ф.И.О. ________________________________________________________ </a:t>
            </a:r>
            <a:br>
              <a:rPr lang="ru-RU" sz="800" dirty="0"/>
            </a:br>
            <a:r>
              <a:rPr lang="ru-RU" sz="800" dirty="0"/>
              <a:t>                              (подпись) </a:t>
            </a:r>
            <a:br>
              <a:rPr lang="ru-RU" sz="800" dirty="0"/>
            </a:br>
            <a:r>
              <a:rPr lang="ru-RU" sz="800" dirty="0"/>
              <a:t>М.П. </a:t>
            </a:r>
          </a:p>
          <a:p>
            <a:pPr>
              <a:buNone/>
            </a:pPr>
            <a:r>
              <a:rPr lang="ru-RU" sz="800" dirty="0"/>
              <a:t> </a:t>
            </a:r>
          </a:p>
          <a:p>
            <a:pPr>
              <a:buNone/>
            </a:pPr>
            <a:r>
              <a:rPr lang="ru-RU" sz="800" dirty="0"/>
              <a:t>Регистрационный номер ___________  Дата выдачи "___" __________ 200__ г. </a:t>
            </a:r>
          </a:p>
          <a:p>
            <a:pPr>
              <a:buNone/>
            </a:pPr>
            <a:endParaRPr lang="ru-RU" sz="8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911393"/>
              </p:ext>
            </p:extLst>
          </p:nvPr>
        </p:nvGraphicFramePr>
        <p:xfrm>
          <a:off x="4139953" y="2139702"/>
          <a:ext cx="4770577" cy="196933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24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59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3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70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46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51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58318">
                <a:tc rowSpan="2"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b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п./п. </a:t>
                      </a:r>
                      <a:endParaRPr lang="ru-RU" sz="9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950" marR="45950" marT="0" marB="0"/>
                </a:tc>
                <a:tc rowSpan="2"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b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учебных </a:t>
                      </a:r>
                      <a:b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предметов </a:t>
                      </a:r>
                      <a:b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 учебному </a:t>
                      </a:r>
                      <a:b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плану) </a:t>
                      </a:r>
                      <a:endParaRPr lang="ru-RU" sz="9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950" marR="45950" marT="0" marB="0"/>
                </a:tc>
                <a:tc gridSpan="2"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часов </a:t>
                      </a:r>
                      <a:endParaRPr lang="ru-RU" sz="9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950" marR="4595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Годовые, </a:t>
                      </a:r>
                      <a:b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(итоговые) </a:t>
                      </a:r>
                      <a:b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оценки </a:t>
                      </a:r>
                      <a:endParaRPr lang="ru-RU" sz="9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950" marR="45950" marT="0" marB="0"/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</a:t>
                      </a:r>
                      <a:b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промежуточного </a:t>
                      </a:r>
                      <a:b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государственного контроля </a:t>
                      </a:r>
                      <a:b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(9 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 </a:t>
                      </a:r>
                      <a:endParaRPr lang="ru-RU" sz="9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950" marR="459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1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100"/>
                        </a:spcAft>
                        <a:tabLst>
                          <a:tab pos="0" algn="l"/>
                        </a:tabLst>
                      </a:pP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учебному </a:t>
                      </a:r>
                      <a:b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плану </a:t>
                      </a:r>
                      <a:endParaRPr lang="ru-RU" sz="9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950" marR="4595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прослушаны </a:t>
                      </a:r>
                      <a:b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обучающимися </a:t>
                      </a:r>
                      <a:endParaRPr lang="ru-RU" sz="9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950" marR="4595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427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br>
                        <a:rPr lang="ru-RU" sz="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7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950" marR="45950" marT="0" marB="0"/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7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950" marR="45950" marT="0" marB="0"/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7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950" marR="45950" marT="0" marB="0"/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endParaRPr lang="ru-RU" sz="7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950" marR="45950" marT="0" marB="0"/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endParaRPr lang="ru-RU" sz="7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950" marR="45950" marT="0" marB="0"/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endParaRPr lang="ru-RU" sz="7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950" marR="459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0" y="1"/>
            <a:ext cx="44291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Форма справки, выдаваемой лицам, не завершившим образование</a:t>
            </a: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                         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Освобождение  учащихся от предметов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  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47. Освобождение обучающихся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учебных предметов "Технология", (Художественный труд), "Начальная военная подготовка" ("Начальная военная и технологическая подготовка") и "Физическая культур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а", в порядке, установленном законодательством Республики Казахстан,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влияет на успеваемость, допуск к итоговой аттестации, перевод в следующие классы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8507287" cy="566763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Освобождение от итоговой аттестации п.50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491880" y="771550"/>
            <a:ext cx="5194920" cy="396043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1) по состоянию здоровья;</a:t>
            </a:r>
          </a:p>
          <a:p>
            <a:pPr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2) инвалиды І-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группы, дети-инвалиды;</a:t>
            </a:r>
          </a:p>
          <a:p>
            <a:pPr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3) участники летних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учебно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</a:t>
            </a:r>
          </a:p>
          <a:p>
            <a:pPr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тренировочных сборов, кандидаты в</a:t>
            </a:r>
          </a:p>
          <a:p>
            <a:pPr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сборную команду Республики Казахстан</a:t>
            </a:r>
          </a:p>
          <a:p>
            <a:pPr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для участия в международных</a:t>
            </a:r>
          </a:p>
          <a:p>
            <a:pPr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олимпиадах (соревнованиях);</a:t>
            </a:r>
          </a:p>
          <a:p>
            <a:pPr algn="just">
              <a:buNone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4) смерти близких родственников.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323528" y="1347614"/>
            <a:ext cx="3096344" cy="2088231"/>
          </a:xfrm>
        </p:spPr>
        <p:txBody>
          <a:bodyPr>
            <a:normAutofit/>
          </a:bodyPr>
          <a:lstStyle/>
          <a:p>
            <a:r>
              <a:rPr lang="ru-RU" sz="1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Обучающиеся 9 (10) и 11 (12) классов освобождаются от итоговой аттестации приказами руководителей управлений образования</a:t>
            </a:r>
          </a:p>
          <a:p>
            <a:r>
              <a:rPr lang="ru-RU" sz="1600" b="1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следующих случаях: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5864"/>
            <a:ext cx="9144000" cy="498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569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05978"/>
            <a:ext cx="8363272" cy="49356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Перечень документов для освобождения от</a:t>
            </a:r>
            <a:b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итоговой аттестации (п.51)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15566"/>
            <a:ext cx="8363272" cy="3672407"/>
          </a:xfrm>
        </p:spPr>
        <p:txBody>
          <a:bodyPr>
            <a:normAutofit fontScale="25000" lnSpcReduction="20000"/>
          </a:bodyPr>
          <a:lstStyle/>
          <a:p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Издание приказа об освобождении обучающихся от итоговой аттестации на основании следующих документов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категории обучающихся указанных в подпункте</a:t>
            </a:r>
          </a:p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1,2,3,4  пункта 51 настоящих Правил;</a:t>
            </a:r>
          </a:p>
          <a:p>
            <a:pPr marL="514350" indent="-514350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1) заключения врачебно-консультационной комиссии согласно форме № 026/у, утвержденной приказом исполняющего обязанности Министра здравоохранения Республики Казахстан от 30 октября 2020 года № ҚР ДСМ-175/2020 «Об утверждении форм учетной документации в области здравоохранения» (зарегистрирован в Реестре государственной регистрации нормативных правовых актов под № 21579) (далее – приказ № ҚР ДСМ-175/2020), для категории обучающихся указанных в подпункте 1) и 2) пункта 50 настоящих Правил;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 выписки из решения педсовета и ходатайства школы для категории обучающихся, указанных в пункте 50 настоящих Правил;</a:t>
            </a:r>
          </a:p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3) подлинников и копий табелей успеваемости обучающихся (далее – табель) в соответствии с формой, утвержденной приказом Министра образования и науки Республики Казахстан от 6 апреля 2020 года № 130 "Об утверждении Перечня документов, обязательных для ведения педагогами организаций среднего, технического и профессионального,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послесреднего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образования, и их формы" (зарегистрирован в Реестре государственной рег0страции нормативных правовых актов под № 20317) для категории обучающихся, указанных в пункте 58 настоящих Правил. Подлинники табелей после сверки с его копиями возвращаются администрации школы;</a:t>
            </a:r>
          </a:p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4) свидетельство смерти близких родственников.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>
                <a:latin typeface="Arial" pitchFamily="34" charset="0"/>
                <a:cs typeface="Arial" pitchFamily="34" charset="0"/>
              </a:rPr>
              <a:t>  </a:t>
            </a:r>
            <a:r>
              <a:rPr lang="ru-RU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600" b="1" dirty="0">
                <a:latin typeface="Arial" pitchFamily="34" charset="0"/>
                <a:cs typeface="Arial" pitchFamily="34" charset="0"/>
              </a:rPr>
              <a:t>Итоговая оценка для обучающихся, освобожденных от итоговой аттестации, выставляется на основании годовой оценки текущего учебного года.</a:t>
            </a:r>
          </a:p>
          <a:p>
            <a:r>
              <a:rPr lang="ru-RU" sz="5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Документы, указанные в подпунктах 2) и 3) настоящего пункта, </a:t>
            </a:r>
          </a:p>
          <a:p>
            <a:pPr marL="0" indent="0">
              <a:buNone/>
            </a:pPr>
            <a:r>
              <a:rPr lang="ru-RU" sz="56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56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заверяются подписью руководителя и печатью школы</a:t>
            </a:r>
            <a:r>
              <a:rPr lang="ru-RU" sz="5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5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Порядок  освобождения от итоговой аттестации обучающихся 9 (10) и 11 (12) классов, заболевших в дни проведения экзаменов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 п. </a:t>
            </a:r>
            <a:r>
              <a:rPr lang="ru-RU" dirty="0">
                <a:latin typeface="Arial" pitchFamily="34" charset="0"/>
                <a:cs typeface="Arial" pitchFamily="34" charset="0"/>
              </a:rPr>
              <a:t>57. Обучающийся 9 (10) и 11 (12) классов, заболевший в период итоговой аттестации, 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сдает пропущенные экзамены после выздоровления.</a:t>
            </a:r>
          </a:p>
          <a:p>
            <a:pPr>
              <a:buNone/>
            </a:pP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  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686800" cy="70958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Досрочная итоговая аттестация </a:t>
            </a:r>
            <a:b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выпускников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9542"/>
            <a:ext cx="8291264" cy="3747863"/>
          </a:xfrm>
        </p:spPr>
        <p:txBody>
          <a:bodyPr>
            <a:noAutofit/>
          </a:bodyPr>
          <a:lstStyle/>
          <a:p>
            <a:pPr fontAlgn="base"/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58. При поступлении обучающихся 9 (10) и 11 (12) классов на учебу за границу или выезда на постоянное место жительства при предъявлении подтверждающих документов проводится досрочная итоговая аттестация обучающихся в форме итоговых выпускных экзаменов или государственных выпускных экзаменов </a:t>
            </a:r>
            <a:r>
              <a:rPr lang="ru-R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ранее, чем за 2 месяца до окончания учебного года.</a:t>
            </a:r>
          </a:p>
          <a:p>
            <a:pPr fontAlgn="base"/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Досрочная итоговая аттестация обучающихся 9 (10) и 11 (12) классов проводится организациями образования. При сдаче досрочной аттестации претендентом на получение аттестата об общем среднем образовании "Алтын </a:t>
            </a:r>
            <a:r>
              <a:rPr lang="ru-RU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белгі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" на оценку "5" организациями образования выдается аттестат об общем среднем образовании с отличием в соответствии с формой, утвержденной 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приказом № 39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fontAlgn="base"/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</a:t>
            </a:r>
            <a:r>
              <a:rPr lang="ru-R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Экзаменационные материалы для досрочной итоговой аттестации разрабатываются управлениями образования.</a:t>
            </a:r>
          </a:p>
          <a:p>
            <a:pPr algn="just"/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3478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Выпускники 11 (12) класса, выезжавшие </a:t>
            </a:r>
            <a:b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учебу за рубеж по линии международного обмена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9582"/>
            <a:ext cx="8892480" cy="3744415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64. Обучающиеся на период их обучения по программам международного обмена числятся в контингенте школ Республики Казахстан, в которых они обучались до выезда по линии международного обмена.</a:t>
            </a:r>
          </a:p>
          <a:p>
            <a:r>
              <a:rPr lang="en-US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Обучающиеся 11 (12) класса, выезжавшие на учебу за рубеж по линии международного обмена, итоговую аттестацию за 11 (12) класс проходят в школах Республики Казахстан после окончания учебы за рубежом по экзаменационным материалам, разработанным управлениями образования.</a:t>
            </a:r>
          </a:p>
          <a:p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 начала итоговой аттестации решением школьной комиссии обучающиеся проходят аттестацию по предметам инвариантного компонента Типового учебного плана,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утвержденного приказом Министра образования и науки Республики Казахстан от 8 ноября 2012 года № 500 (зарегистрирован в Реестре государственной регистрации нормативных правовых актов под № 8170),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изучавшимся за рубежом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Сроки проведения итоговой аттестации устанавливаются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решением педагогического совета.</a:t>
            </a:r>
          </a:p>
          <a:p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85725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Выпускники 11 (12) класса, выезжавшие на учебу за рубеж по линии международного обмена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9582"/>
            <a:ext cx="8892480" cy="3744415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65. Обучающимся, выезжавшим на учебу за рубеж по линии международного обмена, 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окончившим за рубежом образовательные учреждения, а также имеющим оценки «5» по предметам, подлежащим включению в приложение к аттестату об общем среднем образовании, годовые, итоговые оценки «5» по всем предметам в период обучения с 10 (11) по 11 (12) классы </a:t>
            </a:r>
            <a:r>
              <a:rPr lang="ru-R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выдается аттестат об общем среднем образовании с отличием 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соответствии с формой, утвержденной приказом № 39.</a:t>
            </a:r>
          </a:p>
          <a:p>
            <a:pPr algn="just"/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Обучающимся, выезжавшим на учебу за рубеж по линии международного обмена и окончившим за рубежом образовательные учреждения, </a:t>
            </a:r>
            <a:r>
              <a:rPr lang="ru-R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соответствующим требованиям, указанным в пункте 52 Правил, выдается аттестат об общем среднем образовании «Алтын </a:t>
            </a:r>
            <a:r>
              <a:rPr lang="ru-RU" sz="1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белгі</a:t>
            </a:r>
            <a:r>
              <a:rPr lang="ru-R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соответствии с формой, утвержденной приказом № 39, и знак «Алтын </a:t>
            </a:r>
            <a:r>
              <a:rPr lang="ru-RU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белгі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</a:p>
          <a:p>
            <a:pPr algn="just"/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079" y="26318"/>
            <a:ext cx="6447501" cy="9906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Итоговая  аттестация обучающихся с особыми образовательными потребностями и обучающихся по индивидуальным учебным программам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9622"/>
            <a:ext cx="6768752" cy="3312368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 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66. </a:t>
            </a:r>
            <a:r>
              <a:rPr lang="ru-RU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 о необходимости</a:t>
            </a:r>
            <a:r>
              <a:rPr lang="ru-RU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 итоговой аттестации обучающихся с особыми образовательными потребностями и обучающихся по индивидуальным учебным программам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решается педагогическим советом в соответствии с индивидуальными особенностями обучающихся.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Экзаменационные материалы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итоговой аттестации детей с особыми образовательными потребностями обучающихся в специальных организациях образования и специальных классах в общеобразовательных школах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разрабатываются районными, городскими отделами образования или управлением образования.</a:t>
            </a:r>
          </a:p>
          <a:p>
            <a:pPr algn="just"/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0674"/>
            <a:ext cx="8363272" cy="421556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Победителям международных олимпиад </a:t>
            </a:r>
            <a:b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общеобразовательным предметам последних трех лет(согласно приказу №514)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987574"/>
            <a:ext cx="6447501" cy="2910580"/>
          </a:xfrm>
        </p:spPr>
        <p:txBody>
          <a:bodyPr>
            <a:no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54.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получившим аттестат с отличием об основном среднем образовании,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имеющим в соответствии с учебными программами основного, общего среднего образования или образовательными учебными программами АОО «НИШ»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годовые и итоговые оценки «5» по всем предметам в период учебы с 5 (6) по 11 (12) классы, четвертные оценки «5» по всем предметам в период учебы с 10 (11) по 11 (12) классы и освобожденным от итоговой аттестации согласно подпункту 3) пункта 50 настоящих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Правил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выдается аттестат об общем среднем образовании «Алтын </a:t>
            </a:r>
            <a:r>
              <a:rPr lang="ru-RU" sz="1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белгі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 в соответствии с формой, утвержденной приказом № 39.</a:t>
            </a:r>
          </a:p>
          <a:p>
            <a:pPr algn="just"/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Организационные требования для проведения экзаменов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889273"/>
              </p:ext>
            </p:extLst>
          </p:nvPr>
        </p:nvGraphicFramePr>
        <p:xfrm>
          <a:off x="-13202" y="1535387"/>
          <a:ext cx="9144000" cy="36149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1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92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4043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Порядок проверки экзаменационных работ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+mn-lt"/>
                          <a:cs typeface="+mn-cs"/>
                        </a:rPr>
                        <a:t>71</a:t>
                      </a:r>
                      <a:r>
                        <a:rPr lang="ru-RU" sz="1400" b="0" dirty="0">
                          <a:latin typeface="Arial" pitchFamily="34" charset="0"/>
                          <a:cs typeface="Arial" pitchFamily="34" charset="0"/>
                        </a:rPr>
                        <a:t>. По окончании письменного экзамена и тестирования члены Комиссии проверяют работы обучающихся в здании школы, кроме работ претендентов на получение аттестатов об общем среднем образовании "Алтын </a:t>
                      </a:r>
                      <a:r>
                        <a:rPr lang="ru-RU" sz="1400" b="0" dirty="0" err="1">
                          <a:latin typeface="Arial" pitchFamily="34" charset="0"/>
                          <a:cs typeface="Arial" pitchFamily="34" charset="0"/>
                        </a:rPr>
                        <a:t>белгі</a:t>
                      </a:r>
                      <a:r>
                        <a:rPr lang="ru-RU" sz="1400" b="0" dirty="0">
                          <a:latin typeface="Arial" pitchFamily="34" charset="0"/>
                          <a:cs typeface="Arial" pitchFamily="34" charset="0"/>
                        </a:rPr>
                        <a:t>".</a:t>
                      </a:r>
                    </a:p>
                    <a:p>
                      <a:r>
                        <a:rPr lang="en-US" sz="1400" b="0" dirty="0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400" b="0" dirty="0">
                          <a:latin typeface="Arial" pitchFamily="34" charset="0"/>
                          <a:cs typeface="Arial" pitchFamily="34" charset="0"/>
                        </a:rPr>
                        <a:t>Непроверенные работы сдаются на хранение руководителю школы.</a:t>
                      </a:r>
                    </a:p>
                    <a:p>
                      <a:r>
                        <a:rPr lang="ru-RU" sz="1400" b="0" dirty="0">
                          <a:latin typeface="Arial" pitchFamily="34" charset="0"/>
                          <a:cs typeface="Arial" pitchFamily="34" charset="0"/>
                        </a:rPr>
                        <a:t> При проверке ошибки подчеркиваются. </a:t>
                      </a:r>
                    </a:p>
                    <a:p>
                      <a:r>
                        <a:rPr lang="ru-RU" sz="1400" b="0" dirty="0">
                          <a:latin typeface="Arial" pitchFamily="34" charset="0"/>
                          <a:cs typeface="Arial" pitchFamily="34" charset="0"/>
                        </a:rPr>
                        <a:t>В эссе</a:t>
                      </a:r>
                      <a:r>
                        <a:rPr lang="ru-RU" sz="1400" b="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0" dirty="0">
                          <a:latin typeface="Arial" pitchFamily="34" charset="0"/>
                          <a:cs typeface="Arial" pitchFamily="34" charset="0"/>
                        </a:rPr>
                        <a:t> за курс общего среднего образования количество ошибок указывается отдельно.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Непроверенные работы сдаются на хранение руководителю школы. При проверке ошибки подчеркиваются. В эссе за курс общего среднего образования количество ошибок указывается отдельно.</a:t>
                      </a:r>
                    </a:p>
                    <a:p>
                      <a:r>
                        <a:rPr lang="en-US" sz="14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    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На письменные работы по математике (алгебре), оцененные на "2" и "5", Комиссией школы даются рецензии.</a:t>
                      </a:r>
                    </a:p>
                    <a:p>
                      <a:r>
                        <a:rPr lang="en-US" sz="14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    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 9 (10) и 11 (12) классах работы проверяются согласно схеме выставления баллов.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3">
                <a:tc gridSpan="2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1879986" y="1627435"/>
            <a:ext cx="5383915" cy="1294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09980"/>
              </a:lnSpc>
            </a:pPr>
            <a:r>
              <a:rPr lang="en-US" sz="3825" b="1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Итоговая аттестация:</a:t>
            </a:r>
            <a:b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825" b="1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 Регламент и правила</a:t>
            </a:r>
            <a:endParaRPr sz="1350"/>
          </a:p>
        </p:txBody>
      </p:sp>
      <p:sp>
        <p:nvSpPr>
          <p:cNvPr id="87" name="Google Shape;87;p13"/>
          <p:cNvSpPr txBox="1"/>
          <p:nvPr/>
        </p:nvSpPr>
        <p:spPr>
          <a:xfrm>
            <a:off x="1714500" y="2981846"/>
            <a:ext cx="5715000" cy="315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9948"/>
              </a:lnSpc>
            </a:pPr>
            <a:r>
              <a:rPr lang="en-US" sz="1463" dirty="0" err="1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Инструкция</a:t>
            </a:r>
            <a:r>
              <a:rPr lang="en-US" sz="1463" dirty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463" dirty="0" err="1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на</a:t>
            </a:r>
            <a:r>
              <a:rPr lang="en-US" sz="1463" dirty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463" dirty="0" err="1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основе</a:t>
            </a:r>
            <a:r>
              <a:rPr lang="en-US" sz="1463" dirty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463" dirty="0" err="1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пунктов</a:t>
            </a:r>
            <a:r>
              <a:rPr lang="en-US" sz="1463" dirty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 67-73 </a:t>
            </a:r>
            <a:r>
              <a:rPr lang="ru-RU" sz="1463" dirty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приказа №125</a:t>
            </a:r>
            <a:endParaRPr sz="1350" dirty="0"/>
          </a:p>
        </p:txBody>
      </p:sp>
      <p:sp>
        <p:nvSpPr>
          <p:cNvPr id="88" name="Google Shape;88;p13"/>
          <p:cNvSpPr/>
          <p:nvPr/>
        </p:nvSpPr>
        <p:spPr>
          <a:xfrm>
            <a:off x="1714500" y="2838970"/>
            <a:ext cx="5715000" cy="14288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38851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5" name="Google Shape;95;p14"/>
          <p:cNvGraphicFramePr/>
          <p:nvPr>
            <p:extLst>
              <p:ext uri="{D42A27DB-BD31-4B8C-83A1-F6EECF244321}">
                <p14:modId xmlns:p14="http://schemas.microsoft.com/office/powerpoint/2010/main" val="186375769"/>
              </p:ext>
            </p:extLst>
          </p:nvPr>
        </p:nvGraphicFramePr>
        <p:xfrm>
          <a:off x="611560" y="1925910"/>
          <a:ext cx="8096673" cy="211312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9365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6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41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828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Тип работы / Предмет</a:t>
                      </a:r>
                      <a:endParaRPr sz="1000"/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Время (астр. часы)</a:t>
                      </a:r>
                      <a:endParaRPr sz="1000"/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Примечание</a:t>
                      </a:r>
                      <a:endParaRPr sz="1000"/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3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28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b="0" i="0" u="none" strike="noStrike" cap="none" dirty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П</a:t>
                      </a:r>
                      <a:r>
                        <a:rPr lang="en-US" sz="1100" b="0" i="0" u="none" strike="noStrike" cap="none" dirty="0" err="1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исьменные</a:t>
                      </a:r>
                      <a:r>
                        <a:rPr lang="en-US" sz="1100" b="0" i="0" u="none" strike="noStrike" cap="none" dirty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</a:t>
                      </a:r>
                      <a:r>
                        <a:rPr lang="en-US" sz="1100" b="0" i="0" u="none" strike="noStrike" cap="none" dirty="0" err="1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работы</a:t>
                      </a:r>
                      <a:endParaRPr sz="1000" dirty="0"/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 часа</a:t>
                      </a:r>
                      <a:endParaRPr sz="1000"/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Для всех направлений</a:t>
                      </a:r>
                      <a:endParaRPr sz="1000"/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28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dirty="0" err="1">
                          <a:solidFill>
                            <a:srgbClr val="334155"/>
                          </a:solidFill>
                          <a:highlight>
                            <a:srgbClr val="FFFF00"/>
                          </a:highlight>
                          <a:latin typeface="Lato"/>
                          <a:ea typeface="Lato"/>
                          <a:cs typeface="Lato"/>
                          <a:sym typeface="Lato"/>
                        </a:rPr>
                        <a:t>Математика</a:t>
                      </a:r>
                      <a:r>
                        <a:rPr lang="en-US" sz="1100" b="0" i="0" u="none" strike="noStrike" cap="none" dirty="0">
                          <a:solidFill>
                            <a:srgbClr val="334155"/>
                          </a:solidFill>
                          <a:highlight>
                            <a:srgbClr val="FFFF00"/>
                          </a:highlight>
                          <a:latin typeface="Lato"/>
                          <a:ea typeface="Lato"/>
                          <a:cs typeface="Lato"/>
                          <a:sym typeface="Lato"/>
                        </a:rPr>
                        <a:t> (</a:t>
                      </a:r>
                      <a:r>
                        <a:rPr lang="en-US" sz="1100" b="0" i="0" u="none" strike="noStrike" cap="none" dirty="0" err="1">
                          <a:solidFill>
                            <a:srgbClr val="334155"/>
                          </a:solidFill>
                          <a:highlight>
                            <a:srgbClr val="FFFF00"/>
                          </a:highlight>
                          <a:latin typeface="Lato"/>
                          <a:ea typeface="Lato"/>
                          <a:cs typeface="Lato"/>
                          <a:sym typeface="Lato"/>
                        </a:rPr>
                        <a:t>Алгебра</a:t>
                      </a:r>
                      <a:r>
                        <a:rPr lang="en-US" sz="1100" b="0" i="0" u="none" strike="noStrike" cap="none" dirty="0">
                          <a:solidFill>
                            <a:srgbClr val="334155"/>
                          </a:solidFill>
                          <a:highlight>
                            <a:srgbClr val="FFFF00"/>
                          </a:highlight>
                          <a:latin typeface="Lato"/>
                          <a:ea typeface="Lato"/>
                          <a:cs typeface="Lato"/>
                          <a:sym typeface="Lato"/>
                        </a:rPr>
                        <a:t>)</a:t>
                      </a:r>
                      <a:endParaRPr sz="1000" dirty="0">
                        <a:highlight>
                          <a:srgbClr val="FFFF00"/>
                        </a:highlight>
                      </a:endParaRPr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334155"/>
                          </a:solidFill>
                          <a:highlight>
                            <a:srgbClr val="FFFF00"/>
                          </a:highlight>
                          <a:latin typeface="Lato"/>
                          <a:ea typeface="Lato"/>
                          <a:cs typeface="Lato"/>
                          <a:sym typeface="Lato"/>
                        </a:rPr>
                        <a:t>3 </a:t>
                      </a:r>
                      <a:r>
                        <a:rPr lang="en-US" sz="1100" b="0" i="0" u="none" strike="noStrike" cap="none" dirty="0" err="1">
                          <a:solidFill>
                            <a:srgbClr val="334155"/>
                          </a:solidFill>
                          <a:highlight>
                            <a:srgbClr val="FFFF00"/>
                          </a:highlight>
                          <a:latin typeface="Lato"/>
                          <a:ea typeface="Lato"/>
                          <a:cs typeface="Lato"/>
                          <a:sym typeface="Lato"/>
                        </a:rPr>
                        <a:t>часа</a:t>
                      </a:r>
                      <a:endParaRPr sz="1000" dirty="0">
                        <a:highlight>
                          <a:srgbClr val="FFFF00"/>
                        </a:highlight>
                      </a:endParaRPr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b="0" i="0" u="none" strike="noStrike" cap="none" dirty="0">
                          <a:solidFill>
                            <a:srgbClr val="334155"/>
                          </a:solidFill>
                          <a:highlight>
                            <a:srgbClr val="FFFF00"/>
                          </a:highlight>
                          <a:latin typeface="Lato"/>
                          <a:ea typeface="Lato"/>
                          <a:cs typeface="Lato"/>
                          <a:sym typeface="Lato"/>
                        </a:rPr>
                        <a:t>Общеобразовательные школы</a:t>
                      </a:r>
                      <a:endParaRPr sz="1000" dirty="0">
                        <a:highlight>
                          <a:srgbClr val="FFFF00"/>
                        </a:highlight>
                      </a:endParaRPr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28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dirty="0" err="1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Математика</a:t>
                      </a:r>
                      <a:r>
                        <a:rPr lang="en-US" sz="1100" b="0" i="0" u="none" strike="noStrike" cap="none" dirty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(</a:t>
                      </a:r>
                      <a:r>
                        <a:rPr lang="en-US" sz="1100" b="0" i="0" u="none" strike="noStrike" cap="none" dirty="0" err="1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Алгебра</a:t>
                      </a:r>
                      <a:r>
                        <a:rPr lang="en-US" sz="1100" b="0" i="0" u="none" strike="noStrike" cap="none" dirty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)</a:t>
                      </a:r>
                      <a:endParaRPr sz="1000" dirty="0"/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4 часа</a:t>
                      </a:r>
                      <a:endParaRPr sz="1000"/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dirty="0" err="1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Спец</a:t>
                      </a:r>
                      <a:r>
                        <a:rPr lang="en-US" sz="1100" b="0" i="0" u="none" strike="noStrike" cap="none" dirty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. </a:t>
                      </a:r>
                      <a:r>
                        <a:rPr lang="en-US" sz="1100" b="0" i="0" u="none" strike="noStrike" cap="none" dirty="0" err="1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физ-мат</a:t>
                      </a:r>
                      <a:r>
                        <a:rPr lang="en-US" sz="1100" b="0" i="0" u="none" strike="noStrike" cap="none" dirty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</a:t>
                      </a:r>
                      <a:r>
                        <a:rPr lang="en-US" sz="1100" b="0" i="0" u="none" strike="noStrike" cap="none" dirty="0" err="1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школы</a:t>
                      </a:r>
                      <a:endParaRPr sz="1000" dirty="0"/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6" name="Google Shape;96;p14"/>
          <p:cNvSpPr txBox="1"/>
          <p:nvPr/>
        </p:nvSpPr>
        <p:spPr>
          <a:xfrm>
            <a:off x="571500" y="514350"/>
            <a:ext cx="8551069" cy="363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363" b="1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РЕГЛАМЕНТ ВРЕМЕНИ: 9 (10) КЛАСС</a:t>
            </a:r>
            <a:endParaRPr sz="1350"/>
          </a:p>
        </p:txBody>
      </p:sp>
      <p:sp>
        <p:nvSpPr>
          <p:cNvPr id="97" name="Google Shape;97;p14"/>
          <p:cNvSpPr/>
          <p:nvPr/>
        </p:nvSpPr>
        <p:spPr>
          <a:xfrm>
            <a:off x="428625" y="514351"/>
            <a:ext cx="57150" cy="450056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1313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7784" y="24122"/>
            <a:ext cx="6376464" cy="74742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Система мероприятий по подготовке выпускников школы к итоговой аттестации включает следующие направления работы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: </a:t>
            </a:r>
            <a:br>
              <a:rPr lang="ru-RU" sz="1800" dirty="0"/>
            </a:br>
            <a:endParaRPr lang="ru-RU" sz="18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539552" y="915566"/>
          <a:ext cx="8112224" cy="3991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4" name="Google Shape;104;p15"/>
          <p:cNvGraphicFramePr/>
          <p:nvPr>
            <p:extLst>
              <p:ext uri="{D42A27DB-BD31-4B8C-83A1-F6EECF244321}">
                <p14:modId xmlns:p14="http://schemas.microsoft.com/office/powerpoint/2010/main" val="2388992222"/>
              </p:ext>
            </p:extLst>
          </p:nvPr>
        </p:nvGraphicFramePr>
        <p:xfrm>
          <a:off x="539552" y="2186657"/>
          <a:ext cx="8168661" cy="1591593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928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6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053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Предмет</a:t>
                      </a:r>
                      <a:endParaRPr sz="1000"/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Время (астр. часы)</a:t>
                      </a:r>
                      <a:endParaRPr sz="1000"/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Язык обучения</a:t>
                      </a:r>
                      <a:endParaRPr sz="1000"/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3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53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Каз / Рус / Родной язык</a:t>
                      </a:r>
                      <a:endParaRPr sz="1000"/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 часа</a:t>
                      </a:r>
                      <a:endParaRPr sz="1000"/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Каз/Рус/Уйг/Тадж/Узб</a:t>
                      </a:r>
                      <a:endParaRPr sz="1000"/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53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dirty="0" err="1">
                          <a:solidFill>
                            <a:srgbClr val="334155"/>
                          </a:solidFill>
                          <a:highlight>
                            <a:srgbClr val="FFFF00"/>
                          </a:highlight>
                          <a:latin typeface="Lato"/>
                          <a:ea typeface="Lato"/>
                          <a:cs typeface="Lato"/>
                          <a:sym typeface="Lato"/>
                        </a:rPr>
                        <a:t>Алгебра</a:t>
                      </a:r>
                      <a:r>
                        <a:rPr lang="en-US" sz="1100" b="0" i="0" u="none" strike="noStrike" cap="none" dirty="0">
                          <a:solidFill>
                            <a:srgbClr val="334155"/>
                          </a:solidFill>
                          <a:highlight>
                            <a:srgbClr val="FFFF00"/>
                          </a:highlight>
                          <a:latin typeface="Lato"/>
                          <a:ea typeface="Lato"/>
                          <a:cs typeface="Lato"/>
                          <a:sym typeface="Lato"/>
                        </a:rPr>
                        <a:t> и </a:t>
                      </a:r>
                      <a:r>
                        <a:rPr lang="en-US" sz="1100" b="0" i="0" u="none" strike="noStrike" cap="none" dirty="0" err="1">
                          <a:solidFill>
                            <a:srgbClr val="334155"/>
                          </a:solidFill>
                          <a:highlight>
                            <a:srgbClr val="FFFF00"/>
                          </a:highlight>
                          <a:latin typeface="Lato"/>
                          <a:ea typeface="Lato"/>
                          <a:cs typeface="Lato"/>
                          <a:sym typeface="Lato"/>
                        </a:rPr>
                        <a:t>начала</a:t>
                      </a:r>
                      <a:r>
                        <a:rPr lang="en-US" sz="1100" b="0" i="0" u="none" strike="noStrike" cap="none" dirty="0">
                          <a:solidFill>
                            <a:srgbClr val="334155"/>
                          </a:solidFill>
                          <a:highlight>
                            <a:srgbClr val="FFFF00"/>
                          </a:highlight>
                          <a:latin typeface="Lato"/>
                          <a:ea typeface="Lato"/>
                          <a:cs typeface="Lato"/>
                          <a:sym typeface="Lato"/>
                        </a:rPr>
                        <a:t> </a:t>
                      </a:r>
                      <a:r>
                        <a:rPr lang="en-US" sz="1100" b="0" i="0" u="none" strike="noStrike" cap="none" dirty="0" err="1">
                          <a:solidFill>
                            <a:srgbClr val="334155"/>
                          </a:solidFill>
                          <a:highlight>
                            <a:srgbClr val="FFFF00"/>
                          </a:highlight>
                          <a:latin typeface="Lato"/>
                          <a:ea typeface="Lato"/>
                          <a:cs typeface="Lato"/>
                          <a:sym typeface="Lato"/>
                        </a:rPr>
                        <a:t>анализа</a:t>
                      </a:r>
                      <a:endParaRPr sz="1000" dirty="0">
                        <a:highlight>
                          <a:srgbClr val="FFFF00"/>
                        </a:highlight>
                      </a:endParaRPr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334155"/>
                          </a:solidFill>
                          <a:highlight>
                            <a:srgbClr val="FFFF00"/>
                          </a:highlight>
                          <a:latin typeface="Lato"/>
                          <a:ea typeface="Lato"/>
                          <a:cs typeface="Lato"/>
                          <a:sym typeface="Lato"/>
                        </a:rPr>
                        <a:t>5 </a:t>
                      </a:r>
                      <a:r>
                        <a:rPr lang="en-US" sz="1100" b="0" i="0" u="none" strike="noStrike" cap="none" dirty="0" err="1">
                          <a:solidFill>
                            <a:srgbClr val="334155"/>
                          </a:solidFill>
                          <a:highlight>
                            <a:srgbClr val="FFFF00"/>
                          </a:highlight>
                          <a:latin typeface="Lato"/>
                          <a:ea typeface="Lato"/>
                          <a:cs typeface="Lato"/>
                          <a:sym typeface="Lato"/>
                        </a:rPr>
                        <a:t>часов</a:t>
                      </a:r>
                      <a:endParaRPr sz="1000" dirty="0">
                        <a:highlight>
                          <a:srgbClr val="FFFF00"/>
                        </a:highlight>
                      </a:endParaRPr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dirty="0" err="1">
                          <a:solidFill>
                            <a:srgbClr val="334155"/>
                          </a:solidFill>
                          <a:highlight>
                            <a:srgbClr val="FFFF00"/>
                          </a:highlight>
                          <a:latin typeface="Lato"/>
                          <a:ea typeface="Lato"/>
                          <a:cs typeface="Lato"/>
                          <a:sym typeface="Lato"/>
                        </a:rPr>
                        <a:t>Письменный</a:t>
                      </a:r>
                      <a:r>
                        <a:rPr lang="en-US" sz="1100" b="0" i="0" u="none" strike="noStrike" cap="none" dirty="0">
                          <a:solidFill>
                            <a:srgbClr val="334155"/>
                          </a:solidFill>
                          <a:highlight>
                            <a:srgbClr val="FFFF00"/>
                          </a:highlight>
                          <a:latin typeface="Lato"/>
                          <a:ea typeface="Lato"/>
                          <a:cs typeface="Lato"/>
                          <a:sym typeface="Lato"/>
                        </a:rPr>
                        <a:t> </a:t>
                      </a:r>
                      <a:r>
                        <a:rPr lang="en-US" sz="1100" b="0" i="0" u="none" strike="noStrike" cap="none" dirty="0" err="1">
                          <a:solidFill>
                            <a:srgbClr val="334155"/>
                          </a:solidFill>
                          <a:highlight>
                            <a:srgbClr val="FFFF00"/>
                          </a:highlight>
                          <a:latin typeface="Lato"/>
                          <a:ea typeface="Lato"/>
                          <a:cs typeface="Lato"/>
                          <a:sym typeface="Lato"/>
                        </a:rPr>
                        <a:t>экзамен</a:t>
                      </a:r>
                      <a:endParaRPr sz="1000" dirty="0">
                        <a:highlight>
                          <a:srgbClr val="FFFF00"/>
                        </a:highlight>
                      </a:endParaRPr>
                    </a:p>
                  </a:txBody>
                  <a:tcPr marL="47625" marR="47625" marT="19050" marB="190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5" name="Google Shape;105;p15"/>
          <p:cNvSpPr txBox="1"/>
          <p:nvPr/>
        </p:nvSpPr>
        <p:spPr>
          <a:xfrm>
            <a:off x="571500" y="514350"/>
            <a:ext cx="8551069" cy="363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363" b="1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РЕГЛАМЕНТ ВРЕМЕНИ: 11 (12) КЛАСС</a:t>
            </a:r>
            <a:endParaRPr sz="1350"/>
          </a:p>
        </p:txBody>
      </p:sp>
      <p:sp>
        <p:nvSpPr>
          <p:cNvPr id="106" name="Google Shape;106;p15"/>
          <p:cNvSpPr/>
          <p:nvPr/>
        </p:nvSpPr>
        <p:spPr>
          <a:xfrm>
            <a:off x="428625" y="514351"/>
            <a:ext cx="57150" cy="450056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62005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6"/>
          <p:cNvSpPr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6"/>
          <p:cNvSpPr txBox="1"/>
          <p:nvPr/>
        </p:nvSpPr>
        <p:spPr>
          <a:xfrm>
            <a:off x="428626" y="2196703"/>
            <a:ext cx="1815740" cy="1211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7875" b="1">
                <a:solidFill>
                  <a:srgbClr val="D97706"/>
                </a:solidFill>
                <a:latin typeface="Poppins"/>
                <a:ea typeface="Poppins"/>
                <a:cs typeface="Poppins"/>
                <a:sym typeface="Poppins"/>
              </a:rPr>
              <a:t>+T</a:t>
            </a:r>
            <a:endParaRPr sz="1350"/>
          </a:p>
        </p:txBody>
      </p:sp>
      <p:sp>
        <p:nvSpPr>
          <p:cNvPr id="114" name="Google Shape;114;p16"/>
          <p:cNvSpPr txBox="1"/>
          <p:nvPr/>
        </p:nvSpPr>
        <p:spPr>
          <a:xfrm>
            <a:off x="428626" y="3268265"/>
            <a:ext cx="1815740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575" b="1">
                <a:solidFill>
                  <a:srgbClr val="1E3A8A"/>
                </a:solidFill>
                <a:latin typeface="Lato"/>
                <a:ea typeface="Lato"/>
                <a:cs typeface="Lato"/>
                <a:sym typeface="Lato"/>
              </a:rPr>
              <a:t>Дополнительное время</a:t>
            </a:r>
            <a:endParaRPr sz="1350"/>
          </a:p>
        </p:txBody>
      </p:sp>
      <p:sp>
        <p:nvSpPr>
          <p:cNvPr id="115" name="Google Shape;115;p16"/>
          <p:cNvSpPr txBox="1"/>
          <p:nvPr/>
        </p:nvSpPr>
        <p:spPr>
          <a:xfrm>
            <a:off x="2672990" y="2393156"/>
            <a:ext cx="6344504" cy="162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053" b="1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Поддержка детей с ООП</a:t>
            </a:r>
            <a:endParaRPr sz="1350"/>
          </a:p>
        </p:txBody>
      </p:sp>
      <p:sp>
        <p:nvSpPr>
          <p:cNvPr id="116" name="Google Shape;116;p16"/>
          <p:cNvSpPr txBox="1"/>
          <p:nvPr/>
        </p:nvSpPr>
        <p:spPr>
          <a:xfrm>
            <a:off x="2672990" y="2600325"/>
            <a:ext cx="6042384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125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Для детей с особыми образовательными потребностями предоставляется дополнительное время при сдаче экзамена.</a:t>
            </a:r>
            <a:endParaRPr sz="1350"/>
          </a:p>
        </p:txBody>
      </p:sp>
      <p:sp>
        <p:nvSpPr>
          <p:cNvPr id="117" name="Google Shape;117;p16"/>
          <p:cNvSpPr txBox="1"/>
          <p:nvPr/>
        </p:nvSpPr>
        <p:spPr>
          <a:xfrm>
            <a:off x="2672990" y="3086100"/>
            <a:ext cx="6042384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125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Решение принимается </a:t>
            </a:r>
            <a:r>
              <a:rPr lang="en-US" sz="1125" b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Экзаменационной комиссией</a:t>
            </a:r>
            <a:r>
              <a:rPr lang="en-US" sz="1125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на основании официальных рекомендаций школы.</a:t>
            </a:r>
            <a:endParaRPr sz="1350"/>
          </a:p>
        </p:txBody>
      </p:sp>
      <p:sp>
        <p:nvSpPr>
          <p:cNvPr id="118" name="Google Shape;118;p16"/>
          <p:cNvSpPr txBox="1"/>
          <p:nvPr/>
        </p:nvSpPr>
        <p:spPr>
          <a:xfrm>
            <a:off x="571500" y="514350"/>
            <a:ext cx="8551069" cy="363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363" b="1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ОБРАЗОВАТЕЛЬНЫЕ ПОТРЕБНОСТИ</a:t>
            </a:r>
            <a:endParaRPr sz="1350"/>
          </a:p>
        </p:txBody>
      </p:sp>
      <p:sp>
        <p:nvSpPr>
          <p:cNvPr id="119" name="Google Shape;119;p16"/>
          <p:cNvSpPr/>
          <p:nvPr/>
        </p:nvSpPr>
        <p:spPr>
          <a:xfrm>
            <a:off x="428625" y="514351"/>
            <a:ext cx="57150" cy="450056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77771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7"/>
          <p:cNvSpPr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7"/>
          <p:cNvSpPr txBox="1"/>
          <p:nvPr/>
        </p:nvSpPr>
        <p:spPr>
          <a:xfrm>
            <a:off x="571500" y="514350"/>
            <a:ext cx="7803319" cy="363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363" b="1" dirty="0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СТАРТ И ЛОКАЦИЯ</a:t>
            </a:r>
            <a:r>
              <a:rPr lang="ru-RU" sz="2363" b="1" dirty="0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 (п.69,72 приказа)</a:t>
            </a:r>
            <a:endParaRPr sz="1350" dirty="0"/>
          </a:p>
        </p:txBody>
      </p:sp>
      <p:sp>
        <p:nvSpPr>
          <p:cNvPr id="127" name="Google Shape;127;p17"/>
          <p:cNvSpPr/>
          <p:nvPr/>
        </p:nvSpPr>
        <p:spPr>
          <a:xfrm>
            <a:off x="428625" y="514351"/>
            <a:ext cx="57150" cy="450056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3153334"/>
            <a:ext cx="5150224" cy="5140559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7"/>
          <p:cNvSpPr txBox="1"/>
          <p:nvPr/>
        </p:nvSpPr>
        <p:spPr>
          <a:xfrm>
            <a:off x="428625" y="1250156"/>
            <a:ext cx="7953338" cy="162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053" b="1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Время начала: 10:00</a:t>
            </a:r>
            <a:endParaRPr sz="1350"/>
          </a:p>
        </p:txBody>
      </p:sp>
      <p:sp>
        <p:nvSpPr>
          <p:cNvPr id="130" name="Google Shape;130;p17"/>
          <p:cNvSpPr txBox="1"/>
          <p:nvPr/>
        </p:nvSpPr>
        <p:spPr>
          <a:xfrm>
            <a:off x="428625" y="1457325"/>
            <a:ext cx="7574607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125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Все письменные экзаменационные работы начинаются строго в 10 часов 00 минут утра по времени города Астаны.</a:t>
            </a:r>
            <a:endParaRPr sz="1350"/>
          </a:p>
        </p:txBody>
      </p:sp>
      <p:sp>
        <p:nvSpPr>
          <p:cNvPr id="131" name="Google Shape;131;p17"/>
          <p:cNvSpPr txBox="1"/>
          <p:nvPr/>
        </p:nvSpPr>
        <p:spPr>
          <a:xfrm>
            <a:off x="428625" y="1896520"/>
            <a:ext cx="7953338" cy="162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053" b="1" dirty="0" err="1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Требования</a:t>
            </a:r>
            <a:r>
              <a:rPr lang="en-US" sz="1053" b="1" dirty="0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 к </a:t>
            </a:r>
            <a:r>
              <a:rPr lang="en-US" sz="1053" b="1" dirty="0" err="1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кабинетам</a:t>
            </a:r>
            <a:r>
              <a:rPr lang="en-US" sz="1053" b="1" dirty="0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  <a:endParaRPr sz="1350" dirty="0"/>
          </a:p>
        </p:txBody>
      </p:sp>
      <p:sp>
        <p:nvSpPr>
          <p:cNvPr id="132" name="Google Shape;132;p17"/>
          <p:cNvSpPr txBox="1"/>
          <p:nvPr/>
        </p:nvSpPr>
        <p:spPr>
          <a:xfrm>
            <a:off x="428625" y="2064544"/>
            <a:ext cx="7574607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0025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125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Просторные помещения</a:t>
            </a:r>
            <a:endParaRPr sz="1350"/>
          </a:p>
        </p:txBody>
      </p:sp>
      <p:sp>
        <p:nvSpPr>
          <p:cNvPr id="133" name="Google Shape;133;p17"/>
          <p:cNvSpPr txBox="1"/>
          <p:nvPr/>
        </p:nvSpPr>
        <p:spPr>
          <a:xfrm>
            <a:off x="428625" y="2336006"/>
            <a:ext cx="7574607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0025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Рассадка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одна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парта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–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один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ученик</a:t>
            </a:r>
            <a:endParaRPr sz="1350" dirty="0"/>
          </a:p>
        </p:txBody>
      </p:sp>
      <p:pic>
        <p:nvPicPr>
          <p:cNvPr id="134" name="Google Shape;134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8625" y="2096691"/>
            <a:ext cx="128588" cy="150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8625" y="2368153"/>
            <a:ext cx="128588" cy="1500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83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2862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8"/>
          <p:cNvSpPr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8"/>
          <p:cNvSpPr/>
          <p:nvPr/>
        </p:nvSpPr>
        <p:spPr>
          <a:xfrm>
            <a:off x="428625" y="3350419"/>
            <a:ext cx="8286750" cy="2857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8"/>
          <p:cNvSpPr txBox="1"/>
          <p:nvPr/>
        </p:nvSpPr>
        <p:spPr>
          <a:xfrm>
            <a:off x="383050" y="2993231"/>
            <a:ext cx="1914145" cy="162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053" b="1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Выдача</a:t>
            </a:r>
            <a:endParaRPr sz="1350"/>
          </a:p>
        </p:txBody>
      </p:sp>
      <p:sp>
        <p:nvSpPr>
          <p:cNvPr id="144" name="Google Shape;144;p18"/>
          <p:cNvSpPr txBox="1"/>
          <p:nvPr/>
        </p:nvSpPr>
        <p:spPr>
          <a:xfrm>
            <a:off x="428624" y="3629539"/>
            <a:ext cx="1822995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Бумага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со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штампом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школы</a:t>
            </a:r>
            <a:endParaRPr sz="1350" dirty="0"/>
          </a:p>
        </p:txBody>
      </p:sp>
      <p:sp>
        <p:nvSpPr>
          <p:cNvPr id="145" name="Google Shape;145;p18"/>
          <p:cNvSpPr txBox="1"/>
          <p:nvPr/>
        </p:nvSpPr>
        <p:spPr>
          <a:xfrm>
            <a:off x="2537560" y="2993231"/>
            <a:ext cx="1914145" cy="162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053" b="1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Работа</a:t>
            </a:r>
            <a:endParaRPr sz="1350"/>
          </a:p>
        </p:txBody>
      </p:sp>
      <p:sp>
        <p:nvSpPr>
          <p:cNvPr id="146" name="Google Shape;146;p18"/>
          <p:cNvSpPr txBox="1"/>
          <p:nvPr/>
        </p:nvSpPr>
        <p:spPr>
          <a:xfrm>
            <a:off x="2583134" y="2216752"/>
            <a:ext cx="182299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Выполнение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заданий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и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черновиков</a:t>
            </a:r>
            <a:endParaRPr sz="1350" dirty="0"/>
          </a:p>
        </p:txBody>
      </p:sp>
      <p:sp>
        <p:nvSpPr>
          <p:cNvPr id="147" name="Google Shape;147;p18"/>
          <p:cNvSpPr txBox="1"/>
          <p:nvPr/>
        </p:nvSpPr>
        <p:spPr>
          <a:xfrm>
            <a:off x="4692071" y="2993231"/>
            <a:ext cx="1914145" cy="162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053" b="1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Сбор</a:t>
            </a:r>
            <a:endParaRPr sz="1350"/>
          </a:p>
        </p:txBody>
      </p:sp>
      <p:sp>
        <p:nvSpPr>
          <p:cNvPr id="148" name="Google Shape;148;p18"/>
          <p:cNvSpPr txBox="1"/>
          <p:nvPr/>
        </p:nvSpPr>
        <p:spPr>
          <a:xfrm>
            <a:off x="4737645" y="3529551"/>
            <a:ext cx="182299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Сдача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работы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вместе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с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черновиками</a:t>
            </a:r>
            <a:endParaRPr sz="1350" dirty="0"/>
          </a:p>
        </p:txBody>
      </p:sp>
      <p:sp>
        <p:nvSpPr>
          <p:cNvPr id="149" name="Google Shape;149;p18"/>
          <p:cNvSpPr txBox="1"/>
          <p:nvPr/>
        </p:nvSpPr>
        <p:spPr>
          <a:xfrm>
            <a:off x="6846581" y="2993231"/>
            <a:ext cx="1914145" cy="162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053" b="1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Лимит</a:t>
            </a:r>
            <a:endParaRPr sz="1350"/>
          </a:p>
        </p:txBody>
      </p:sp>
      <p:sp>
        <p:nvSpPr>
          <p:cNvPr id="150" name="Google Shape;150;p18"/>
          <p:cNvSpPr txBox="1"/>
          <p:nvPr/>
        </p:nvSpPr>
        <p:spPr>
          <a:xfrm>
            <a:off x="6892155" y="3463598"/>
            <a:ext cx="182299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Незавершенные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работы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сдаются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по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времени</a:t>
            </a:r>
            <a:endParaRPr sz="1350" dirty="0"/>
          </a:p>
        </p:txBody>
      </p:sp>
      <p:sp>
        <p:nvSpPr>
          <p:cNvPr id="151" name="Google Shape;151;p18"/>
          <p:cNvSpPr txBox="1"/>
          <p:nvPr/>
        </p:nvSpPr>
        <p:spPr>
          <a:xfrm>
            <a:off x="571500" y="514350"/>
            <a:ext cx="8551069" cy="363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363" b="1" dirty="0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ПРОЦЕСС ВЫПОЛНЕНИЯ И СДАЧИ</a:t>
            </a:r>
            <a:r>
              <a:rPr lang="ru-RU" sz="2363" b="1" dirty="0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 (п.69 приказа)</a:t>
            </a:r>
            <a:endParaRPr sz="1350" dirty="0"/>
          </a:p>
        </p:txBody>
      </p:sp>
      <p:sp>
        <p:nvSpPr>
          <p:cNvPr id="152" name="Google Shape;152;p18"/>
          <p:cNvSpPr/>
          <p:nvPr/>
        </p:nvSpPr>
        <p:spPr>
          <a:xfrm>
            <a:off x="428625" y="514351"/>
            <a:ext cx="57150" cy="450056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8"/>
          <p:cNvSpPr/>
          <p:nvPr/>
        </p:nvSpPr>
        <p:spPr>
          <a:xfrm>
            <a:off x="1254398" y="3253978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D97706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8"/>
          <p:cNvSpPr/>
          <p:nvPr/>
        </p:nvSpPr>
        <p:spPr>
          <a:xfrm>
            <a:off x="3408908" y="3253978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D97706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8"/>
          <p:cNvSpPr/>
          <p:nvPr/>
        </p:nvSpPr>
        <p:spPr>
          <a:xfrm>
            <a:off x="5563418" y="3253978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D97706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8"/>
          <p:cNvSpPr/>
          <p:nvPr/>
        </p:nvSpPr>
        <p:spPr>
          <a:xfrm>
            <a:off x="7717928" y="3253978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D97706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90997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625" y="1925240"/>
            <a:ext cx="2619412" cy="211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62350" y="1925240"/>
            <a:ext cx="2619412" cy="211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96075" y="1925240"/>
            <a:ext cx="2619412" cy="211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9"/>
          <p:cNvSpPr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9"/>
          <p:cNvSpPr txBox="1"/>
          <p:nvPr/>
        </p:nvSpPr>
        <p:spPr>
          <a:xfrm>
            <a:off x="678657" y="2703909"/>
            <a:ext cx="2225317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350" b="1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Разрешение</a:t>
            </a:r>
            <a:endParaRPr sz="1350"/>
          </a:p>
        </p:txBody>
      </p:sp>
      <p:sp>
        <p:nvSpPr>
          <p:cNvPr id="167" name="Google Shape;167;p19"/>
          <p:cNvSpPr txBox="1"/>
          <p:nvPr/>
        </p:nvSpPr>
        <p:spPr>
          <a:xfrm>
            <a:off x="678657" y="3061097"/>
            <a:ext cx="2119349" cy="727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125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Выход разрешен по уважительной причине (кроме диктанта).</a:t>
            </a:r>
            <a:endParaRPr sz="1350"/>
          </a:p>
        </p:txBody>
      </p:sp>
      <p:sp>
        <p:nvSpPr>
          <p:cNvPr id="168" name="Google Shape;168;p19"/>
          <p:cNvSpPr txBox="1"/>
          <p:nvPr/>
        </p:nvSpPr>
        <p:spPr>
          <a:xfrm>
            <a:off x="3512381" y="2703909"/>
            <a:ext cx="2225317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350" b="1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Протокол</a:t>
            </a:r>
            <a:endParaRPr sz="1350"/>
          </a:p>
        </p:txBody>
      </p:sp>
      <p:sp>
        <p:nvSpPr>
          <p:cNvPr id="169" name="Google Shape;169;p19"/>
          <p:cNvSpPr txBox="1"/>
          <p:nvPr/>
        </p:nvSpPr>
        <p:spPr>
          <a:xfrm>
            <a:off x="3512381" y="3061097"/>
            <a:ext cx="2119349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125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Работа временно сдается члену Комиссии.</a:t>
            </a:r>
            <a:endParaRPr sz="1350"/>
          </a:p>
        </p:txBody>
      </p:sp>
      <p:sp>
        <p:nvSpPr>
          <p:cNvPr id="170" name="Google Shape;170;p19"/>
          <p:cNvSpPr txBox="1"/>
          <p:nvPr/>
        </p:nvSpPr>
        <p:spPr>
          <a:xfrm>
            <a:off x="6346106" y="2703909"/>
            <a:ext cx="2225317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350" b="1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Фиксация</a:t>
            </a:r>
            <a:endParaRPr sz="1350"/>
          </a:p>
        </p:txBody>
      </p:sp>
      <p:sp>
        <p:nvSpPr>
          <p:cNvPr id="171" name="Google Shape;171;p19"/>
          <p:cNvSpPr txBox="1"/>
          <p:nvPr/>
        </p:nvSpPr>
        <p:spPr>
          <a:xfrm>
            <a:off x="6346106" y="3061097"/>
            <a:ext cx="2119349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125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В журнале или на работе отмечается время отсутствия.</a:t>
            </a:r>
            <a:endParaRPr sz="1350"/>
          </a:p>
        </p:txBody>
      </p:sp>
      <p:pic>
        <p:nvPicPr>
          <p:cNvPr id="172" name="Google Shape;172;p19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8656" y="2210991"/>
            <a:ext cx="400050" cy="321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9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512381" y="2210991"/>
            <a:ext cx="364331" cy="321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9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46106" y="2210991"/>
            <a:ext cx="278606" cy="321469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9"/>
          <p:cNvSpPr txBox="1"/>
          <p:nvPr/>
        </p:nvSpPr>
        <p:spPr>
          <a:xfrm>
            <a:off x="571500" y="514350"/>
            <a:ext cx="8551069" cy="363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363" b="1" dirty="0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ПРАВИЛА ВЫХОДА ИЗ КАБИНЕТА</a:t>
            </a:r>
            <a:r>
              <a:rPr lang="ru-RU" sz="2363" b="1" dirty="0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 (п.70 приказа)</a:t>
            </a:r>
            <a:endParaRPr sz="1350" dirty="0"/>
          </a:p>
        </p:txBody>
      </p:sp>
      <p:sp>
        <p:nvSpPr>
          <p:cNvPr id="176" name="Google Shape;176;p19"/>
          <p:cNvSpPr/>
          <p:nvPr/>
        </p:nvSpPr>
        <p:spPr>
          <a:xfrm>
            <a:off x="428625" y="514351"/>
            <a:ext cx="57150" cy="450056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41762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0"/>
          <p:cNvSpPr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0"/>
          <p:cNvSpPr txBox="1"/>
          <p:nvPr/>
        </p:nvSpPr>
        <p:spPr>
          <a:xfrm>
            <a:off x="750094" y="2353865"/>
            <a:ext cx="7965281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125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Члены Комиссии проверяют работы исключительно в здании школы.</a:t>
            </a:r>
            <a:endParaRPr sz="1350"/>
          </a:p>
        </p:txBody>
      </p:sp>
      <p:sp>
        <p:nvSpPr>
          <p:cNvPr id="184" name="Google Shape;184;p20"/>
          <p:cNvSpPr txBox="1"/>
          <p:nvPr/>
        </p:nvSpPr>
        <p:spPr>
          <a:xfrm>
            <a:off x="750094" y="2696765"/>
            <a:ext cx="7965281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125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Непроверенные работы сдаются на хранение руководителю школы.</a:t>
            </a:r>
            <a:endParaRPr sz="1350"/>
          </a:p>
        </p:txBody>
      </p:sp>
      <p:sp>
        <p:nvSpPr>
          <p:cNvPr id="185" name="Google Shape;185;p20"/>
          <p:cNvSpPr txBox="1"/>
          <p:nvPr/>
        </p:nvSpPr>
        <p:spPr>
          <a:xfrm>
            <a:off x="750094" y="3039665"/>
            <a:ext cx="7965281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125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При проверке все ошибки подчеркиваются; в эссе количество ошибок указывается отдельно.</a:t>
            </a:r>
            <a:endParaRPr sz="1350"/>
          </a:p>
        </p:txBody>
      </p:sp>
      <p:sp>
        <p:nvSpPr>
          <p:cNvPr id="186" name="Google Shape;186;p20"/>
          <p:cNvSpPr txBox="1"/>
          <p:nvPr/>
        </p:nvSpPr>
        <p:spPr>
          <a:xfrm>
            <a:off x="750094" y="3382565"/>
            <a:ext cx="7965281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Работы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оцениваются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строго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согласно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утвержденной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схеме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выставления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125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баллов</a:t>
            </a:r>
            <a:r>
              <a:rPr lang="ru-RU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(спецификации)</a:t>
            </a:r>
            <a:r>
              <a:rPr lang="en-US" sz="1125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350" dirty="0"/>
          </a:p>
        </p:txBody>
      </p:sp>
      <p:pic>
        <p:nvPicPr>
          <p:cNvPr id="187" name="Google Shape;187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625" y="2382440"/>
            <a:ext cx="214313" cy="185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8626" y="2725340"/>
            <a:ext cx="192881" cy="185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8625" y="3068240"/>
            <a:ext cx="171450" cy="185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0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8625" y="3411140"/>
            <a:ext cx="171450" cy="185738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0"/>
          <p:cNvSpPr txBox="1"/>
          <p:nvPr/>
        </p:nvSpPr>
        <p:spPr>
          <a:xfrm>
            <a:off x="571500" y="514350"/>
            <a:ext cx="8551069" cy="363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363" b="1" dirty="0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ПОРЯДОК ПРОВЕРКИ РАБОТ</a:t>
            </a:r>
            <a:r>
              <a:rPr lang="ru-RU" sz="2363" b="1" dirty="0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 (п. 71 приказа)</a:t>
            </a:r>
            <a:endParaRPr sz="1350" dirty="0"/>
          </a:p>
        </p:txBody>
      </p:sp>
      <p:sp>
        <p:nvSpPr>
          <p:cNvPr id="192" name="Google Shape;192;p20"/>
          <p:cNvSpPr/>
          <p:nvPr/>
        </p:nvSpPr>
        <p:spPr>
          <a:xfrm>
            <a:off x="428625" y="514351"/>
            <a:ext cx="57150" cy="450056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72553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14875" y="1553765"/>
            <a:ext cx="40005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8625" y="2246709"/>
            <a:ext cx="4000500" cy="1328738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1"/>
          <p:cNvSpPr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1"/>
          <p:cNvSpPr txBox="1"/>
          <p:nvPr/>
        </p:nvSpPr>
        <p:spPr>
          <a:xfrm>
            <a:off x="428625" y="1553765"/>
            <a:ext cx="4200525" cy="162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053" b="1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Рецензирование работ</a:t>
            </a:r>
            <a:endParaRPr sz="1350"/>
          </a:p>
        </p:txBody>
      </p:sp>
      <p:sp>
        <p:nvSpPr>
          <p:cNvPr id="202" name="Google Shape;202;p21"/>
          <p:cNvSpPr txBox="1"/>
          <p:nvPr/>
        </p:nvSpPr>
        <p:spPr>
          <a:xfrm>
            <a:off x="428625" y="1760934"/>
            <a:ext cx="4000500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125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Особое внимание уделяется качеству проверки математических дисциплин (Алгебра).</a:t>
            </a:r>
            <a:endParaRPr sz="1350"/>
          </a:p>
        </p:txBody>
      </p:sp>
      <p:pic>
        <p:nvPicPr>
          <p:cNvPr id="203" name="Google Shape;203;p2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14875" y="1553765"/>
            <a:ext cx="4000500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1"/>
          <p:cNvSpPr txBox="1"/>
          <p:nvPr/>
        </p:nvSpPr>
        <p:spPr>
          <a:xfrm>
            <a:off x="642938" y="2425303"/>
            <a:ext cx="3607594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125" b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Оценки "2" и "5":</a:t>
            </a:r>
            <a:endParaRPr sz="1350"/>
          </a:p>
        </p:txBody>
      </p:sp>
      <p:sp>
        <p:nvSpPr>
          <p:cNvPr id="205" name="Google Shape;205;p21"/>
          <p:cNvSpPr txBox="1"/>
          <p:nvPr/>
        </p:nvSpPr>
        <p:spPr>
          <a:xfrm>
            <a:off x="642938" y="2711053"/>
            <a:ext cx="3607594" cy="727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125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На все письменные работы, оцененные на «неудовлетворительно» или «отлично», Комиссией школы в обязательном порядке даются рецензии.</a:t>
            </a:r>
            <a:endParaRPr sz="1350"/>
          </a:p>
        </p:txBody>
      </p:sp>
      <p:sp>
        <p:nvSpPr>
          <p:cNvPr id="206" name="Google Shape;206;p21"/>
          <p:cNvSpPr txBox="1"/>
          <p:nvPr/>
        </p:nvSpPr>
        <p:spPr>
          <a:xfrm>
            <a:off x="571500" y="514350"/>
            <a:ext cx="8551069" cy="363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363" b="1" dirty="0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СПЕЦИФИКА: МАТЕМАТИКА</a:t>
            </a:r>
            <a:r>
              <a:rPr lang="ru-RU" sz="2363" b="1" dirty="0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 (п. 71 приказа)</a:t>
            </a:r>
            <a:endParaRPr sz="1350" dirty="0"/>
          </a:p>
        </p:txBody>
      </p:sp>
      <p:sp>
        <p:nvSpPr>
          <p:cNvPr id="207" name="Google Shape;207;p21"/>
          <p:cNvSpPr/>
          <p:nvPr/>
        </p:nvSpPr>
        <p:spPr>
          <a:xfrm>
            <a:off x="428625" y="514351"/>
            <a:ext cx="57150" cy="450056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65840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21456" y="1600981"/>
            <a:ext cx="8701088" cy="2530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err="1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Оценивание</a:t>
            </a:r>
            <a:r>
              <a:rPr lang="en-US" sz="3600" b="1" dirty="0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3600" b="1" dirty="0" err="1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аттестация</a:t>
            </a:r>
            <a:r>
              <a:rPr lang="en-US" sz="3600" b="1" dirty="0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600" b="1" dirty="0" err="1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обучающихся</a:t>
            </a:r>
            <a:endParaRPr lang="ru-RU" sz="3600" b="1" dirty="0">
              <a:solidFill>
                <a:srgbClr val="1E3A8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>
              <a:lnSpc>
                <a:spcPct val="110000"/>
              </a:lnSpc>
            </a:pPr>
            <a:endParaRPr lang="ru-RU" sz="3600" b="1" dirty="0">
              <a:solidFill>
                <a:srgbClr val="1E3A8A"/>
              </a:solidFill>
              <a:latin typeface="Montserrat"/>
              <a:sym typeface="Montserrat"/>
            </a:endParaRPr>
          </a:p>
          <a:p>
            <a:pPr algn="ctr">
              <a:lnSpc>
                <a:spcPct val="110000"/>
              </a:lnSpc>
            </a:pPr>
            <a:r>
              <a:rPr lang="ru-RU" sz="1400" dirty="0">
                <a:solidFill>
                  <a:srgbClr val="002060"/>
                </a:solidFill>
                <a:latin typeface="Montserrat" panose="020B0604020202020204" charset="-52"/>
              </a:rPr>
              <a:t>Глава 2. Порядок проведения текущего контроля успеваемости и промежуточной аттестации обучающихся</a:t>
            </a:r>
          </a:p>
          <a:p>
            <a:pPr algn="ctr">
              <a:lnSpc>
                <a:spcPct val="110000"/>
              </a:lnSpc>
            </a:pPr>
            <a:endParaRPr sz="1350" dirty="0"/>
          </a:p>
        </p:txBody>
      </p:sp>
      <p:sp>
        <p:nvSpPr>
          <p:cNvPr id="87" name="Google Shape;87;p13"/>
          <p:cNvSpPr/>
          <p:nvPr/>
        </p:nvSpPr>
        <p:spPr>
          <a:xfrm>
            <a:off x="967978" y="2892438"/>
            <a:ext cx="7208044" cy="7144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0038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00646" y="2695872"/>
            <a:ext cx="7114728" cy="74462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428625" y="2371614"/>
            <a:ext cx="814834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9000" b="1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∑</a:t>
            </a:r>
            <a:endParaRPr sz="1350"/>
          </a:p>
        </p:txBody>
      </p:sp>
      <p:sp>
        <p:nvSpPr>
          <p:cNvPr id="95" name="Google Shape;95;p14"/>
          <p:cNvSpPr txBox="1"/>
          <p:nvPr/>
        </p:nvSpPr>
        <p:spPr>
          <a:xfrm>
            <a:off x="1600646" y="2067222"/>
            <a:ext cx="7114728" cy="571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Годовая оценка для 2–11 (12) классов выставляется как </a:t>
            </a:r>
            <a:r>
              <a:rPr lang="en-US" sz="1238" b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среднее арифметическое</a:t>
            </a: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четвертных оценок.</a:t>
            </a:r>
            <a:endParaRPr sz="1350"/>
          </a:p>
        </p:txBody>
      </p:sp>
      <p:sp>
        <p:nvSpPr>
          <p:cNvPr id="96" name="Google Shape;96;p14"/>
          <p:cNvSpPr txBox="1"/>
          <p:nvPr/>
        </p:nvSpPr>
        <p:spPr>
          <a:xfrm>
            <a:off x="1600646" y="3878634"/>
            <a:ext cx="7114728" cy="285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Округление производится к ближайшему целому числу (п. 30).</a:t>
            </a:r>
            <a:endParaRPr sz="1350"/>
          </a:p>
        </p:txBody>
      </p:sp>
      <p:pic>
        <p:nvPicPr>
          <p:cNvPr id="97" name="Google Shape;97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99607" y="2917328"/>
            <a:ext cx="2316695" cy="301712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 txBox="1"/>
          <p:nvPr/>
        </p:nvSpPr>
        <p:spPr>
          <a:xfrm>
            <a:off x="428625" y="428625"/>
            <a:ext cx="8701088" cy="329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138" b="1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МЕХАНИЗМ ГОДОВОГО ОЦЕНИВАНИЯ</a:t>
            </a:r>
            <a:endParaRPr sz="1350"/>
          </a:p>
        </p:txBody>
      </p:sp>
      <p:sp>
        <p:nvSpPr>
          <p:cNvPr id="99" name="Google Shape;99;p14"/>
          <p:cNvSpPr/>
          <p:nvPr/>
        </p:nvSpPr>
        <p:spPr>
          <a:xfrm>
            <a:off x="428625" y="871537"/>
            <a:ext cx="8286750" cy="14288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2339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625" y="1193007"/>
            <a:ext cx="4071938" cy="1678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43437" y="1193007"/>
            <a:ext cx="4071938" cy="1678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625" y="3014663"/>
            <a:ext cx="4071938" cy="1678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43437" y="3014663"/>
            <a:ext cx="4071938" cy="1678781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5"/>
          <p:cNvSpPr txBox="1"/>
          <p:nvPr/>
        </p:nvSpPr>
        <p:spPr>
          <a:xfrm>
            <a:off x="685800" y="1407319"/>
            <a:ext cx="3780473" cy="2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463" b="1">
                <a:solidFill>
                  <a:srgbClr val="D97706"/>
                </a:solidFill>
                <a:latin typeface="Montserrat"/>
                <a:ea typeface="Montserrat"/>
                <a:cs typeface="Montserrat"/>
                <a:sym typeface="Montserrat"/>
              </a:rPr>
              <a:t>Условие: 1–2 предмета</a:t>
            </a:r>
            <a:endParaRPr sz="1350"/>
          </a:p>
        </p:txBody>
      </p:sp>
      <p:sp>
        <p:nvSpPr>
          <p:cNvPr id="110" name="Google Shape;110;p15"/>
          <p:cNvSpPr txBox="1"/>
          <p:nvPr/>
        </p:nvSpPr>
        <p:spPr>
          <a:xfrm>
            <a:off x="685800" y="1793082"/>
            <a:ext cx="3600450" cy="857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Если годовая оценка «2» по одному или двум предметам, организуется </a:t>
            </a:r>
            <a:r>
              <a:rPr lang="en-US" sz="1238" b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суммативное оценивание за год</a:t>
            </a: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(СОГ) по графику школы.</a:t>
            </a:r>
            <a:endParaRPr sz="1350"/>
          </a:p>
        </p:txBody>
      </p:sp>
      <p:sp>
        <p:nvSpPr>
          <p:cNvPr id="111" name="Google Shape;111;p15"/>
          <p:cNvSpPr txBox="1"/>
          <p:nvPr/>
        </p:nvSpPr>
        <p:spPr>
          <a:xfrm>
            <a:off x="4900612" y="1407319"/>
            <a:ext cx="3780473" cy="2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463" b="1">
                <a:solidFill>
                  <a:srgbClr val="D97706"/>
                </a:solidFill>
                <a:latin typeface="Montserrat"/>
                <a:ea typeface="Montserrat"/>
                <a:cs typeface="Montserrat"/>
                <a:sym typeface="Montserrat"/>
              </a:rPr>
              <a:t>Условие: 3 и более предметов</a:t>
            </a:r>
            <a:endParaRPr sz="1350"/>
          </a:p>
        </p:txBody>
      </p:sp>
      <p:sp>
        <p:nvSpPr>
          <p:cNvPr id="112" name="Google Shape;112;p15"/>
          <p:cNvSpPr txBox="1"/>
          <p:nvPr/>
        </p:nvSpPr>
        <p:spPr>
          <a:xfrm>
            <a:off x="4900613" y="1793082"/>
            <a:ext cx="3600450" cy="857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Обучающиеся, имеющие годовую оценку «2» по трем и более предметам, </a:t>
            </a:r>
            <a:r>
              <a:rPr lang="en-US" sz="1238" b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оставляются на повторный год</a:t>
            </a: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обучения.</a:t>
            </a:r>
            <a:endParaRPr sz="1350"/>
          </a:p>
        </p:txBody>
      </p:sp>
      <p:sp>
        <p:nvSpPr>
          <p:cNvPr id="113" name="Google Shape;113;p15"/>
          <p:cNvSpPr txBox="1"/>
          <p:nvPr/>
        </p:nvSpPr>
        <p:spPr>
          <a:xfrm>
            <a:off x="685800" y="3228975"/>
            <a:ext cx="3780473" cy="2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463" b="1">
                <a:solidFill>
                  <a:srgbClr val="D97706"/>
                </a:solidFill>
                <a:latin typeface="Montserrat"/>
                <a:ea typeface="Montserrat"/>
                <a:cs typeface="Montserrat"/>
                <a:sym typeface="Montserrat"/>
              </a:rPr>
              <a:t>Расчет итоговой оценки</a:t>
            </a:r>
            <a:endParaRPr sz="1350"/>
          </a:p>
        </p:txBody>
      </p:sp>
      <p:sp>
        <p:nvSpPr>
          <p:cNvPr id="114" name="Google Shape;114;p15"/>
          <p:cNvSpPr txBox="1"/>
          <p:nvPr/>
        </p:nvSpPr>
        <p:spPr>
          <a:xfrm>
            <a:off x="685800" y="3614738"/>
            <a:ext cx="3600450" cy="571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Итоговая = (Годовая + Оценка СОГ) / 2. Округление к ближайшему целому.</a:t>
            </a:r>
            <a:endParaRPr sz="1350"/>
          </a:p>
        </p:txBody>
      </p:sp>
      <p:sp>
        <p:nvSpPr>
          <p:cNvPr id="115" name="Google Shape;115;p15"/>
          <p:cNvSpPr txBox="1"/>
          <p:nvPr/>
        </p:nvSpPr>
        <p:spPr>
          <a:xfrm>
            <a:off x="4900612" y="3228975"/>
            <a:ext cx="3780473" cy="2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463" b="1">
                <a:solidFill>
                  <a:srgbClr val="D97706"/>
                </a:solidFill>
                <a:latin typeface="Montserrat"/>
                <a:ea typeface="Montserrat"/>
                <a:cs typeface="Montserrat"/>
                <a:sym typeface="Montserrat"/>
              </a:rPr>
              <a:t>Перевод в следующий класс</a:t>
            </a:r>
            <a:endParaRPr sz="1350"/>
          </a:p>
        </p:txBody>
      </p:sp>
      <p:sp>
        <p:nvSpPr>
          <p:cNvPr id="116" name="Google Shape;116;p15"/>
          <p:cNvSpPr txBox="1"/>
          <p:nvPr/>
        </p:nvSpPr>
        <p:spPr>
          <a:xfrm>
            <a:off x="4900613" y="3614738"/>
            <a:ext cx="3600450" cy="857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При получении итоговых оценок «3», «4», «5» обучающиеся переводятся в следующий класс (п. 31).</a:t>
            </a:r>
            <a:endParaRPr sz="1350"/>
          </a:p>
        </p:txBody>
      </p:sp>
      <p:sp>
        <p:nvSpPr>
          <p:cNvPr id="117" name="Google Shape;117;p15"/>
          <p:cNvSpPr txBox="1"/>
          <p:nvPr/>
        </p:nvSpPr>
        <p:spPr>
          <a:xfrm>
            <a:off x="428625" y="428625"/>
            <a:ext cx="8701088" cy="329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138" b="1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РАБОТА ПРИ НЕУДОВЛЕТВОРИТЕЛЬНЫХ ОЦЕНКАХ</a:t>
            </a:r>
            <a:endParaRPr sz="1350"/>
          </a:p>
        </p:txBody>
      </p:sp>
      <p:sp>
        <p:nvSpPr>
          <p:cNvPr id="118" name="Google Shape;118;p15"/>
          <p:cNvSpPr/>
          <p:nvPr/>
        </p:nvSpPr>
        <p:spPr>
          <a:xfrm>
            <a:off x="428625" y="871537"/>
            <a:ext cx="8286750" cy="14288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99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араллелограмм 49"/>
          <p:cNvSpPr/>
          <p:nvPr/>
        </p:nvSpPr>
        <p:spPr>
          <a:xfrm>
            <a:off x="303082" y="355992"/>
            <a:ext cx="8640000" cy="360000"/>
          </a:xfrm>
          <a:prstGeom prst="parallelogram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KZCentury Gothic" panose="020B0502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19196" y="360989"/>
            <a:ext cx="78252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НОРМАТИВНАЯ БАЗА  ВОПРОСАМ ЗАВЕРШЕНИЯ УЧЕБНОГО ГОДА 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0" name="Graphic 14" descr="Business Growth">
            <a:extLst>
              <a:ext uri="{FF2B5EF4-FFF2-40B4-BE49-F238E27FC236}">
                <a16:creationId xmlns:a16="http://schemas.microsoft.com/office/drawing/2014/main" id="{22124C34-17EC-4F11-B94F-FECCA1E45B55}"/>
              </a:ext>
            </a:extLst>
          </p:cNvPr>
          <p:cNvGrpSpPr/>
          <p:nvPr/>
        </p:nvGrpSpPr>
        <p:grpSpPr>
          <a:xfrm>
            <a:off x="7013506" y="1140676"/>
            <a:ext cx="463331" cy="463331"/>
            <a:chOff x="3875560" y="3539292"/>
            <a:chExt cx="463331" cy="463331"/>
          </a:xfrm>
          <a:solidFill>
            <a:schemeClr val="bg1"/>
          </a:solidFill>
        </p:grpSpPr>
        <p:sp>
          <p:nvSpPr>
            <p:cNvPr id="81" name="Freeform: Shape 22">
              <a:extLst>
                <a:ext uri="{FF2B5EF4-FFF2-40B4-BE49-F238E27FC236}">
                  <a16:creationId xmlns:a16="http://schemas.microsoft.com/office/drawing/2014/main" id="{E1FD71F2-24D1-44AD-8441-16F3BEEAAA7B}"/>
                </a:ext>
              </a:extLst>
            </p:cNvPr>
            <p:cNvSpPr/>
            <p:nvPr/>
          </p:nvSpPr>
          <p:spPr>
            <a:xfrm>
              <a:off x="3908861" y="3692529"/>
              <a:ext cx="401070" cy="256279"/>
            </a:xfrm>
            <a:custGeom>
              <a:avLst/>
              <a:gdLst>
                <a:gd name="connsiteX0" fmla="*/ 323849 w 401070"/>
                <a:gd name="connsiteY0" fmla="*/ 97493 h 256279"/>
                <a:gd name="connsiteX1" fmla="*/ 372595 w 401070"/>
                <a:gd name="connsiteY1" fmla="*/ 48746 h 256279"/>
                <a:gd name="connsiteX2" fmla="*/ 401071 w 401070"/>
                <a:gd name="connsiteY2" fmla="*/ 77222 h 256279"/>
                <a:gd name="connsiteX3" fmla="*/ 401071 w 401070"/>
                <a:gd name="connsiteY3" fmla="*/ 0 h 256279"/>
                <a:gd name="connsiteX4" fmla="*/ 323849 w 401070"/>
                <a:gd name="connsiteY4" fmla="*/ 0 h 256279"/>
                <a:gd name="connsiteX5" fmla="*/ 352325 w 401070"/>
                <a:gd name="connsiteY5" fmla="*/ 28476 h 256279"/>
                <a:gd name="connsiteX6" fmla="*/ 304544 w 401070"/>
                <a:gd name="connsiteY6" fmla="*/ 76257 h 256279"/>
                <a:gd name="connsiteX7" fmla="*/ 222495 w 401070"/>
                <a:gd name="connsiteY7" fmla="*/ 158305 h 256279"/>
                <a:gd name="connsiteX8" fmla="*/ 150100 w 401070"/>
                <a:gd name="connsiteY8" fmla="*/ 85909 h 256279"/>
                <a:gd name="connsiteX9" fmla="*/ 0 w 401070"/>
                <a:gd name="connsiteY9" fmla="*/ 236009 h 256279"/>
                <a:gd name="connsiteX10" fmla="*/ 20271 w 401070"/>
                <a:gd name="connsiteY10" fmla="*/ 256280 h 256279"/>
                <a:gd name="connsiteX11" fmla="*/ 150100 w 401070"/>
                <a:gd name="connsiteY11" fmla="*/ 126451 h 256279"/>
                <a:gd name="connsiteX12" fmla="*/ 222495 w 401070"/>
                <a:gd name="connsiteY12" fmla="*/ 198846 h 256279"/>
                <a:gd name="connsiteX13" fmla="*/ 323849 w 401070"/>
                <a:gd name="connsiteY13" fmla="*/ 97493 h 256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070" h="256279">
                  <a:moveTo>
                    <a:pt x="323849" y="97493"/>
                  </a:moveTo>
                  <a:lnTo>
                    <a:pt x="372595" y="48746"/>
                  </a:lnTo>
                  <a:lnTo>
                    <a:pt x="401071" y="77222"/>
                  </a:lnTo>
                  <a:lnTo>
                    <a:pt x="401071" y="0"/>
                  </a:lnTo>
                  <a:lnTo>
                    <a:pt x="323849" y="0"/>
                  </a:lnTo>
                  <a:lnTo>
                    <a:pt x="352325" y="28476"/>
                  </a:lnTo>
                  <a:lnTo>
                    <a:pt x="304544" y="76257"/>
                  </a:lnTo>
                  <a:lnTo>
                    <a:pt x="222495" y="158305"/>
                  </a:lnTo>
                  <a:lnTo>
                    <a:pt x="150100" y="85909"/>
                  </a:lnTo>
                  <a:lnTo>
                    <a:pt x="0" y="236009"/>
                  </a:lnTo>
                  <a:lnTo>
                    <a:pt x="20271" y="256280"/>
                  </a:lnTo>
                  <a:lnTo>
                    <a:pt x="150100" y="126451"/>
                  </a:lnTo>
                  <a:lnTo>
                    <a:pt x="222495" y="198846"/>
                  </a:lnTo>
                  <a:lnTo>
                    <a:pt x="323849" y="97493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23">
              <a:extLst>
                <a:ext uri="{FF2B5EF4-FFF2-40B4-BE49-F238E27FC236}">
                  <a16:creationId xmlns:a16="http://schemas.microsoft.com/office/drawing/2014/main" id="{89ADC491-14E6-4EAC-AB87-1CD54F555DEA}"/>
                </a:ext>
              </a:extLst>
            </p:cNvPr>
            <p:cNvSpPr/>
            <p:nvPr/>
          </p:nvSpPr>
          <p:spPr>
            <a:xfrm>
              <a:off x="3938302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24">
              <a:extLst>
                <a:ext uri="{FF2B5EF4-FFF2-40B4-BE49-F238E27FC236}">
                  <a16:creationId xmlns:a16="http://schemas.microsoft.com/office/drawing/2014/main" id="{846EFE69-6FDA-48E1-A407-D0C3EC03E147}"/>
                </a:ext>
              </a:extLst>
            </p:cNvPr>
            <p:cNvSpPr/>
            <p:nvPr/>
          </p:nvSpPr>
          <p:spPr>
            <a:xfrm>
              <a:off x="3904589" y="3664778"/>
              <a:ext cx="306209" cy="207001"/>
            </a:xfrm>
            <a:custGeom>
              <a:avLst/>
              <a:gdLst>
                <a:gd name="connsiteX0" fmla="*/ 290331 w 306209"/>
                <a:gd name="connsiteY0" fmla="*/ 95126 h 207001"/>
                <a:gd name="connsiteX1" fmla="*/ 295157 w 306209"/>
                <a:gd name="connsiteY1" fmla="*/ 90300 h 207001"/>
                <a:gd name="connsiteX2" fmla="*/ 306209 w 306209"/>
                <a:gd name="connsiteY2" fmla="*/ 79248 h 207001"/>
                <a:gd name="connsiteX3" fmla="*/ 292792 w 306209"/>
                <a:gd name="connsiteY3" fmla="*/ 18918 h 207001"/>
                <a:gd name="connsiteX4" fmla="*/ 289510 w 306209"/>
                <a:gd name="connsiteY4" fmla="*/ 13513 h 207001"/>
                <a:gd name="connsiteX5" fmla="*/ 270205 w 306209"/>
                <a:gd name="connsiteY5" fmla="*/ 3232 h 207001"/>
                <a:gd name="connsiteX6" fmla="*/ 231304 w 306209"/>
                <a:gd name="connsiteY6" fmla="*/ 3232 h 207001"/>
                <a:gd name="connsiteX7" fmla="*/ 211999 w 306209"/>
                <a:gd name="connsiteY7" fmla="*/ 13513 h 207001"/>
                <a:gd name="connsiteX8" fmla="*/ 208717 w 306209"/>
                <a:gd name="connsiteY8" fmla="*/ 18918 h 207001"/>
                <a:gd name="connsiteX9" fmla="*/ 202636 w 306209"/>
                <a:gd name="connsiteY9" fmla="*/ 47201 h 207001"/>
                <a:gd name="connsiteX10" fmla="*/ 202636 w 306209"/>
                <a:gd name="connsiteY10" fmla="*/ 47201 h 207001"/>
                <a:gd name="connsiteX11" fmla="*/ 196313 w 306209"/>
                <a:gd name="connsiteY11" fmla="*/ 18918 h 207001"/>
                <a:gd name="connsiteX12" fmla="*/ 192983 w 306209"/>
                <a:gd name="connsiteY12" fmla="*/ 13513 h 207001"/>
                <a:gd name="connsiteX13" fmla="*/ 173678 w 306209"/>
                <a:gd name="connsiteY13" fmla="*/ 3232 h 207001"/>
                <a:gd name="connsiteX14" fmla="*/ 115761 w 306209"/>
                <a:gd name="connsiteY14" fmla="*/ 13513 h 207001"/>
                <a:gd name="connsiteX15" fmla="*/ 112479 w 306209"/>
                <a:gd name="connsiteY15" fmla="*/ 18918 h 207001"/>
                <a:gd name="connsiteX16" fmla="*/ 106108 w 306209"/>
                <a:gd name="connsiteY16" fmla="*/ 46284 h 207001"/>
                <a:gd name="connsiteX17" fmla="*/ 106108 w 306209"/>
                <a:gd name="connsiteY17" fmla="*/ 46284 h 207001"/>
                <a:gd name="connsiteX18" fmla="*/ 99834 w 306209"/>
                <a:gd name="connsiteY18" fmla="*/ 18918 h 207001"/>
                <a:gd name="connsiteX19" fmla="*/ 96456 w 306209"/>
                <a:gd name="connsiteY19" fmla="*/ 13513 h 207001"/>
                <a:gd name="connsiteX20" fmla="*/ 77150 w 306209"/>
                <a:gd name="connsiteY20" fmla="*/ 3232 h 207001"/>
                <a:gd name="connsiteX21" fmla="*/ 38250 w 306209"/>
                <a:gd name="connsiteY21" fmla="*/ 3232 h 207001"/>
                <a:gd name="connsiteX22" fmla="*/ 18944 w 306209"/>
                <a:gd name="connsiteY22" fmla="*/ 13513 h 207001"/>
                <a:gd name="connsiteX23" fmla="*/ 15662 w 306209"/>
                <a:gd name="connsiteY23" fmla="*/ 18918 h 207001"/>
                <a:gd name="connsiteX24" fmla="*/ 314 w 306209"/>
                <a:gd name="connsiteY24" fmla="*/ 88997 h 207001"/>
                <a:gd name="connsiteX25" fmla="*/ 7600 w 306209"/>
                <a:gd name="connsiteY25" fmla="*/ 101262 h 207001"/>
                <a:gd name="connsiteX26" fmla="*/ 7988 w 306209"/>
                <a:gd name="connsiteY26" fmla="*/ 101352 h 207001"/>
                <a:gd name="connsiteX27" fmla="*/ 9581 w 306209"/>
                <a:gd name="connsiteY27" fmla="*/ 101352 h 207001"/>
                <a:gd name="connsiteX28" fmla="*/ 19234 w 306209"/>
                <a:gd name="connsiteY28" fmla="*/ 93775 h 207001"/>
                <a:gd name="connsiteX29" fmla="*/ 33713 w 306209"/>
                <a:gd name="connsiteY29" fmla="*/ 28957 h 207001"/>
                <a:gd name="connsiteX30" fmla="*/ 33713 w 306209"/>
                <a:gd name="connsiteY30" fmla="*/ 28957 h 207001"/>
                <a:gd name="connsiteX31" fmla="*/ 33713 w 306209"/>
                <a:gd name="connsiteY31" fmla="*/ 63224 h 207001"/>
                <a:gd name="connsiteX32" fmla="*/ 19234 w 306209"/>
                <a:gd name="connsiteY32" fmla="*/ 135137 h 207001"/>
                <a:gd name="connsiteX33" fmla="*/ 33713 w 306209"/>
                <a:gd name="connsiteY33" fmla="*/ 135137 h 207001"/>
                <a:gd name="connsiteX34" fmla="*/ 33713 w 306209"/>
                <a:gd name="connsiteY34" fmla="*/ 207002 h 207001"/>
                <a:gd name="connsiteX35" fmla="*/ 53018 w 306209"/>
                <a:gd name="connsiteY35" fmla="*/ 187696 h 207001"/>
                <a:gd name="connsiteX36" fmla="*/ 53018 w 306209"/>
                <a:gd name="connsiteY36" fmla="*/ 135137 h 207001"/>
                <a:gd name="connsiteX37" fmla="*/ 62671 w 306209"/>
                <a:gd name="connsiteY37" fmla="*/ 135137 h 207001"/>
                <a:gd name="connsiteX38" fmla="*/ 62671 w 306209"/>
                <a:gd name="connsiteY38" fmla="*/ 178043 h 207001"/>
                <a:gd name="connsiteX39" fmla="*/ 81977 w 306209"/>
                <a:gd name="connsiteY39" fmla="*/ 158738 h 207001"/>
                <a:gd name="connsiteX40" fmla="*/ 81977 w 306209"/>
                <a:gd name="connsiteY40" fmla="*/ 135137 h 207001"/>
                <a:gd name="connsiteX41" fmla="*/ 96456 w 306209"/>
                <a:gd name="connsiteY41" fmla="*/ 135137 h 207001"/>
                <a:gd name="connsiteX42" fmla="*/ 81977 w 306209"/>
                <a:gd name="connsiteY42" fmla="*/ 63272 h 207001"/>
                <a:gd name="connsiteX43" fmla="*/ 81977 w 306209"/>
                <a:gd name="connsiteY43" fmla="*/ 29488 h 207001"/>
                <a:gd name="connsiteX44" fmla="*/ 81977 w 306209"/>
                <a:gd name="connsiteY44" fmla="*/ 29488 h 207001"/>
                <a:gd name="connsiteX45" fmla="*/ 96456 w 306209"/>
                <a:gd name="connsiteY45" fmla="*/ 92520 h 207001"/>
                <a:gd name="connsiteX46" fmla="*/ 106108 w 306209"/>
                <a:gd name="connsiteY46" fmla="*/ 101352 h 207001"/>
                <a:gd name="connsiteX47" fmla="*/ 106108 w 306209"/>
                <a:gd name="connsiteY47" fmla="*/ 101352 h 207001"/>
                <a:gd name="connsiteX48" fmla="*/ 115472 w 306209"/>
                <a:gd name="connsiteY48" fmla="*/ 93775 h 207001"/>
                <a:gd name="connsiteX49" fmla="*/ 115761 w 306209"/>
                <a:gd name="connsiteY49" fmla="*/ 91700 h 207001"/>
                <a:gd name="connsiteX50" fmla="*/ 129854 w 306209"/>
                <a:gd name="connsiteY50" fmla="*/ 29777 h 207001"/>
                <a:gd name="connsiteX51" fmla="*/ 129854 w 306209"/>
                <a:gd name="connsiteY51" fmla="*/ 29777 h 207001"/>
                <a:gd name="connsiteX52" fmla="*/ 129854 w 306209"/>
                <a:gd name="connsiteY52" fmla="*/ 110716 h 207001"/>
                <a:gd name="connsiteX53" fmla="*/ 140520 w 306209"/>
                <a:gd name="connsiteY53" fmla="*/ 100001 h 207001"/>
                <a:gd name="connsiteX54" fmla="*/ 167823 w 306209"/>
                <a:gd name="connsiteY54" fmla="*/ 99986 h 207001"/>
                <a:gd name="connsiteX55" fmla="*/ 167838 w 306209"/>
                <a:gd name="connsiteY55" fmla="*/ 100001 h 207001"/>
                <a:gd name="connsiteX56" fmla="*/ 178504 w 306209"/>
                <a:gd name="connsiteY56" fmla="*/ 110281 h 207001"/>
                <a:gd name="connsiteX57" fmla="*/ 178504 w 306209"/>
                <a:gd name="connsiteY57" fmla="*/ 29826 h 207001"/>
                <a:gd name="connsiteX58" fmla="*/ 178504 w 306209"/>
                <a:gd name="connsiteY58" fmla="*/ 29826 h 207001"/>
                <a:gd name="connsiteX59" fmla="*/ 192983 w 306209"/>
                <a:gd name="connsiteY59" fmla="*/ 93823 h 207001"/>
                <a:gd name="connsiteX60" fmla="*/ 202636 w 306209"/>
                <a:gd name="connsiteY60" fmla="*/ 101352 h 207001"/>
                <a:gd name="connsiteX61" fmla="*/ 202636 w 306209"/>
                <a:gd name="connsiteY61" fmla="*/ 101352 h 207001"/>
                <a:gd name="connsiteX62" fmla="*/ 212047 w 306209"/>
                <a:gd name="connsiteY62" fmla="*/ 93775 h 207001"/>
                <a:gd name="connsiteX63" fmla="*/ 226526 w 306209"/>
                <a:gd name="connsiteY63" fmla="*/ 29777 h 207001"/>
                <a:gd name="connsiteX64" fmla="*/ 226526 w 306209"/>
                <a:gd name="connsiteY64" fmla="*/ 29777 h 207001"/>
                <a:gd name="connsiteX65" fmla="*/ 226526 w 306209"/>
                <a:gd name="connsiteY65" fmla="*/ 158641 h 207001"/>
                <a:gd name="connsiteX66" fmla="*/ 226526 w 306209"/>
                <a:gd name="connsiteY66" fmla="*/ 158641 h 207001"/>
                <a:gd name="connsiteX67" fmla="*/ 245832 w 306209"/>
                <a:gd name="connsiteY67" fmla="*/ 139336 h 207001"/>
                <a:gd name="connsiteX68" fmla="*/ 245832 w 306209"/>
                <a:gd name="connsiteY68" fmla="*/ 106179 h 207001"/>
                <a:gd name="connsiteX69" fmla="*/ 255484 w 306209"/>
                <a:gd name="connsiteY69" fmla="*/ 106179 h 207001"/>
                <a:gd name="connsiteX70" fmla="*/ 255484 w 306209"/>
                <a:gd name="connsiteY70" fmla="*/ 129876 h 207001"/>
                <a:gd name="connsiteX71" fmla="*/ 274790 w 306209"/>
                <a:gd name="connsiteY71" fmla="*/ 110571 h 207001"/>
                <a:gd name="connsiteX72" fmla="*/ 274790 w 306209"/>
                <a:gd name="connsiteY72" fmla="*/ 29826 h 207001"/>
                <a:gd name="connsiteX73" fmla="*/ 274790 w 306209"/>
                <a:gd name="connsiteY73" fmla="*/ 29826 h 207001"/>
                <a:gd name="connsiteX74" fmla="*/ 289993 w 306209"/>
                <a:gd name="connsiteY74" fmla="*/ 95175 h 20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306209" h="207001">
                  <a:moveTo>
                    <a:pt x="290331" y="95126"/>
                  </a:moveTo>
                  <a:lnTo>
                    <a:pt x="295157" y="90300"/>
                  </a:lnTo>
                  <a:lnTo>
                    <a:pt x="306209" y="79248"/>
                  </a:lnTo>
                  <a:lnTo>
                    <a:pt x="292792" y="18918"/>
                  </a:lnTo>
                  <a:cubicBezTo>
                    <a:pt x="292382" y="16781"/>
                    <a:pt x="291217" y="14863"/>
                    <a:pt x="289510" y="13513"/>
                  </a:cubicBezTo>
                  <a:cubicBezTo>
                    <a:pt x="283730" y="8977"/>
                    <a:pt x="277194" y="5497"/>
                    <a:pt x="270205" y="3232"/>
                  </a:cubicBezTo>
                  <a:cubicBezTo>
                    <a:pt x="257596" y="-1077"/>
                    <a:pt x="243913" y="-1077"/>
                    <a:pt x="231304" y="3232"/>
                  </a:cubicBezTo>
                  <a:cubicBezTo>
                    <a:pt x="224317" y="5502"/>
                    <a:pt x="217782" y="8982"/>
                    <a:pt x="211999" y="13513"/>
                  </a:cubicBezTo>
                  <a:cubicBezTo>
                    <a:pt x="210329" y="14895"/>
                    <a:pt x="209173" y="16799"/>
                    <a:pt x="208717" y="18918"/>
                  </a:cubicBezTo>
                  <a:lnTo>
                    <a:pt x="202636" y="47201"/>
                  </a:lnTo>
                  <a:lnTo>
                    <a:pt x="202636" y="47201"/>
                  </a:lnTo>
                  <a:lnTo>
                    <a:pt x="196313" y="18918"/>
                  </a:lnTo>
                  <a:cubicBezTo>
                    <a:pt x="195871" y="16782"/>
                    <a:pt x="194692" y="14869"/>
                    <a:pt x="192983" y="13513"/>
                  </a:cubicBezTo>
                  <a:cubicBezTo>
                    <a:pt x="187202" y="8977"/>
                    <a:pt x="180667" y="5497"/>
                    <a:pt x="173678" y="3232"/>
                  </a:cubicBezTo>
                  <a:cubicBezTo>
                    <a:pt x="153862" y="-3163"/>
                    <a:pt x="132165" y="688"/>
                    <a:pt x="115761" y="13513"/>
                  </a:cubicBezTo>
                  <a:cubicBezTo>
                    <a:pt x="114091" y="14895"/>
                    <a:pt x="112935" y="16799"/>
                    <a:pt x="112479" y="18918"/>
                  </a:cubicBezTo>
                  <a:lnTo>
                    <a:pt x="106108" y="46284"/>
                  </a:lnTo>
                  <a:cubicBezTo>
                    <a:pt x="106108" y="46284"/>
                    <a:pt x="106108" y="46284"/>
                    <a:pt x="106108" y="46284"/>
                  </a:cubicBezTo>
                  <a:lnTo>
                    <a:pt x="99834" y="18918"/>
                  </a:lnTo>
                  <a:cubicBezTo>
                    <a:pt x="99352" y="16786"/>
                    <a:pt x="98161" y="14880"/>
                    <a:pt x="96456" y="13513"/>
                  </a:cubicBezTo>
                  <a:cubicBezTo>
                    <a:pt x="90672" y="8982"/>
                    <a:pt x="84138" y="5502"/>
                    <a:pt x="77150" y="3232"/>
                  </a:cubicBezTo>
                  <a:cubicBezTo>
                    <a:pt x="64541" y="-1077"/>
                    <a:pt x="50859" y="-1077"/>
                    <a:pt x="38250" y="3232"/>
                  </a:cubicBezTo>
                  <a:cubicBezTo>
                    <a:pt x="31266" y="5512"/>
                    <a:pt x="24734" y="8991"/>
                    <a:pt x="18944" y="13513"/>
                  </a:cubicBezTo>
                  <a:cubicBezTo>
                    <a:pt x="17274" y="14895"/>
                    <a:pt x="16118" y="16799"/>
                    <a:pt x="15662" y="18918"/>
                  </a:cubicBezTo>
                  <a:lnTo>
                    <a:pt x="314" y="88997"/>
                  </a:lnTo>
                  <a:cubicBezTo>
                    <a:pt x="-1060" y="94396"/>
                    <a:pt x="2201" y="99887"/>
                    <a:pt x="7600" y="101262"/>
                  </a:cubicBezTo>
                  <a:cubicBezTo>
                    <a:pt x="7729" y="101295"/>
                    <a:pt x="7858" y="101325"/>
                    <a:pt x="7988" y="101352"/>
                  </a:cubicBezTo>
                  <a:cubicBezTo>
                    <a:pt x="8518" y="101400"/>
                    <a:pt x="9051" y="101400"/>
                    <a:pt x="9581" y="101352"/>
                  </a:cubicBezTo>
                  <a:cubicBezTo>
                    <a:pt x="14197" y="101460"/>
                    <a:pt x="18242" y="98284"/>
                    <a:pt x="19234" y="93775"/>
                  </a:cubicBezTo>
                  <a:lnTo>
                    <a:pt x="33713" y="28957"/>
                  </a:lnTo>
                  <a:lnTo>
                    <a:pt x="33713" y="28957"/>
                  </a:lnTo>
                  <a:lnTo>
                    <a:pt x="33713" y="63224"/>
                  </a:lnTo>
                  <a:lnTo>
                    <a:pt x="19234" y="135137"/>
                  </a:lnTo>
                  <a:lnTo>
                    <a:pt x="33713" y="135137"/>
                  </a:lnTo>
                  <a:lnTo>
                    <a:pt x="33713" y="207002"/>
                  </a:lnTo>
                  <a:lnTo>
                    <a:pt x="53018" y="187696"/>
                  </a:lnTo>
                  <a:lnTo>
                    <a:pt x="53018" y="135137"/>
                  </a:lnTo>
                  <a:lnTo>
                    <a:pt x="62671" y="135137"/>
                  </a:lnTo>
                  <a:lnTo>
                    <a:pt x="62671" y="178043"/>
                  </a:lnTo>
                  <a:lnTo>
                    <a:pt x="81977" y="158738"/>
                  </a:lnTo>
                  <a:lnTo>
                    <a:pt x="81977" y="135137"/>
                  </a:lnTo>
                  <a:lnTo>
                    <a:pt x="96456" y="135137"/>
                  </a:lnTo>
                  <a:lnTo>
                    <a:pt x="81977" y="63272"/>
                  </a:lnTo>
                  <a:lnTo>
                    <a:pt x="81977" y="29488"/>
                  </a:lnTo>
                  <a:lnTo>
                    <a:pt x="81977" y="29488"/>
                  </a:lnTo>
                  <a:lnTo>
                    <a:pt x="96456" y="92520"/>
                  </a:lnTo>
                  <a:cubicBezTo>
                    <a:pt x="96883" y="97529"/>
                    <a:pt x="101082" y="101371"/>
                    <a:pt x="106108" y="101352"/>
                  </a:cubicBezTo>
                  <a:lnTo>
                    <a:pt x="106108" y="101352"/>
                  </a:lnTo>
                  <a:cubicBezTo>
                    <a:pt x="110616" y="101323"/>
                    <a:pt x="114502" y="98177"/>
                    <a:pt x="115472" y="93775"/>
                  </a:cubicBezTo>
                  <a:lnTo>
                    <a:pt x="115761" y="91700"/>
                  </a:lnTo>
                  <a:lnTo>
                    <a:pt x="129854" y="29777"/>
                  </a:lnTo>
                  <a:cubicBezTo>
                    <a:pt x="129854" y="29777"/>
                    <a:pt x="129854" y="29777"/>
                    <a:pt x="129854" y="29777"/>
                  </a:cubicBezTo>
                  <a:lnTo>
                    <a:pt x="129854" y="110716"/>
                  </a:lnTo>
                  <a:lnTo>
                    <a:pt x="140520" y="100001"/>
                  </a:lnTo>
                  <a:cubicBezTo>
                    <a:pt x="148055" y="92457"/>
                    <a:pt x="160279" y="92451"/>
                    <a:pt x="167823" y="99986"/>
                  </a:cubicBezTo>
                  <a:cubicBezTo>
                    <a:pt x="167827" y="99991"/>
                    <a:pt x="167833" y="99996"/>
                    <a:pt x="167838" y="100001"/>
                  </a:cubicBezTo>
                  <a:lnTo>
                    <a:pt x="178504" y="110281"/>
                  </a:lnTo>
                  <a:lnTo>
                    <a:pt x="178504" y="29826"/>
                  </a:lnTo>
                  <a:cubicBezTo>
                    <a:pt x="178504" y="29826"/>
                    <a:pt x="178504" y="29826"/>
                    <a:pt x="178504" y="29826"/>
                  </a:cubicBezTo>
                  <a:lnTo>
                    <a:pt x="192983" y="93823"/>
                  </a:lnTo>
                  <a:cubicBezTo>
                    <a:pt x="193994" y="98313"/>
                    <a:pt x="198035" y="101465"/>
                    <a:pt x="202636" y="101352"/>
                  </a:cubicBezTo>
                  <a:lnTo>
                    <a:pt x="202636" y="101352"/>
                  </a:lnTo>
                  <a:cubicBezTo>
                    <a:pt x="207161" y="101345"/>
                    <a:pt x="211074" y="98195"/>
                    <a:pt x="212047" y="93775"/>
                  </a:cubicBezTo>
                  <a:lnTo>
                    <a:pt x="226526" y="29777"/>
                  </a:lnTo>
                  <a:cubicBezTo>
                    <a:pt x="226526" y="29777"/>
                    <a:pt x="226526" y="29777"/>
                    <a:pt x="226526" y="29777"/>
                  </a:cubicBezTo>
                  <a:lnTo>
                    <a:pt x="226526" y="158641"/>
                  </a:lnTo>
                  <a:lnTo>
                    <a:pt x="226526" y="158641"/>
                  </a:lnTo>
                  <a:lnTo>
                    <a:pt x="245832" y="139336"/>
                  </a:lnTo>
                  <a:lnTo>
                    <a:pt x="245832" y="106179"/>
                  </a:lnTo>
                  <a:lnTo>
                    <a:pt x="255484" y="106179"/>
                  </a:lnTo>
                  <a:lnTo>
                    <a:pt x="255484" y="129876"/>
                  </a:lnTo>
                  <a:lnTo>
                    <a:pt x="274790" y="110571"/>
                  </a:lnTo>
                  <a:lnTo>
                    <a:pt x="274790" y="29826"/>
                  </a:lnTo>
                  <a:cubicBezTo>
                    <a:pt x="274790" y="29826"/>
                    <a:pt x="274790" y="29826"/>
                    <a:pt x="274790" y="29826"/>
                  </a:cubicBezTo>
                  <a:lnTo>
                    <a:pt x="289993" y="95175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25">
              <a:extLst>
                <a:ext uri="{FF2B5EF4-FFF2-40B4-BE49-F238E27FC236}">
                  <a16:creationId xmlns:a16="http://schemas.microsoft.com/office/drawing/2014/main" id="{DBA2194B-F7F2-4602-9CB0-68AAD9170DA9}"/>
                </a:ext>
              </a:extLst>
            </p:cNvPr>
            <p:cNvSpPr/>
            <p:nvPr/>
          </p:nvSpPr>
          <p:spPr>
            <a:xfrm>
              <a:off x="4131309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26">
              <a:extLst>
                <a:ext uri="{FF2B5EF4-FFF2-40B4-BE49-F238E27FC236}">
                  <a16:creationId xmlns:a16="http://schemas.microsoft.com/office/drawing/2014/main" id="{C7E4AA9C-C222-4EE1-9E0A-87836FC1016E}"/>
                </a:ext>
              </a:extLst>
            </p:cNvPr>
            <p:cNvSpPr/>
            <p:nvPr/>
          </p:nvSpPr>
          <p:spPr>
            <a:xfrm>
              <a:off x="4034636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B60016F9-C8E1-49CF-88F7-891F394D259E}"/>
              </a:ext>
            </a:extLst>
          </p:cNvPr>
          <p:cNvSpPr txBox="1"/>
          <p:nvPr/>
        </p:nvSpPr>
        <p:spPr>
          <a:xfrm>
            <a:off x="4806121" y="2029246"/>
            <a:ext cx="986615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2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60</a:t>
            </a:r>
            <a:r>
              <a:rPr lang="ru-RU" sz="12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2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007</a:t>
            </a:r>
            <a:endParaRPr lang="ru-RU" sz="1200" b="1" cap="all" noProof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60016F9-C8E1-49CF-88F7-891F394D259E}"/>
              </a:ext>
            </a:extLst>
          </p:cNvPr>
          <p:cNvSpPr txBox="1"/>
          <p:nvPr/>
        </p:nvSpPr>
        <p:spPr>
          <a:xfrm>
            <a:off x="5378819" y="1626628"/>
            <a:ext cx="986615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2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61</a:t>
            </a:r>
            <a:r>
              <a:rPr lang="ru-RU" sz="12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2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980</a:t>
            </a:r>
            <a:endParaRPr lang="ru-RU" sz="1200" b="1" cap="all" noProof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60016F9-C8E1-49CF-88F7-891F394D259E}"/>
              </a:ext>
            </a:extLst>
          </p:cNvPr>
          <p:cNvSpPr txBox="1"/>
          <p:nvPr/>
        </p:nvSpPr>
        <p:spPr>
          <a:xfrm>
            <a:off x="6026891" y="1338596"/>
            <a:ext cx="986615" cy="261610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1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65</a:t>
            </a:r>
            <a:r>
              <a:rPr lang="ru-RU" sz="11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1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321</a:t>
            </a:r>
          </a:p>
        </p:txBody>
      </p:sp>
      <p:sp>
        <p:nvSpPr>
          <p:cNvPr id="61" name="Содержимое 60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1.Приказ Министра образования и науки Республики Казахстан от 18 марта 2008 года № 125  «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 утверждении Типовых правил проведения текущего контроля успеваемости, промежуточной и итоговой аттестации обучающихся для организаций среднего, технического и профессионального, </a:t>
            </a:r>
            <a:r>
              <a:rPr lang="ru-RU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послесреднего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образования» </a:t>
            </a:r>
            <a:r>
              <a:rPr lang="en-US" sz="26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sz="260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редакции</a:t>
            </a:r>
            <a:r>
              <a:rPr lang="en-US" sz="26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приказа</a:t>
            </a:r>
            <a:r>
              <a:rPr lang="en-US" sz="26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Министра</a:t>
            </a:r>
            <a:r>
              <a:rPr lang="en-US" sz="26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просвещения</a:t>
            </a:r>
            <a:r>
              <a:rPr lang="en-US" sz="26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РК </a:t>
            </a:r>
            <a:r>
              <a:rPr lang="en-US" sz="260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от</a:t>
            </a:r>
            <a:r>
              <a:rPr lang="en-US" sz="26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3</a:t>
            </a:r>
            <a:r>
              <a:rPr lang="ru-RU" sz="26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26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6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04</a:t>
            </a:r>
            <a:r>
              <a:rPr lang="en-US" sz="26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.202</a:t>
            </a:r>
            <a:r>
              <a:rPr lang="ru-RU" sz="26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26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№ </a:t>
            </a:r>
            <a:r>
              <a:rPr lang="ru-RU" sz="26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98</a:t>
            </a:r>
            <a:r>
              <a:rPr lang="en-US" sz="26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6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marL="0" indent="0" fontAlgn="base">
              <a:buNone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Об определении сроков начала и завершения 2025-2026 учебного года, а также сроков проведения итоговой аттестации обучающихся в организациях среднего образования </a:t>
            </a:r>
            <a:r>
              <a:rPr lang="ru-RU" sz="26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(Приказ Министра просвещения Республики Казахстан от 5 августа 2025 года № 174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аналогичные приказы УО, ОО)</a:t>
            </a:r>
            <a:endParaRPr lang="ru-RU" sz="2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+mj-lt"/>
              <a:buAutoNum type="arabicPeriod"/>
            </a:pP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643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625" y="1689497"/>
            <a:ext cx="2619300" cy="2507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62238" y="1689497"/>
            <a:ext cx="2619412" cy="2507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95963" y="1689497"/>
            <a:ext cx="2619300" cy="2507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38250" y="1982390"/>
            <a:ext cx="400050" cy="357188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6"/>
          <p:cNvSpPr txBox="1"/>
          <p:nvPr/>
        </p:nvSpPr>
        <p:spPr>
          <a:xfrm>
            <a:off x="670681" y="2482453"/>
            <a:ext cx="2135189" cy="162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053" b="1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3+ «двойки»</a:t>
            </a:r>
            <a:endParaRPr sz="1350"/>
          </a:p>
        </p:txBody>
      </p:sp>
      <p:sp>
        <p:nvSpPr>
          <p:cNvPr id="129" name="Google Shape;129;p16"/>
          <p:cNvSpPr txBox="1"/>
          <p:nvPr/>
        </p:nvSpPr>
        <p:spPr>
          <a:xfrm>
            <a:off x="721519" y="2803922"/>
            <a:ext cx="2033513" cy="571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По итогам учебного года до проведения оценивания.</a:t>
            </a:r>
            <a:endParaRPr sz="1350"/>
          </a:p>
        </p:txBody>
      </p:sp>
      <p:pic>
        <p:nvPicPr>
          <p:cNvPr id="130" name="Google Shape;130;p1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93294" y="1982390"/>
            <a:ext cx="357188" cy="357188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6"/>
          <p:cNvSpPr txBox="1"/>
          <p:nvPr/>
        </p:nvSpPr>
        <p:spPr>
          <a:xfrm>
            <a:off x="3504291" y="2482453"/>
            <a:ext cx="2135306" cy="162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053" b="1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Провал СОГ</a:t>
            </a:r>
            <a:endParaRPr sz="1350"/>
          </a:p>
        </p:txBody>
      </p:sp>
      <p:sp>
        <p:nvSpPr>
          <p:cNvPr id="132" name="Google Shape;132;p16"/>
          <p:cNvSpPr txBox="1"/>
          <p:nvPr/>
        </p:nvSpPr>
        <p:spPr>
          <a:xfrm>
            <a:off x="3555132" y="2803922"/>
            <a:ext cx="2033624" cy="857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Получение «2» за дополнительное суммативное оценивание.</a:t>
            </a:r>
            <a:endParaRPr sz="1350"/>
          </a:p>
        </p:txBody>
      </p:sp>
      <p:pic>
        <p:nvPicPr>
          <p:cNvPr id="133" name="Google Shape;133;p16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227019" y="1982390"/>
            <a:ext cx="357188" cy="357188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6"/>
          <p:cNvSpPr txBox="1"/>
          <p:nvPr/>
        </p:nvSpPr>
        <p:spPr>
          <a:xfrm>
            <a:off x="6338018" y="2482453"/>
            <a:ext cx="2135189" cy="162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053" b="1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Без исправлений</a:t>
            </a:r>
            <a:endParaRPr sz="1350"/>
          </a:p>
        </p:txBody>
      </p:sp>
      <p:sp>
        <p:nvSpPr>
          <p:cNvPr id="135" name="Google Shape;135;p16"/>
          <p:cNvSpPr txBox="1"/>
          <p:nvPr/>
        </p:nvSpPr>
        <p:spPr>
          <a:xfrm>
            <a:off x="6388856" y="2803922"/>
            <a:ext cx="2033513" cy="1143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Если академическая задолженность не ликвидирована до начала года.</a:t>
            </a:r>
            <a:endParaRPr sz="1350"/>
          </a:p>
        </p:txBody>
      </p:sp>
      <p:sp>
        <p:nvSpPr>
          <p:cNvPr id="136" name="Google Shape;136;p16"/>
          <p:cNvSpPr txBox="1"/>
          <p:nvPr/>
        </p:nvSpPr>
        <p:spPr>
          <a:xfrm>
            <a:off x="428625" y="428625"/>
            <a:ext cx="8701088" cy="329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138" b="1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КРИТЕРИИ ПОВТОРНОГО ОБУЧЕНИЯ</a:t>
            </a:r>
            <a:endParaRPr sz="1350"/>
          </a:p>
        </p:txBody>
      </p:sp>
      <p:sp>
        <p:nvSpPr>
          <p:cNvPr id="137" name="Google Shape;137;p16"/>
          <p:cNvSpPr/>
          <p:nvPr/>
        </p:nvSpPr>
        <p:spPr>
          <a:xfrm>
            <a:off x="428625" y="871537"/>
            <a:ext cx="8286750" cy="14288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22001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7"/>
          <p:cNvSpPr/>
          <p:nvPr/>
        </p:nvSpPr>
        <p:spPr>
          <a:xfrm>
            <a:off x="1528763" y="2278856"/>
            <a:ext cx="285750" cy="285750"/>
          </a:xfrm>
          <a:prstGeom prst="roundRect">
            <a:avLst>
              <a:gd name="adj" fmla="val 50000"/>
            </a:avLst>
          </a:prstGeom>
          <a:solidFill>
            <a:srgbClr val="D97706"/>
          </a:solidFill>
          <a:ln w="57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7"/>
          <p:cNvSpPr txBox="1"/>
          <p:nvPr/>
        </p:nvSpPr>
        <p:spPr>
          <a:xfrm>
            <a:off x="366475" y="2707481"/>
            <a:ext cx="2610326" cy="162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053" b="1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Этап 1: Май-Июнь</a:t>
            </a:r>
            <a:endParaRPr sz="1350"/>
          </a:p>
        </p:txBody>
      </p:sp>
      <p:sp>
        <p:nvSpPr>
          <p:cNvPr id="145" name="Google Shape;145;p17"/>
          <p:cNvSpPr txBox="1"/>
          <p:nvPr/>
        </p:nvSpPr>
        <p:spPr>
          <a:xfrm>
            <a:off x="428625" y="3028951"/>
            <a:ext cx="2486025" cy="571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Основное СОГ за год для имеющих «2» по 1-2 предметам.</a:t>
            </a:r>
            <a:endParaRPr sz="1350"/>
          </a:p>
        </p:txBody>
      </p:sp>
      <p:sp>
        <p:nvSpPr>
          <p:cNvPr id="146" name="Google Shape;146;p17"/>
          <p:cNvSpPr/>
          <p:nvPr/>
        </p:nvSpPr>
        <p:spPr>
          <a:xfrm>
            <a:off x="4429125" y="2278856"/>
            <a:ext cx="285750" cy="285750"/>
          </a:xfrm>
          <a:prstGeom prst="roundRect">
            <a:avLst>
              <a:gd name="adj" fmla="val 50000"/>
            </a:avLst>
          </a:prstGeom>
          <a:solidFill>
            <a:srgbClr val="D97706"/>
          </a:solidFill>
          <a:ln w="57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7"/>
          <p:cNvSpPr txBox="1"/>
          <p:nvPr/>
        </p:nvSpPr>
        <p:spPr>
          <a:xfrm>
            <a:off x="3266837" y="2707481"/>
            <a:ext cx="2610326" cy="162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053" b="1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Этап 2: Август</a:t>
            </a:r>
            <a:endParaRPr sz="1350"/>
          </a:p>
        </p:txBody>
      </p:sp>
      <p:sp>
        <p:nvSpPr>
          <p:cNvPr id="148" name="Google Shape;148;p17"/>
          <p:cNvSpPr txBox="1"/>
          <p:nvPr/>
        </p:nvSpPr>
        <p:spPr>
          <a:xfrm>
            <a:off x="3328988" y="3028951"/>
            <a:ext cx="2486025" cy="857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Дополнительное СОГ (пересдача) проводится </a:t>
            </a:r>
            <a:r>
              <a:rPr lang="en-US" sz="1238" b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до начала нового учебного года</a:t>
            </a: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350"/>
          </a:p>
        </p:txBody>
      </p:sp>
      <p:sp>
        <p:nvSpPr>
          <p:cNvPr id="149" name="Google Shape;149;p17"/>
          <p:cNvSpPr/>
          <p:nvPr/>
        </p:nvSpPr>
        <p:spPr>
          <a:xfrm>
            <a:off x="7329488" y="2278856"/>
            <a:ext cx="285750" cy="285750"/>
          </a:xfrm>
          <a:prstGeom prst="roundRect">
            <a:avLst>
              <a:gd name="adj" fmla="val 50000"/>
            </a:avLst>
          </a:prstGeom>
          <a:solidFill>
            <a:srgbClr val="D97706"/>
          </a:solidFill>
          <a:ln w="57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7"/>
          <p:cNvSpPr txBox="1"/>
          <p:nvPr/>
        </p:nvSpPr>
        <p:spPr>
          <a:xfrm>
            <a:off x="6167200" y="2707481"/>
            <a:ext cx="2610326" cy="162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053" b="1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Этап 3: 1 Сентября</a:t>
            </a:r>
            <a:endParaRPr sz="1350"/>
          </a:p>
        </p:txBody>
      </p:sp>
      <p:sp>
        <p:nvSpPr>
          <p:cNvPr id="151" name="Google Shape;151;p17"/>
          <p:cNvSpPr txBox="1"/>
          <p:nvPr/>
        </p:nvSpPr>
        <p:spPr>
          <a:xfrm>
            <a:off x="6229350" y="3028951"/>
            <a:ext cx="2486025" cy="857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Окончательное решение о переводе или повторном обучении (п. 32).</a:t>
            </a:r>
            <a:endParaRPr sz="1350"/>
          </a:p>
        </p:txBody>
      </p:sp>
      <p:sp>
        <p:nvSpPr>
          <p:cNvPr id="152" name="Google Shape;152;p17"/>
          <p:cNvSpPr/>
          <p:nvPr/>
        </p:nvSpPr>
        <p:spPr>
          <a:xfrm>
            <a:off x="428625" y="2928938"/>
            <a:ext cx="828675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7"/>
          <p:cNvSpPr txBox="1"/>
          <p:nvPr/>
        </p:nvSpPr>
        <p:spPr>
          <a:xfrm>
            <a:off x="428625" y="428625"/>
            <a:ext cx="8701088" cy="329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138" b="1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ЭТАПЫ ЛИКВИДАЦИИ ЗАДОЛЖЕННОСТЕЙ</a:t>
            </a:r>
            <a:endParaRPr sz="1350"/>
          </a:p>
        </p:txBody>
      </p:sp>
      <p:sp>
        <p:nvSpPr>
          <p:cNvPr id="154" name="Google Shape;154;p17"/>
          <p:cNvSpPr/>
          <p:nvPr/>
        </p:nvSpPr>
        <p:spPr>
          <a:xfrm>
            <a:off x="428625" y="871537"/>
            <a:ext cx="8286750" cy="14288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51670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625" y="1693069"/>
            <a:ext cx="4000500" cy="2500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14875" y="1693069"/>
            <a:ext cx="4000500" cy="2500313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0"/>
          <p:cNvSpPr txBox="1"/>
          <p:nvPr/>
        </p:nvSpPr>
        <p:spPr>
          <a:xfrm>
            <a:off x="685800" y="1907381"/>
            <a:ext cx="3705463" cy="2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463" b="1">
                <a:solidFill>
                  <a:srgbClr val="D97706"/>
                </a:solidFill>
                <a:latin typeface="Montserrat"/>
                <a:ea typeface="Montserrat"/>
                <a:cs typeface="Montserrat"/>
                <a:sym typeface="Montserrat"/>
              </a:rPr>
              <a:t>Навыки ГОСО</a:t>
            </a:r>
            <a:endParaRPr sz="1350"/>
          </a:p>
        </p:txBody>
      </p:sp>
      <p:sp>
        <p:nvSpPr>
          <p:cNvPr id="195" name="Google Shape;195;p20"/>
          <p:cNvSpPr txBox="1"/>
          <p:nvPr/>
        </p:nvSpPr>
        <p:spPr>
          <a:xfrm>
            <a:off x="685800" y="2293144"/>
            <a:ext cx="3529013" cy="571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Оценивается освоение четырех видов речевой деятельности:</a:t>
            </a:r>
            <a:endParaRPr sz="1350"/>
          </a:p>
        </p:txBody>
      </p:sp>
      <p:sp>
        <p:nvSpPr>
          <p:cNvPr id="196" name="Google Shape;196;p20"/>
          <p:cNvSpPr txBox="1"/>
          <p:nvPr/>
        </p:nvSpPr>
        <p:spPr>
          <a:xfrm>
            <a:off x="4972050" y="1907381"/>
            <a:ext cx="3705463" cy="2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463" b="1">
                <a:solidFill>
                  <a:srgbClr val="D97706"/>
                </a:solidFill>
                <a:latin typeface="Montserrat"/>
                <a:ea typeface="Montserrat"/>
                <a:cs typeface="Montserrat"/>
                <a:sym typeface="Montserrat"/>
              </a:rPr>
              <a:t>Организация</a:t>
            </a:r>
            <a:endParaRPr sz="1350"/>
          </a:p>
        </p:txBody>
      </p:sp>
      <p:sp>
        <p:nvSpPr>
          <p:cNvPr id="197" name="Google Shape;197;p20"/>
          <p:cNvSpPr txBox="1"/>
          <p:nvPr/>
        </p:nvSpPr>
        <p:spPr>
          <a:xfrm>
            <a:off x="4972050" y="2293144"/>
            <a:ext cx="3529013" cy="285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38" b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Педсовет:</a:t>
            </a: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определяет время проведения.</a:t>
            </a:r>
            <a:endParaRPr sz="1350"/>
          </a:p>
        </p:txBody>
      </p:sp>
      <p:sp>
        <p:nvSpPr>
          <p:cNvPr id="198" name="Google Shape;198;p20"/>
          <p:cNvSpPr txBox="1"/>
          <p:nvPr/>
        </p:nvSpPr>
        <p:spPr>
          <a:xfrm>
            <a:off x="4972050" y="2686050"/>
            <a:ext cx="3529013" cy="571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38" b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Педагоги:</a:t>
            </a: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составляют задания (академическая честность).</a:t>
            </a:r>
            <a:endParaRPr sz="1350"/>
          </a:p>
        </p:txBody>
      </p:sp>
      <p:sp>
        <p:nvSpPr>
          <p:cNvPr id="199" name="Google Shape;199;p20"/>
          <p:cNvSpPr txBox="1"/>
          <p:nvPr/>
        </p:nvSpPr>
        <p:spPr>
          <a:xfrm>
            <a:off x="4972050" y="3314700"/>
            <a:ext cx="3529013" cy="571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38" b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Администрация:</a:t>
            </a: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утверждает материалы (п. 35).</a:t>
            </a:r>
            <a:endParaRPr sz="1350"/>
          </a:p>
        </p:txBody>
      </p:sp>
      <p:sp>
        <p:nvSpPr>
          <p:cNvPr id="200" name="Google Shape;200;p20"/>
          <p:cNvSpPr txBox="1"/>
          <p:nvPr/>
        </p:nvSpPr>
        <p:spPr>
          <a:xfrm>
            <a:off x="921544" y="2921794"/>
            <a:ext cx="50006" cy="190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 sz="1350"/>
          </a:p>
        </p:txBody>
      </p:sp>
      <p:sp>
        <p:nvSpPr>
          <p:cNvPr id="201" name="Google Shape;201;p20"/>
          <p:cNvSpPr txBox="1"/>
          <p:nvPr/>
        </p:nvSpPr>
        <p:spPr>
          <a:xfrm>
            <a:off x="971550" y="2921794"/>
            <a:ext cx="3243263" cy="285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06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Аудирование (слушание)</a:t>
            </a:r>
            <a:endParaRPr sz="1350"/>
          </a:p>
        </p:txBody>
      </p:sp>
      <p:sp>
        <p:nvSpPr>
          <p:cNvPr id="202" name="Google Shape;202;p20"/>
          <p:cNvSpPr txBox="1"/>
          <p:nvPr/>
        </p:nvSpPr>
        <p:spPr>
          <a:xfrm>
            <a:off x="921544" y="3157538"/>
            <a:ext cx="50006" cy="190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 sz="1350"/>
          </a:p>
        </p:txBody>
      </p:sp>
      <p:sp>
        <p:nvSpPr>
          <p:cNvPr id="203" name="Google Shape;203;p20"/>
          <p:cNvSpPr txBox="1"/>
          <p:nvPr/>
        </p:nvSpPr>
        <p:spPr>
          <a:xfrm>
            <a:off x="971550" y="3157538"/>
            <a:ext cx="3243263" cy="285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06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Говорение</a:t>
            </a:r>
            <a:endParaRPr sz="1350"/>
          </a:p>
        </p:txBody>
      </p:sp>
      <p:sp>
        <p:nvSpPr>
          <p:cNvPr id="204" name="Google Shape;204;p20"/>
          <p:cNvSpPr txBox="1"/>
          <p:nvPr/>
        </p:nvSpPr>
        <p:spPr>
          <a:xfrm>
            <a:off x="921544" y="3393282"/>
            <a:ext cx="50006" cy="190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 sz="1350"/>
          </a:p>
        </p:txBody>
      </p:sp>
      <p:sp>
        <p:nvSpPr>
          <p:cNvPr id="205" name="Google Shape;205;p20"/>
          <p:cNvSpPr txBox="1"/>
          <p:nvPr/>
        </p:nvSpPr>
        <p:spPr>
          <a:xfrm>
            <a:off x="971550" y="3393281"/>
            <a:ext cx="3243263" cy="285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06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Чтение</a:t>
            </a:r>
            <a:endParaRPr sz="1350"/>
          </a:p>
        </p:txBody>
      </p:sp>
      <p:sp>
        <p:nvSpPr>
          <p:cNvPr id="206" name="Google Shape;206;p20"/>
          <p:cNvSpPr txBox="1"/>
          <p:nvPr/>
        </p:nvSpPr>
        <p:spPr>
          <a:xfrm>
            <a:off x="921544" y="3629025"/>
            <a:ext cx="50006" cy="190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 sz="1350"/>
          </a:p>
        </p:txBody>
      </p:sp>
      <p:sp>
        <p:nvSpPr>
          <p:cNvPr id="207" name="Google Shape;207;p20"/>
          <p:cNvSpPr txBox="1"/>
          <p:nvPr/>
        </p:nvSpPr>
        <p:spPr>
          <a:xfrm>
            <a:off x="971550" y="3629025"/>
            <a:ext cx="3243263" cy="285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06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Письмо</a:t>
            </a:r>
            <a:endParaRPr sz="1350"/>
          </a:p>
        </p:txBody>
      </p:sp>
      <p:sp>
        <p:nvSpPr>
          <p:cNvPr id="208" name="Google Shape;208;p20"/>
          <p:cNvSpPr txBox="1"/>
          <p:nvPr/>
        </p:nvSpPr>
        <p:spPr>
          <a:xfrm>
            <a:off x="221456" y="556824"/>
            <a:ext cx="8701088" cy="658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138" b="1" dirty="0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ЭКЗАМЕН ПО КАЗАХСКОМУ ЯЗЫКУ (5–8, 10 КЛ)</a:t>
            </a:r>
            <a:r>
              <a:rPr lang="ru-RU" sz="2138" b="1" dirty="0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 ПРОМЕЖУТОЧНАЯ АТТЕСТАЦИЯ</a:t>
            </a:r>
            <a:endParaRPr sz="1350" dirty="0"/>
          </a:p>
        </p:txBody>
      </p:sp>
      <p:sp>
        <p:nvSpPr>
          <p:cNvPr id="209" name="Google Shape;209;p20"/>
          <p:cNvSpPr/>
          <p:nvPr/>
        </p:nvSpPr>
        <p:spPr>
          <a:xfrm>
            <a:off x="428625" y="871537"/>
            <a:ext cx="8286750" cy="14288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79038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625" y="2774119"/>
            <a:ext cx="8286750" cy="659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8625" y="1171575"/>
            <a:ext cx="8286750" cy="35433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1"/>
          <p:cNvSpPr txBox="1"/>
          <p:nvPr/>
        </p:nvSpPr>
        <p:spPr>
          <a:xfrm>
            <a:off x="428625" y="3576674"/>
            <a:ext cx="8286750" cy="285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Промежуточная аттестация по другим предметам </a:t>
            </a:r>
            <a:r>
              <a:rPr lang="en-US" sz="1238" b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не проводится</a:t>
            </a:r>
            <a:r>
              <a:rPr lang="en-US" sz="1238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350"/>
          </a:p>
        </p:txBody>
      </p:sp>
      <p:pic>
        <p:nvPicPr>
          <p:cNvPr id="218" name="Google Shape;218;p2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15864" y="2995575"/>
            <a:ext cx="5312159" cy="216768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1"/>
          <p:cNvSpPr txBox="1"/>
          <p:nvPr/>
        </p:nvSpPr>
        <p:spPr>
          <a:xfrm>
            <a:off x="428625" y="428625"/>
            <a:ext cx="8701088" cy="329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138" b="1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РАСЧЕТ ИТОГОВОЙ ОЦЕНКИ ПО КАЗ. ЯЗЫКУ</a:t>
            </a:r>
            <a:endParaRPr sz="1350"/>
          </a:p>
        </p:txBody>
      </p:sp>
      <p:sp>
        <p:nvSpPr>
          <p:cNvPr id="220" name="Google Shape;220;p21"/>
          <p:cNvSpPr/>
          <p:nvPr/>
        </p:nvSpPr>
        <p:spPr>
          <a:xfrm>
            <a:off x="428625" y="871537"/>
            <a:ext cx="8286750" cy="14288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31568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0525" y="-236562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9094" y="898326"/>
            <a:ext cx="2666963" cy="2093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8462" y="1896666"/>
            <a:ext cx="2666963" cy="2093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48301" y="1896666"/>
            <a:ext cx="2667074" cy="2093119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3"/>
          <p:cNvSpPr txBox="1"/>
          <p:nvPr/>
        </p:nvSpPr>
        <p:spPr>
          <a:xfrm>
            <a:off x="500062" y="3496866"/>
            <a:ext cx="2524088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b="1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Справка</a:t>
            </a:r>
            <a:endParaRPr sz="1350" dirty="0"/>
          </a:p>
        </p:txBody>
      </p:sp>
      <p:sp>
        <p:nvSpPr>
          <p:cNvPr id="248" name="Google Shape;248;p23"/>
          <p:cNvSpPr txBox="1"/>
          <p:nvPr/>
        </p:nvSpPr>
        <p:spPr>
          <a:xfrm>
            <a:off x="500062" y="3811191"/>
            <a:ext cx="1328738" cy="10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675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Заключение ВКК (для здоровья)</a:t>
            </a:r>
            <a:endParaRPr sz="1350"/>
          </a:p>
        </p:txBody>
      </p:sp>
      <p:sp>
        <p:nvSpPr>
          <p:cNvPr id="250" name="Google Shape;250;p23"/>
          <p:cNvSpPr txBox="1"/>
          <p:nvPr/>
        </p:nvSpPr>
        <p:spPr>
          <a:xfrm>
            <a:off x="3309900" y="3496866"/>
            <a:ext cx="2524088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b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Свидетельство о смерти</a:t>
            </a:r>
            <a:endParaRPr sz="1350"/>
          </a:p>
        </p:txBody>
      </p:sp>
      <p:sp>
        <p:nvSpPr>
          <p:cNvPr id="251" name="Google Shape;251;p23"/>
          <p:cNvSpPr txBox="1"/>
          <p:nvPr/>
        </p:nvSpPr>
        <p:spPr>
          <a:xfrm>
            <a:off x="3309900" y="3811191"/>
            <a:ext cx="1171575" cy="10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675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Для случаев потери близких</a:t>
            </a:r>
            <a:endParaRPr sz="1350"/>
          </a:p>
        </p:txBody>
      </p:sp>
      <p:sp>
        <p:nvSpPr>
          <p:cNvPr id="253" name="Google Shape;253;p23"/>
          <p:cNvSpPr txBox="1"/>
          <p:nvPr/>
        </p:nvSpPr>
        <p:spPr>
          <a:xfrm>
            <a:off x="6119738" y="3496866"/>
            <a:ext cx="2524199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b="1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Приказ</a:t>
            </a:r>
            <a:r>
              <a:rPr lang="en-US" sz="900" b="1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900" b="1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руководителя</a:t>
            </a:r>
            <a:endParaRPr sz="1350" dirty="0"/>
          </a:p>
        </p:txBody>
      </p:sp>
      <p:sp>
        <p:nvSpPr>
          <p:cNvPr id="254" name="Google Shape;254;p23"/>
          <p:cNvSpPr txBox="1"/>
          <p:nvPr/>
        </p:nvSpPr>
        <p:spPr>
          <a:xfrm>
            <a:off x="6119738" y="3811191"/>
            <a:ext cx="1478756" cy="10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675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Официальное распоряжение школы</a:t>
            </a:r>
            <a:endParaRPr sz="1350"/>
          </a:p>
        </p:txBody>
      </p:sp>
      <p:sp>
        <p:nvSpPr>
          <p:cNvPr id="255" name="Google Shape;255;p23"/>
          <p:cNvSpPr txBox="1"/>
          <p:nvPr/>
        </p:nvSpPr>
        <p:spPr>
          <a:xfrm>
            <a:off x="2051720" y="2731881"/>
            <a:ext cx="8701088" cy="329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138" b="1" dirty="0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ПОДТВЕРЖДАЮЩИЕ ДОКУМЕНТЫ</a:t>
            </a:r>
            <a:endParaRPr sz="1350" dirty="0"/>
          </a:p>
        </p:txBody>
      </p:sp>
      <p:sp>
        <p:nvSpPr>
          <p:cNvPr id="256" name="Google Shape;256;p23"/>
          <p:cNvSpPr/>
          <p:nvPr/>
        </p:nvSpPr>
        <p:spPr>
          <a:xfrm>
            <a:off x="428625" y="871537"/>
            <a:ext cx="8286750" cy="14288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61400" y="8927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ОСВОБОЖДЕНИЕ ОТ АТТЕСТАЦИИ (п.35.1)</a:t>
            </a:r>
            <a:endParaRPr lang="ru-RU" sz="1100" dirty="0"/>
          </a:p>
        </p:txBody>
      </p:sp>
      <p:sp>
        <p:nvSpPr>
          <p:cNvPr id="18" name="Google Shape;227;p22"/>
          <p:cNvSpPr txBox="1"/>
          <p:nvPr/>
        </p:nvSpPr>
        <p:spPr>
          <a:xfrm>
            <a:off x="523436" y="975201"/>
            <a:ext cx="4000500" cy="571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38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Обучающиеся</a:t>
            </a:r>
            <a:r>
              <a:rPr lang="en-US" sz="1238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5(6)–8(9), 10(11) </a:t>
            </a:r>
            <a:r>
              <a:rPr lang="en-US" sz="1238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классов</a:t>
            </a:r>
            <a:r>
              <a:rPr lang="en-US" sz="1238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38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освобождаются</a:t>
            </a:r>
            <a:r>
              <a:rPr lang="en-US" sz="1238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38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от</a:t>
            </a:r>
            <a:r>
              <a:rPr lang="en-US" sz="1238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38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аттестации</a:t>
            </a:r>
            <a:r>
              <a:rPr lang="en-US" sz="1238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в </a:t>
            </a:r>
            <a:r>
              <a:rPr lang="en-US" sz="1238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случаях</a:t>
            </a:r>
            <a:r>
              <a:rPr lang="en-US" sz="1238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sz="1350" dirty="0"/>
          </a:p>
        </p:txBody>
      </p:sp>
      <p:sp>
        <p:nvSpPr>
          <p:cNvPr id="19" name="Google Shape;230;p22"/>
          <p:cNvSpPr txBox="1"/>
          <p:nvPr/>
        </p:nvSpPr>
        <p:spPr>
          <a:xfrm>
            <a:off x="362959" y="1757023"/>
            <a:ext cx="4000500" cy="285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38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Состояние</a:t>
            </a:r>
            <a:r>
              <a:rPr lang="en-US" sz="1238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38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здоровья</a:t>
            </a:r>
            <a:endParaRPr sz="1350" dirty="0"/>
          </a:p>
        </p:txBody>
      </p:sp>
      <p:pic>
        <p:nvPicPr>
          <p:cNvPr id="20" name="Google Shape;233;p2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8625" y="1823679"/>
            <a:ext cx="178594" cy="164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34;p22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0056" y="2042807"/>
            <a:ext cx="157163" cy="164306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31;p22"/>
          <p:cNvSpPr txBox="1"/>
          <p:nvPr/>
        </p:nvSpPr>
        <p:spPr>
          <a:xfrm>
            <a:off x="382467" y="1968028"/>
            <a:ext cx="4000500" cy="285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4319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38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Инвалидность</a:t>
            </a:r>
            <a:r>
              <a:rPr lang="en-US" sz="1238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(I, II </a:t>
            </a:r>
            <a:r>
              <a:rPr lang="en-US" sz="1238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гр</a:t>
            </a:r>
            <a:r>
              <a:rPr lang="en-US" sz="1238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., с </a:t>
            </a:r>
            <a:r>
              <a:rPr lang="en-US" sz="1238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детства</a:t>
            </a:r>
            <a:r>
              <a:rPr lang="en-US" sz="1238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sz="1350" dirty="0"/>
          </a:p>
        </p:txBody>
      </p:sp>
      <p:pic>
        <p:nvPicPr>
          <p:cNvPr id="23" name="Google Shape;235;p22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19137" y="2287254"/>
            <a:ext cx="135731" cy="164306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32;p22"/>
          <p:cNvSpPr txBox="1"/>
          <p:nvPr/>
        </p:nvSpPr>
        <p:spPr>
          <a:xfrm>
            <a:off x="389007" y="2239906"/>
            <a:ext cx="4000500" cy="285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2888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38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Смерть</a:t>
            </a:r>
            <a:r>
              <a:rPr lang="en-US" sz="1238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38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близких</a:t>
            </a:r>
            <a:r>
              <a:rPr lang="en-US" sz="1238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38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родственников</a:t>
            </a:r>
            <a:endParaRPr sz="1350" dirty="0"/>
          </a:p>
        </p:txBody>
      </p:sp>
      <p:sp>
        <p:nvSpPr>
          <p:cNvPr id="25" name="Google Shape;228;p22"/>
          <p:cNvSpPr txBox="1"/>
          <p:nvPr/>
        </p:nvSpPr>
        <p:spPr>
          <a:xfrm>
            <a:off x="4629671" y="1134983"/>
            <a:ext cx="4000500" cy="571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38" b="1" dirty="0" err="1">
                <a:solidFill>
                  <a:srgbClr val="1E3A8A"/>
                </a:solidFill>
                <a:latin typeface="Roboto"/>
                <a:ea typeface="Roboto"/>
                <a:cs typeface="Roboto"/>
                <a:sym typeface="Roboto"/>
              </a:rPr>
              <a:t>Итоговая</a:t>
            </a:r>
            <a:r>
              <a:rPr lang="en-US" sz="1238" b="1" dirty="0">
                <a:solidFill>
                  <a:srgbClr val="1E3A8A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38" b="1" dirty="0" err="1">
                <a:solidFill>
                  <a:srgbClr val="1E3A8A"/>
                </a:solidFill>
                <a:latin typeface="Roboto"/>
                <a:ea typeface="Roboto"/>
                <a:cs typeface="Roboto"/>
                <a:sym typeface="Roboto"/>
              </a:rPr>
              <a:t>оценка</a:t>
            </a:r>
            <a:r>
              <a:rPr lang="en-US" sz="1238" b="1" dirty="0">
                <a:solidFill>
                  <a:srgbClr val="1E3A8A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38" b="1" dirty="0" err="1">
                <a:solidFill>
                  <a:srgbClr val="1E3A8A"/>
                </a:solidFill>
                <a:latin typeface="Roboto"/>
                <a:ea typeface="Roboto"/>
                <a:cs typeface="Roboto"/>
                <a:sym typeface="Roboto"/>
              </a:rPr>
              <a:t>выставляется</a:t>
            </a:r>
            <a:r>
              <a:rPr lang="en-US" sz="1238" b="1" dirty="0">
                <a:solidFill>
                  <a:srgbClr val="1E3A8A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38" b="1" dirty="0" err="1">
                <a:solidFill>
                  <a:srgbClr val="1E3A8A"/>
                </a:solidFill>
                <a:latin typeface="Roboto"/>
                <a:ea typeface="Roboto"/>
                <a:cs typeface="Roboto"/>
                <a:sym typeface="Roboto"/>
              </a:rPr>
              <a:t>на</a:t>
            </a:r>
            <a:r>
              <a:rPr lang="en-US" sz="1238" b="1" dirty="0">
                <a:solidFill>
                  <a:srgbClr val="1E3A8A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38" b="1" dirty="0" err="1">
                <a:solidFill>
                  <a:srgbClr val="1E3A8A"/>
                </a:solidFill>
                <a:latin typeface="Roboto"/>
                <a:ea typeface="Roboto"/>
                <a:cs typeface="Roboto"/>
                <a:sym typeface="Roboto"/>
              </a:rPr>
              <a:t>основании</a:t>
            </a:r>
            <a:r>
              <a:rPr lang="en-US" sz="1238" b="1" dirty="0">
                <a:solidFill>
                  <a:srgbClr val="1E3A8A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38" b="1" dirty="0" err="1">
                <a:solidFill>
                  <a:srgbClr val="1E3A8A"/>
                </a:solidFill>
                <a:latin typeface="Roboto"/>
                <a:ea typeface="Roboto"/>
                <a:cs typeface="Roboto"/>
                <a:sym typeface="Roboto"/>
              </a:rPr>
              <a:t>годовой</a:t>
            </a:r>
            <a:r>
              <a:rPr lang="en-US" sz="1238" b="1" dirty="0">
                <a:solidFill>
                  <a:srgbClr val="1E3A8A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350" dirty="0"/>
          </a:p>
        </p:txBody>
      </p:sp>
    </p:spTree>
    <p:extLst>
      <p:ext uri="{BB962C8B-B14F-4D97-AF65-F5344CB8AC3E}">
        <p14:creationId xmlns:p14="http://schemas.microsoft.com/office/powerpoint/2010/main" val="13705704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3701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/>
          </p:cNvSpPr>
          <p:nvPr/>
        </p:nvSpPr>
        <p:spPr>
          <a:xfrm>
            <a:off x="4644008" y="2067694"/>
            <a:ext cx="4070276" cy="90926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Номер слайда 4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DDDA-C71F-4FA0-8B07-EF9C0848A625}" type="slidenum">
              <a:rPr lang="ru-RU" smtClean="0"/>
              <a:pPr/>
              <a:t>46</a:t>
            </a:fld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9103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араллелограмм 9"/>
          <p:cNvSpPr/>
          <p:nvPr/>
        </p:nvSpPr>
        <p:spPr>
          <a:xfrm>
            <a:off x="303082" y="355992"/>
            <a:ext cx="8589398" cy="487566"/>
          </a:xfrm>
          <a:prstGeom prst="parallelogram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Заседания педагогического совета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>
              <a:latin typeface="KZCentury Gothic" panose="020B0502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108489"/>
              </p:ext>
            </p:extLst>
          </p:nvPr>
        </p:nvGraphicFramePr>
        <p:xfrm>
          <a:off x="357158" y="1000114"/>
          <a:ext cx="8352927" cy="4035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8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2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Содержание</a:t>
                      </a:r>
                      <a:r>
                        <a:rPr lang="ru-RU" sz="1400" baseline="0" dirty="0">
                          <a:latin typeface="Arial" pitchFamily="34" charset="0"/>
                          <a:cs typeface="Arial" pitchFamily="34" charset="0"/>
                        </a:rPr>
                        <a:t> вопросов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Сроки</a:t>
                      </a:r>
                      <a:r>
                        <a:rPr lang="ru-RU" sz="1400" baseline="0" dirty="0">
                          <a:latin typeface="Arial" pitchFamily="34" charset="0"/>
                          <a:cs typeface="Arial" pitchFamily="34" charset="0"/>
                        </a:rPr>
                        <a:t> проведения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646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Об организаци</a:t>
                      </a:r>
                      <a:r>
                        <a:rPr lang="ru-RU" sz="1200" baseline="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 досрочной  итоговой  аттестации  выпускников, выезжающих за пределы  РК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За 2 месяца до завершения  учебного года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526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Об освобождении от  промежуточной и итоговой аттестации учащихся 9,11 классов по состоянию здоровья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До _____ мая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766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buNone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О переводе учащихся </a:t>
                      </a:r>
                      <a:r>
                        <a:rPr lang="ru-RU" sz="1200" baseline="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 1-4 классов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>
                        <a:lnSpc>
                          <a:spcPct val="90000"/>
                        </a:lnSpc>
                        <a:buClr>
                          <a:srgbClr val="002060"/>
                        </a:buClr>
                        <a:buSzPct val="100000"/>
                        <a:buFontTx/>
                        <a:buNone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О награждении Похвальными листами </a:t>
                      </a:r>
                      <a:r>
                        <a:rPr lang="ru-RU" sz="1200" baseline="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 обучающихся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 1-4</a:t>
                      </a:r>
                      <a:r>
                        <a:rPr lang="ru-RU" sz="1200" baseline="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 классов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>
                        <a:lnSpc>
                          <a:spcPct val="90000"/>
                        </a:lnSpc>
                        <a:buClr>
                          <a:srgbClr val="002060"/>
                        </a:buClr>
                        <a:buSzPct val="100000"/>
                        <a:buFontTx/>
                        <a:buNone/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Об</a:t>
                      </a:r>
                      <a:r>
                        <a:rPr lang="ru-RU" sz="1200" b="1" baseline="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оставлении на повторный курс обучения</a:t>
                      </a:r>
                    </a:p>
                    <a:p>
                      <a:pPr>
                        <a:lnSpc>
                          <a:spcPct val="90000"/>
                        </a:lnSpc>
                        <a:buClr>
                          <a:srgbClr val="002060"/>
                        </a:buClr>
                        <a:buSzPct val="100000"/>
                        <a:buFontTx/>
                        <a:buNone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О допуске к промежуточной аттестации обучающихся</a:t>
                      </a:r>
                      <a:r>
                        <a:rPr lang="ru-RU" sz="1200" baseline="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 5-8,10 классов.</a:t>
                      </a:r>
                    </a:p>
                    <a:p>
                      <a:pPr>
                        <a:lnSpc>
                          <a:spcPct val="90000"/>
                        </a:lnSpc>
                        <a:buClr>
                          <a:srgbClr val="002060"/>
                        </a:buClr>
                        <a:buSzPct val="100000"/>
                        <a:buFontTx/>
                        <a:buNone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О допуске к итоговой аттестации за курс основного среднего, общего среднего образования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22-25</a:t>
                      </a:r>
                      <a:r>
                        <a:rPr lang="ru-RU" sz="1200" baseline="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мая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766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buClr>
                          <a:srgbClr val="002060"/>
                        </a:buClr>
                        <a:buSzPct val="100000"/>
                        <a:buFontTx/>
                        <a:buNone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Об итогах промежуточной аттестации  и переводе обучающихся 5-8,10 классов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ct val="100000"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О награждении Похвальными листами обучающихся 5-8,10 классов</a:t>
                      </a:r>
                    </a:p>
                    <a:p>
                      <a:pPr>
                        <a:lnSpc>
                          <a:spcPct val="90000"/>
                        </a:lnSpc>
                        <a:buClr>
                          <a:srgbClr val="002060"/>
                        </a:buClr>
                        <a:buSzPct val="100000"/>
                        <a:buFontTx/>
                        <a:buNone/>
                      </a:pP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 графику школы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2474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None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 результатах итоговой государственной аттестации учащихся 9 класса за курс основного</a:t>
                      </a:r>
                      <a:r>
                        <a:rPr lang="ru-RU" sz="1200" baseline="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среднего образования</a:t>
                      </a:r>
                    </a:p>
                    <a:p>
                      <a:pPr>
                        <a:lnSpc>
                          <a:spcPct val="80000"/>
                        </a:lnSpc>
                        <a:buNone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 выпуске уч-ся 9 классов (считать окончившими, выдать аттестат об основном среднем образовании)</a:t>
                      </a:r>
                    </a:p>
                    <a:p>
                      <a:pPr>
                        <a:lnSpc>
                          <a:spcPct val="80000"/>
                        </a:lnSpc>
                        <a:buNone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Ходатайствовать перед ОО о выдаче аттестата  с отличием</a:t>
                      </a:r>
                    </a:p>
                    <a:p>
                      <a:pPr algn="ctr">
                        <a:lnSpc>
                          <a:spcPct val="80000"/>
                        </a:lnSpc>
                        <a:buNone/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Может быть повторная аттестация</a:t>
                      </a:r>
                      <a:r>
                        <a:rPr lang="ru-RU" sz="1200" b="1" baseline="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или повторный курс обучения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 окончании итоговой аттестации</a:t>
                      </a:r>
                    </a:p>
                    <a:p>
                      <a:pPr algn="ctr"/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11 июня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23327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/>
          </p:cNvSpPr>
          <p:nvPr/>
        </p:nvSpPr>
        <p:spPr>
          <a:xfrm>
            <a:off x="4644008" y="2067694"/>
            <a:ext cx="4070276" cy="90926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Номер слайда 4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3DDDA-C71F-4FA0-8B07-EF9C0848A625}" type="slidenum">
              <a:rPr lang="ru-RU" smtClean="0"/>
              <a:pPr/>
              <a:t>47</a:t>
            </a:fld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9103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араллелограмм 9"/>
          <p:cNvSpPr/>
          <p:nvPr/>
        </p:nvSpPr>
        <p:spPr>
          <a:xfrm>
            <a:off x="303082" y="355992"/>
            <a:ext cx="8589398" cy="487566"/>
          </a:xfrm>
          <a:prstGeom prst="parallelogram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Заседания педагогического совета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>
              <a:latin typeface="KZCentury Gothic" panose="020B0502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835232"/>
              </p:ext>
            </p:extLst>
          </p:nvPr>
        </p:nvGraphicFramePr>
        <p:xfrm>
          <a:off x="467544" y="1059582"/>
          <a:ext cx="8352927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8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2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Содержание</a:t>
                      </a:r>
                      <a:r>
                        <a:rPr lang="ru-RU" sz="1600" baseline="0" dirty="0">
                          <a:latin typeface="Arial" pitchFamily="34" charset="0"/>
                          <a:cs typeface="Arial" pitchFamily="34" charset="0"/>
                        </a:rPr>
                        <a:t> вопросов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Сроки</a:t>
                      </a:r>
                      <a:r>
                        <a:rPr lang="ru-RU" sz="1600" baseline="0" dirty="0">
                          <a:latin typeface="Arial" pitchFamily="34" charset="0"/>
                          <a:cs typeface="Arial" pitchFamily="34" charset="0"/>
                        </a:rPr>
                        <a:t> проведения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646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 результатах итоговой государственной аттестации учащихся 11 класса за курс общего среднего образования</a:t>
                      </a:r>
                    </a:p>
                    <a:p>
                      <a:pPr>
                        <a:lnSpc>
                          <a:spcPct val="80000"/>
                        </a:lnSpc>
                        <a:buFont typeface="Arial" pitchFamily="34" charset="0"/>
                        <a:buNone/>
                      </a:pP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80000"/>
                        </a:lnSpc>
                        <a:buClr>
                          <a:srgbClr val="002060"/>
                        </a:buClr>
                        <a:buSzPct val="100000"/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 выпуске уч-ся 11 классов</a:t>
                      </a:r>
                      <a:r>
                        <a:rPr lang="ru-RU" sz="1600" baseline="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(считать окончившими, выдать аттестат об общем среднем образовании)</a:t>
                      </a:r>
                    </a:p>
                    <a:p>
                      <a:pPr>
                        <a:lnSpc>
                          <a:spcPct val="80000"/>
                        </a:lnSpc>
                        <a:buClr>
                          <a:srgbClr val="002060"/>
                        </a:buClr>
                        <a:buSzPct val="100000"/>
                        <a:buFont typeface="Arial" pitchFamily="34" charset="0"/>
                        <a:buNone/>
                      </a:pP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80000"/>
                        </a:lnSpc>
                        <a:buClr>
                          <a:srgbClr val="002060"/>
                        </a:buClr>
                        <a:buSzPct val="100000"/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Ходатайствовать перед ОО о выдаче аттестата с отличием, аттестата «Алтын 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белгі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</a:p>
                    <a:p>
                      <a:pPr>
                        <a:lnSpc>
                          <a:spcPct val="80000"/>
                        </a:lnSpc>
                        <a:buClr>
                          <a:srgbClr val="002060"/>
                        </a:buClr>
                        <a:buSzPct val="100000"/>
                        <a:buFont typeface="Arial" pitchFamily="34" charset="0"/>
                        <a:buNone/>
                      </a:pP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80000"/>
                        </a:lnSpc>
                        <a:buClr>
                          <a:srgbClr val="002060"/>
                        </a:buClr>
                        <a:buSzPct val="100000"/>
                        <a:buFont typeface="Arial" pitchFamily="34" charset="0"/>
                        <a:buChar char="•"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 награждении Похвальными грамотами за особые успехи в изучении отдельных предметов</a:t>
                      </a:r>
                    </a:p>
                    <a:p>
                      <a:pPr>
                        <a:lnSpc>
                          <a:spcPct val="80000"/>
                        </a:lnSpc>
                        <a:buClr>
                          <a:srgbClr val="002060"/>
                        </a:buClr>
                        <a:buSzPct val="100000"/>
                        <a:buFont typeface="Arial" pitchFamily="34" charset="0"/>
                        <a:buNone/>
                      </a:pP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80000"/>
                        </a:lnSpc>
                        <a:buClr>
                          <a:srgbClr val="002060"/>
                        </a:buClr>
                        <a:buSzPct val="100000"/>
                        <a:buFont typeface="Arial" pitchFamily="34" charset="0"/>
                        <a:buChar char="•"/>
                      </a:pPr>
                      <a:r>
                        <a:rPr lang="ru-RU" sz="1600" b="1" u="sng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Может быть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выдача справки «Форма № 1» (обучался в период)</a:t>
                      </a:r>
                    </a:p>
                    <a:p>
                      <a:pPr>
                        <a:lnSpc>
                          <a:spcPct val="80000"/>
                        </a:lnSpc>
                        <a:buClr>
                          <a:srgbClr val="002060"/>
                        </a:buClr>
                        <a:buSzPct val="100000"/>
                        <a:buFont typeface="Wingdings" pitchFamily="2" charset="2"/>
                        <a:buChar char="ü"/>
                      </a:pP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 окончании итоговой аттестации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(15 </a:t>
                      </a:r>
                      <a:r>
                        <a:rPr lang="ru-RU" sz="1600" b="1" baseline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июня)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" y="0"/>
            <a:ext cx="914176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3327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69751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Глава 2. Требования к заполнению аттестатов об основном и общем среднем образовании и приложению к ним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/>
              <a:t> </a:t>
            </a:r>
            <a:r>
              <a:rPr lang="ru-RU" sz="2000" dirty="0"/>
              <a:t>(</a:t>
            </a:r>
            <a:r>
              <a:rPr 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утверждены   приказом Министра образования   и  науки Республики  Казахстан   от 21 ноября 2007 года N 565 с изменениями, внесенными  приказом Министра образования и науки РК от 22.06.2015  </a:t>
            </a:r>
            <a:r>
              <a:rPr lang="ru-RU" sz="12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№ 403</a:t>
            </a:r>
            <a:r>
              <a:rPr lang="ru-RU" sz="12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приказа №260 от 21.06.2021 года</a:t>
            </a:r>
            <a:r>
              <a:rPr 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  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716016" y="1563638"/>
            <a:ext cx="4038600" cy="3394472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779662"/>
            <a:ext cx="86409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 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Бланк аттестата заполняется следующим образом: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1) фамилия, имя, отчество (при его наличии) указываются полностью в дательном падеже;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2) указывается год окончания организации образования (четырехзначной цифрой);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3) в строке "полное наименование организации образования" указывается официальное наименование учебного заведения;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4) бланки аттестатов подписываются директором организации образования, заместителем директора и классным руководителем. На отведенном для печати месте ставится печать организации образования;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5) в нижней части бланка указывается населенный пункт организации образования, дата выдачи бланка: число (цифрой), месяц (прописью) и год (четырехзначной цифрой), регистрационный номер бланка по книге регистрации выдаваемых бланков.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</a:t>
            </a:r>
          </a:p>
        </p:txBody>
      </p:sp>
    </p:spTree>
    <p:extLst>
      <p:ext uri="{BB962C8B-B14F-4D97-AF65-F5344CB8AC3E}">
        <p14:creationId xmlns:p14="http://schemas.microsoft.com/office/powerpoint/2010/main" val="21743439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69751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Глава 2. Требования к заполнению аттестатов об основном и общем среднем образовании и приложению к ним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/>
              <a:t> </a:t>
            </a:r>
            <a:r>
              <a:rPr lang="ru-RU" sz="2000" dirty="0"/>
              <a:t>(</a:t>
            </a:r>
            <a:r>
              <a:rPr 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утверждены   приказом Министра образования   и  науки Республики  Казахстан   от 21 ноября 2007 года N 565 с изменениями, внесенными  приказом Министра образования и науки РК от 22.06.2015  </a:t>
            </a:r>
            <a:r>
              <a:rPr lang="ru-RU" sz="12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№ 403</a:t>
            </a:r>
            <a:r>
              <a:rPr lang="ru-RU" sz="12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приказа №260 от 21.06.2021 года</a:t>
            </a:r>
            <a:r>
              <a:rPr 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  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716016" y="1563638"/>
            <a:ext cx="4038600" cy="3394472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779662"/>
            <a:ext cx="86409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 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Бланк аттестата заполняется следующим образом: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1) фамилия, имя, отчество (при его наличии) указываются полностью в дательном падеже;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2) указывается год окончания организации образования (четырехзначной цифрой);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3) в строке "полное наименование организации образования" указывается официальное наименование учебного заведения;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4) бланки аттестатов подписываются директором организации образования, заместителем директора и классным руководителем. На отведенном для печати месте ставится печать организации образования;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5) в нижней части бланка указывается населенный пункт организации образования, дата выдачи бланка: число (цифрой), месяц (прописью) и год (четырехзначной цифрой), регистрационный номер бланка по книге регистрации выдаваемых бланков.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5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араллелограмм 49"/>
          <p:cNvSpPr/>
          <p:nvPr/>
        </p:nvSpPr>
        <p:spPr>
          <a:xfrm>
            <a:off x="303082" y="355992"/>
            <a:ext cx="8640000" cy="360000"/>
          </a:xfrm>
          <a:prstGeom prst="parallelogram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KZCentury Gothic" panose="020B0502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19196" y="360989"/>
            <a:ext cx="78252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НОРМАТИВНАЯ БАЗА  ВОПРОСАМ ЗАВЕРШЕНИЯ УЧЕБНОГО ГОДА 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aphic 14" descr="Business Growth">
            <a:extLst>
              <a:ext uri="{FF2B5EF4-FFF2-40B4-BE49-F238E27FC236}">
                <a16:creationId xmlns:a16="http://schemas.microsoft.com/office/drawing/2014/main" id="{22124C34-17EC-4F11-B94F-FECCA1E45B55}"/>
              </a:ext>
            </a:extLst>
          </p:cNvPr>
          <p:cNvGrpSpPr/>
          <p:nvPr/>
        </p:nvGrpSpPr>
        <p:grpSpPr>
          <a:xfrm>
            <a:off x="7013506" y="1140676"/>
            <a:ext cx="463331" cy="463331"/>
            <a:chOff x="3875560" y="3539292"/>
            <a:chExt cx="463331" cy="463331"/>
          </a:xfrm>
          <a:solidFill>
            <a:schemeClr val="bg1"/>
          </a:solidFill>
        </p:grpSpPr>
        <p:sp>
          <p:nvSpPr>
            <p:cNvPr id="81" name="Freeform: Shape 22">
              <a:extLst>
                <a:ext uri="{FF2B5EF4-FFF2-40B4-BE49-F238E27FC236}">
                  <a16:creationId xmlns:a16="http://schemas.microsoft.com/office/drawing/2014/main" id="{E1FD71F2-24D1-44AD-8441-16F3BEEAAA7B}"/>
                </a:ext>
              </a:extLst>
            </p:cNvPr>
            <p:cNvSpPr/>
            <p:nvPr/>
          </p:nvSpPr>
          <p:spPr>
            <a:xfrm>
              <a:off x="3908861" y="3692529"/>
              <a:ext cx="401070" cy="256279"/>
            </a:xfrm>
            <a:custGeom>
              <a:avLst/>
              <a:gdLst>
                <a:gd name="connsiteX0" fmla="*/ 323849 w 401070"/>
                <a:gd name="connsiteY0" fmla="*/ 97493 h 256279"/>
                <a:gd name="connsiteX1" fmla="*/ 372595 w 401070"/>
                <a:gd name="connsiteY1" fmla="*/ 48746 h 256279"/>
                <a:gd name="connsiteX2" fmla="*/ 401071 w 401070"/>
                <a:gd name="connsiteY2" fmla="*/ 77222 h 256279"/>
                <a:gd name="connsiteX3" fmla="*/ 401071 w 401070"/>
                <a:gd name="connsiteY3" fmla="*/ 0 h 256279"/>
                <a:gd name="connsiteX4" fmla="*/ 323849 w 401070"/>
                <a:gd name="connsiteY4" fmla="*/ 0 h 256279"/>
                <a:gd name="connsiteX5" fmla="*/ 352325 w 401070"/>
                <a:gd name="connsiteY5" fmla="*/ 28476 h 256279"/>
                <a:gd name="connsiteX6" fmla="*/ 304544 w 401070"/>
                <a:gd name="connsiteY6" fmla="*/ 76257 h 256279"/>
                <a:gd name="connsiteX7" fmla="*/ 222495 w 401070"/>
                <a:gd name="connsiteY7" fmla="*/ 158305 h 256279"/>
                <a:gd name="connsiteX8" fmla="*/ 150100 w 401070"/>
                <a:gd name="connsiteY8" fmla="*/ 85909 h 256279"/>
                <a:gd name="connsiteX9" fmla="*/ 0 w 401070"/>
                <a:gd name="connsiteY9" fmla="*/ 236009 h 256279"/>
                <a:gd name="connsiteX10" fmla="*/ 20271 w 401070"/>
                <a:gd name="connsiteY10" fmla="*/ 256280 h 256279"/>
                <a:gd name="connsiteX11" fmla="*/ 150100 w 401070"/>
                <a:gd name="connsiteY11" fmla="*/ 126451 h 256279"/>
                <a:gd name="connsiteX12" fmla="*/ 222495 w 401070"/>
                <a:gd name="connsiteY12" fmla="*/ 198846 h 256279"/>
                <a:gd name="connsiteX13" fmla="*/ 323849 w 401070"/>
                <a:gd name="connsiteY13" fmla="*/ 97493 h 256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070" h="256279">
                  <a:moveTo>
                    <a:pt x="323849" y="97493"/>
                  </a:moveTo>
                  <a:lnTo>
                    <a:pt x="372595" y="48746"/>
                  </a:lnTo>
                  <a:lnTo>
                    <a:pt x="401071" y="77222"/>
                  </a:lnTo>
                  <a:lnTo>
                    <a:pt x="401071" y="0"/>
                  </a:lnTo>
                  <a:lnTo>
                    <a:pt x="323849" y="0"/>
                  </a:lnTo>
                  <a:lnTo>
                    <a:pt x="352325" y="28476"/>
                  </a:lnTo>
                  <a:lnTo>
                    <a:pt x="304544" y="76257"/>
                  </a:lnTo>
                  <a:lnTo>
                    <a:pt x="222495" y="158305"/>
                  </a:lnTo>
                  <a:lnTo>
                    <a:pt x="150100" y="85909"/>
                  </a:lnTo>
                  <a:lnTo>
                    <a:pt x="0" y="236009"/>
                  </a:lnTo>
                  <a:lnTo>
                    <a:pt x="20271" y="256280"/>
                  </a:lnTo>
                  <a:lnTo>
                    <a:pt x="150100" y="126451"/>
                  </a:lnTo>
                  <a:lnTo>
                    <a:pt x="222495" y="198846"/>
                  </a:lnTo>
                  <a:lnTo>
                    <a:pt x="323849" y="97493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23">
              <a:extLst>
                <a:ext uri="{FF2B5EF4-FFF2-40B4-BE49-F238E27FC236}">
                  <a16:creationId xmlns:a16="http://schemas.microsoft.com/office/drawing/2014/main" id="{89ADC491-14E6-4EAC-AB87-1CD54F555DEA}"/>
                </a:ext>
              </a:extLst>
            </p:cNvPr>
            <p:cNvSpPr/>
            <p:nvPr/>
          </p:nvSpPr>
          <p:spPr>
            <a:xfrm>
              <a:off x="3938302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24">
              <a:extLst>
                <a:ext uri="{FF2B5EF4-FFF2-40B4-BE49-F238E27FC236}">
                  <a16:creationId xmlns:a16="http://schemas.microsoft.com/office/drawing/2014/main" id="{846EFE69-6FDA-48E1-A407-D0C3EC03E147}"/>
                </a:ext>
              </a:extLst>
            </p:cNvPr>
            <p:cNvSpPr/>
            <p:nvPr/>
          </p:nvSpPr>
          <p:spPr>
            <a:xfrm>
              <a:off x="3904589" y="3664778"/>
              <a:ext cx="306209" cy="207001"/>
            </a:xfrm>
            <a:custGeom>
              <a:avLst/>
              <a:gdLst>
                <a:gd name="connsiteX0" fmla="*/ 290331 w 306209"/>
                <a:gd name="connsiteY0" fmla="*/ 95126 h 207001"/>
                <a:gd name="connsiteX1" fmla="*/ 295157 w 306209"/>
                <a:gd name="connsiteY1" fmla="*/ 90300 h 207001"/>
                <a:gd name="connsiteX2" fmla="*/ 306209 w 306209"/>
                <a:gd name="connsiteY2" fmla="*/ 79248 h 207001"/>
                <a:gd name="connsiteX3" fmla="*/ 292792 w 306209"/>
                <a:gd name="connsiteY3" fmla="*/ 18918 h 207001"/>
                <a:gd name="connsiteX4" fmla="*/ 289510 w 306209"/>
                <a:gd name="connsiteY4" fmla="*/ 13513 h 207001"/>
                <a:gd name="connsiteX5" fmla="*/ 270205 w 306209"/>
                <a:gd name="connsiteY5" fmla="*/ 3232 h 207001"/>
                <a:gd name="connsiteX6" fmla="*/ 231304 w 306209"/>
                <a:gd name="connsiteY6" fmla="*/ 3232 h 207001"/>
                <a:gd name="connsiteX7" fmla="*/ 211999 w 306209"/>
                <a:gd name="connsiteY7" fmla="*/ 13513 h 207001"/>
                <a:gd name="connsiteX8" fmla="*/ 208717 w 306209"/>
                <a:gd name="connsiteY8" fmla="*/ 18918 h 207001"/>
                <a:gd name="connsiteX9" fmla="*/ 202636 w 306209"/>
                <a:gd name="connsiteY9" fmla="*/ 47201 h 207001"/>
                <a:gd name="connsiteX10" fmla="*/ 202636 w 306209"/>
                <a:gd name="connsiteY10" fmla="*/ 47201 h 207001"/>
                <a:gd name="connsiteX11" fmla="*/ 196313 w 306209"/>
                <a:gd name="connsiteY11" fmla="*/ 18918 h 207001"/>
                <a:gd name="connsiteX12" fmla="*/ 192983 w 306209"/>
                <a:gd name="connsiteY12" fmla="*/ 13513 h 207001"/>
                <a:gd name="connsiteX13" fmla="*/ 173678 w 306209"/>
                <a:gd name="connsiteY13" fmla="*/ 3232 h 207001"/>
                <a:gd name="connsiteX14" fmla="*/ 115761 w 306209"/>
                <a:gd name="connsiteY14" fmla="*/ 13513 h 207001"/>
                <a:gd name="connsiteX15" fmla="*/ 112479 w 306209"/>
                <a:gd name="connsiteY15" fmla="*/ 18918 h 207001"/>
                <a:gd name="connsiteX16" fmla="*/ 106108 w 306209"/>
                <a:gd name="connsiteY16" fmla="*/ 46284 h 207001"/>
                <a:gd name="connsiteX17" fmla="*/ 106108 w 306209"/>
                <a:gd name="connsiteY17" fmla="*/ 46284 h 207001"/>
                <a:gd name="connsiteX18" fmla="*/ 99834 w 306209"/>
                <a:gd name="connsiteY18" fmla="*/ 18918 h 207001"/>
                <a:gd name="connsiteX19" fmla="*/ 96456 w 306209"/>
                <a:gd name="connsiteY19" fmla="*/ 13513 h 207001"/>
                <a:gd name="connsiteX20" fmla="*/ 77150 w 306209"/>
                <a:gd name="connsiteY20" fmla="*/ 3232 h 207001"/>
                <a:gd name="connsiteX21" fmla="*/ 38250 w 306209"/>
                <a:gd name="connsiteY21" fmla="*/ 3232 h 207001"/>
                <a:gd name="connsiteX22" fmla="*/ 18944 w 306209"/>
                <a:gd name="connsiteY22" fmla="*/ 13513 h 207001"/>
                <a:gd name="connsiteX23" fmla="*/ 15662 w 306209"/>
                <a:gd name="connsiteY23" fmla="*/ 18918 h 207001"/>
                <a:gd name="connsiteX24" fmla="*/ 314 w 306209"/>
                <a:gd name="connsiteY24" fmla="*/ 88997 h 207001"/>
                <a:gd name="connsiteX25" fmla="*/ 7600 w 306209"/>
                <a:gd name="connsiteY25" fmla="*/ 101262 h 207001"/>
                <a:gd name="connsiteX26" fmla="*/ 7988 w 306209"/>
                <a:gd name="connsiteY26" fmla="*/ 101352 h 207001"/>
                <a:gd name="connsiteX27" fmla="*/ 9581 w 306209"/>
                <a:gd name="connsiteY27" fmla="*/ 101352 h 207001"/>
                <a:gd name="connsiteX28" fmla="*/ 19234 w 306209"/>
                <a:gd name="connsiteY28" fmla="*/ 93775 h 207001"/>
                <a:gd name="connsiteX29" fmla="*/ 33713 w 306209"/>
                <a:gd name="connsiteY29" fmla="*/ 28957 h 207001"/>
                <a:gd name="connsiteX30" fmla="*/ 33713 w 306209"/>
                <a:gd name="connsiteY30" fmla="*/ 28957 h 207001"/>
                <a:gd name="connsiteX31" fmla="*/ 33713 w 306209"/>
                <a:gd name="connsiteY31" fmla="*/ 63224 h 207001"/>
                <a:gd name="connsiteX32" fmla="*/ 19234 w 306209"/>
                <a:gd name="connsiteY32" fmla="*/ 135137 h 207001"/>
                <a:gd name="connsiteX33" fmla="*/ 33713 w 306209"/>
                <a:gd name="connsiteY33" fmla="*/ 135137 h 207001"/>
                <a:gd name="connsiteX34" fmla="*/ 33713 w 306209"/>
                <a:gd name="connsiteY34" fmla="*/ 207002 h 207001"/>
                <a:gd name="connsiteX35" fmla="*/ 53018 w 306209"/>
                <a:gd name="connsiteY35" fmla="*/ 187696 h 207001"/>
                <a:gd name="connsiteX36" fmla="*/ 53018 w 306209"/>
                <a:gd name="connsiteY36" fmla="*/ 135137 h 207001"/>
                <a:gd name="connsiteX37" fmla="*/ 62671 w 306209"/>
                <a:gd name="connsiteY37" fmla="*/ 135137 h 207001"/>
                <a:gd name="connsiteX38" fmla="*/ 62671 w 306209"/>
                <a:gd name="connsiteY38" fmla="*/ 178043 h 207001"/>
                <a:gd name="connsiteX39" fmla="*/ 81977 w 306209"/>
                <a:gd name="connsiteY39" fmla="*/ 158738 h 207001"/>
                <a:gd name="connsiteX40" fmla="*/ 81977 w 306209"/>
                <a:gd name="connsiteY40" fmla="*/ 135137 h 207001"/>
                <a:gd name="connsiteX41" fmla="*/ 96456 w 306209"/>
                <a:gd name="connsiteY41" fmla="*/ 135137 h 207001"/>
                <a:gd name="connsiteX42" fmla="*/ 81977 w 306209"/>
                <a:gd name="connsiteY42" fmla="*/ 63272 h 207001"/>
                <a:gd name="connsiteX43" fmla="*/ 81977 w 306209"/>
                <a:gd name="connsiteY43" fmla="*/ 29488 h 207001"/>
                <a:gd name="connsiteX44" fmla="*/ 81977 w 306209"/>
                <a:gd name="connsiteY44" fmla="*/ 29488 h 207001"/>
                <a:gd name="connsiteX45" fmla="*/ 96456 w 306209"/>
                <a:gd name="connsiteY45" fmla="*/ 92520 h 207001"/>
                <a:gd name="connsiteX46" fmla="*/ 106108 w 306209"/>
                <a:gd name="connsiteY46" fmla="*/ 101352 h 207001"/>
                <a:gd name="connsiteX47" fmla="*/ 106108 w 306209"/>
                <a:gd name="connsiteY47" fmla="*/ 101352 h 207001"/>
                <a:gd name="connsiteX48" fmla="*/ 115472 w 306209"/>
                <a:gd name="connsiteY48" fmla="*/ 93775 h 207001"/>
                <a:gd name="connsiteX49" fmla="*/ 115761 w 306209"/>
                <a:gd name="connsiteY49" fmla="*/ 91700 h 207001"/>
                <a:gd name="connsiteX50" fmla="*/ 129854 w 306209"/>
                <a:gd name="connsiteY50" fmla="*/ 29777 h 207001"/>
                <a:gd name="connsiteX51" fmla="*/ 129854 w 306209"/>
                <a:gd name="connsiteY51" fmla="*/ 29777 h 207001"/>
                <a:gd name="connsiteX52" fmla="*/ 129854 w 306209"/>
                <a:gd name="connsiteY52" fmla="*/ 110716 h 207001"/>
                <a:gd name="connsiteX53" fmla="*/ 140520 w 306209"/>
                <a:gd name="connsiteY53" fmla="*/ 100001 h 207001"/>
                <a:gd name="connsiteX54" fmla="*/ 167823 w 306209"/>
                <a:gd name="connsiteY54" fmla="*/ 99986 h 207001"/>
                <a:gd name="connsiteX55" fmla="*/ 167838 w 306209"/>
                <a:gd name="connsiteY55" fmla="*/ 100001 h 207001"/>
                <a:gd name="connsiteX56" fmla="*/ 178504 w 306209"/>
                <a:gd name="connsiteY56" fmla="*/ 110281 h 207001"/>
                <a:gd name="connsiteX57" fmla="*/ 178504 w 306209"/>
                <a:gd name="connsiteY57" fmla="*/ 29826 h 207001"/>
                <a:gd name="connsiteX58" fmla="*/ 178504 w 306209"/>
                <a:gd name="connsiteY58" fmla="*/ 29826 h 207001"/>
                <a:gd name="connsiteX59" fmla="*/ 192983 w 306209"/>
                <a:gd name="connsiteY59" fmla="*/ 93823 h 207001"/>
                <a:gd name="connsiteX60" fmla="*/ 202636 w 306209"/>
                <a:gd name="connsiteY60" fmla="*/ 101352 h 207001"/>
                <a:gd name="connsiteX61" fmla="*/ 202636 w 306209"/>
                <a:gd name="connsiteY61" fmla="*/ 101352 h 207001"/>
                <a:gd name="connsiteX62" fmla="*/ 212047 w 306209"/>
                <a:gd name="connsiteY62" fmla="*/ 93775 h 207001"/>
                <a:gd name="connsiteX63" fmla="*/ 226526 w 306209"/>
                <a:gd name="connsiteY63" fmla="*/ 29777 h 207001"/>
                <a:gd name="connsiteX64" fmla="*/ 226526 w 306209"/>
                <a:gd name="connsiteY64" fmla="*/ 29777 h 207001"/>
                <a:gd name="connsiteX65" fmla="*/ 226526 w 306209"/>
                <a:gd name="connsiteY65" fmla="*/ 158641 h 207001"/>
                <a:gd name="connsiteX66" fmla="*/ 226526 w 306209"/>
                <a:gd name="connsiteY66" fmla="*/ 158641 h 207001"/>
                <a:gd name="connsiteX67" fmla="*/ 245832 w 306209"/>
                <a:gd name="connsiteY67" fmla="*/ 139336 h 207001"/>
                <a:gd name="connsiteX68" fmla="*/ 245832 w 306209"/>
                <a:gd name="connsiteY68" fmla="*/ 106179 h 207001"/>
                <a:gd name="connsiteX69" fmla="*/ 255484 w 306209"/>
                <a:gd name="connsiteY69" fmla="*/ 106179 h 207001"/>
                <a:gd name="connsiteX70" fmla="*/ 255484 w 306209"/>
                <a:gd name="connsiteY70" fmla="*/ 129876 h 207001"/>
                <a:gd name="connsiteX71" fmla="*/ 274790 w 306209"/>
                <a:gd name="connsiteY71" fmla="*/ 110571 h 207001"/>
                <a:gd name="connsiteX72" fmla="*/ 274790 w 306209"/>
                <a:gd name="connsiteY72" fmla="*/ 29826 h 207001"/>
                <a:gd name="connsiteX73" fmla="*/ 274790 w 306209"/>
                <a:gd name="connsiteY73" fmla="*/ 29826 h 207001"/>
                <a:gd name="connsiteX74" fmla="*/ 289993 w 306209"/>
                <a:gd name="connsiteY74" fmla="*/ 95175 h 20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306209" h="207001">
                  <a:moveTo>
                    <a:pt x="290331" y="95126"/>
                  </a:moveTo>
                  <a:lnTo>
                    <a:pt x="295157" y="90300"/>
                  </a:lnTo>
                  <a:lnTo>
                    <a:pt x="306209" y="79248"/>
                  </a:lnTo>
                  <a:lnTo>
                    <a:pt x="292792" y="18918"/>
                  </a:lnTo>
                  <a:cubicBezTo>
                    <a:pt x="292382" y="16781"/>
                    <a:pt x="291217" y="14863"/>
                    <a:pt x="289510" y="13513"/>
                  </a:cubicBezTo>
                  <a:cubicBezTo>
                    <a:pt x="283730" y="8977"/>
                    <a:pt x="277194" y="5497"/>
                    <a:pt x="270205" y="3232"/>
                  </a:cubicBezTo>
                  <a:cubicBezTo>
                    <a:pt x="257596" y="-1077"/>
                    <a:pt x="243913" y="-1077"/>
                    <a:pt x="231304" y="3232"/>
                  </a:cubicBezTo>
                  <a:cubicBezTo>
                    <a:pt x="224317" y="5502"/>
                    <a:pt x="217782" y="8982"/>
                    <a:pt x="211999" y="13513"/>
                  </a:cubicBezTo>
                  <a:cubicBezTo>
                    <a:pt x="210329" y="14895"/>
                    <a:pt x="209173" y="16799"/>
                    <a:pt x="208717" y="18918"/>
                  </a:cubicBezTo>
                  <a:lnTo>
                    <a:pt x="202636" y="47201"/>
                  </a:lnTo>
                  <a:lnTo>
                    <a:pt x="202636" y="47201"/>
                  </a:lnTo>
                  <a:lnTo>
                    <a:pt x="196313" y="18918"/>
                  </a:lnTo>
                  <a:cubicBezTo>
                    <a:pt x="195871" y="16782"/>
                    <a:pt x="194692" y="14869"/>
                    <a:pt x="192983" y="13513"/>
                  </a:cubicBezTo>
                  <a:cubicBezTo>
                    <a:pt x="187202" y="8977"/>
                    <a:pt x="180667" y="5497"/>
                    <a:pt x="173678" y="3232"/>
                  </a:cubicBezTo>
                  <a:cubicBezTo>
                    <a:pt x="153862" y="-3163"/>
                    <a:pt x="132165" y="688"/>
                    <a:pt x="115761" y="13513"/>
                  </a:cubicBezTo>
                  <a:cubicBezTo>
                    <a:pt x="114091" y="14895"/>
                    <a:pt x="112935" y="16799"/>
                    <a:pt x="112479" y="18918"/>
                  </a:cubicBezTo>
                  <a:lnTo>
                    <a:pt x="106108" y="46284"/>
                  </a:lnTo>
                  <a:cubicBezTo>
                    <a:pt x="106108" y="46284"/>
                    <a:pt x="106108" y="46284"/>
                    <a:pt x="106108" y="46284"/>
                  </a:cubicBezTo>
                  <a:lnTo>
                    <a:pt x="99834" y="18918"/>
                  </a:lnTo>
                  <a:cubicBezTo>
                    <a:pt x="99352" y="16786"/>
                    <a:pt x="98161" y="14880"/>
                    <a:pt x="96456" y="13513"/>
                  </a:cubicBezTo>
                  <a:cubicBezTo>
                    <a:pt x="90672" y="8982"/>
                    <a:pt x="84138" y="5502"/>
                    <a:pt x="77150" y="3232"/>
                  </a:cubicBezTo>
                  <a:cubicBezTo>
                    <a:pt x="64541" y="-1077"/>
                    <a:pt x="50859" y="-1077"/>
                    <a:pt x="38250" y="3232"/>
                  </a:cubicBezTo>
                  <a:cubicBezTo>
                    <a:pt x="31266" y="5512"/>
                    <a:pt x="24734" y="8991"/>
                    <a:pt x="18944" y="13513"/>
                  </a:cubicBezTo>
                  <a:cubicBezTo>
                    <a:pt x="17274" y="14895"/>
                    <a:pt x="16118" y="16799"/>
                    <a:pt x="15662" y="18918"/>
                  </a:cubicBezTo>
                  <a:lnTo>
                    <a:pt x="314" y="88997"/>
                  </a:lnTo>
                  <a:cubicBezTo>
                    <a:pt x="-1060" y="94396"/>
                    <a:pt x="2201" y="99887"/>
                    <a:pt x="7600" y="101262"/>
                  </a:cubicBezTo>
                  <a:cubicBezTo>
                    <a:pt x="7729" y="101295"/>
                    <a:pt x="7858" y="101325"/>
                    <a:pt x="7988" y="101352"/>
                  </a:cubicBezTo>
                  <a:cubicBezTo>
                    <a:pt x="8518" y="101400"/>
                    <a:pt x="9051" y="101400"/>
                    <a:pt x="9581" y="101352"/>
                  </a:cubicBezTo>
                  <a:cubicBezTo>
                    <a:pt x="14197" y="101460"/>
                    <a:pt x="18242" y="98284"/>
                    <a:pt x="19234" y="93775"/>
                  </a:cubicBezTo>
                  <a:lnTo>
                    <a:pt x="33713" y="28957"/>
                  </a:lnTo>
                  <a:lnTo>
                    <a:pt x="33713" y="28957"/>
                  </a:lnTo>
                  <a:lnTo>
                    <a:pt x="33713" y="63224"/>
                  </a:lnTo>
                  <a:lnTo>
                    <a:pt x="19234" y="135137"/>
                  </a:lnTo>
                  <a:lnTo>
                    <a:pt x="33713" y="135137"/>
                  </a:lnTo>
                  <a:lnTo>
                    <a:pt x="33713" y="207002"/>
                  </a:lnTo>
                  <a:lnTo>
                    <a:pt x="53018" y="187696"/>
                  </a:lnTo>
                  <a:lnTo>
                    <a:pt x="53018" y="135137"/>
                  </a:lnTo>
                  <a:lnTo>
                    <a:pt x="62671" y="135137"/>
                  </a:lnTo>
                  <a:lnTo>
                    <a:pt x="62671" y="178043"/>
                  </a:lnTo>
                  <a:lnTo>
                    <a:pt x="81977" y="158738"/>
                  </a:lnTo>
                  <a:lnTo>
                    <a:pt x="81977" y="135137"/>
                  </a:lnTo>
                  <a:lnTo>
                    <a:pt x="96456" y="135137"/>
                  </a:lnTo>
                  <a:lnTo>
                    <a:pt x="81977" y="63272"/>
                  </a:lnTo>
                  <a:lnTo>
                    <a:pt x="81977" y="29488"/>
                  </a:lnTo>
                  <a:lnTo>
                    <a:pt x="81977" y="29488"/>
                  </a:lnTo>
                  <a:lnTo>
                    <a:pt x="96456" y="92520"/>
                  </a:lnTo>
                  <a:cubicBezTo>
                    <a:pt x="96883" y="97529"/>
                    <a:pt x="101082" y="101371"/>
                    <a:pt x="106108" y="101352"/>
                  </a:cubicBezTo>
                  <a:lnTo>
                    <a:pt x="106108" y="101352"/>
                  </a:lnTo>
                  <a:cubicBezTo>
                    <a:pt x="110616" y="101323"/>
                    <a:pt x="114502" y="98177"/>
                    <a:pt x="115472" y="93775"/>
                  </a:cubicBezTo>
                  <a:lnTo>
                    <a:pt x="115761" y="91700"/>
                  </a:lnTo>
                  <a:lnTo>
                    <a:pt x="129854" y="29777"/>
                  </a:lnTo>
                  <a:cubicBezTo>
                    <a:pt x="129854" y="29777"/>
                    <a:pt x="129854" y="29777"/>
                    <a:pt x="129854" y="29777"/>
                  </a:cubicBezTo>
                  <a:lnTo>
                    <a:pt x="129854" y="110716"/>
                  </a:lnTo>
                  <a:lnTo>
                    <a:pt x="140520" y="100001"/>
                  </a:lnTo>
                  <a:cubicBezTo>
                    <a:pt x="148055" y="92457"/>
                    <a:pt x="160279" y="92451"/>
                    <a:pt x="167823" y="99986"/>
                  </a:cubicBezTo>
                  <a:cubicBezTo>
                    <a:pt x="167827" y="99991"/>
                    <a:pt x="167833" y="99996"/>
                    <a:pt x="167838" y="100001"/>
                  </a:cubicBezTo>
                  <a:lnTo>
                    <a:pt x="178504" y="110281"/>
                  </a:lnTo>
                  <a:lnTo>
                    <a:pt x="178504" y="29826"/>
                  </a:lnTo>
                  <a:cubicBezTo>
                    <a:pt x="178504" y="29826"/>
                    <a:pt x="178504" y="29826"/>
                    <a:pt x="178504" y="29826"/>
                  </a:cubicBezTo>
                  <a:lnTo>
                    <a:pt x="192983" y="93823"/>
                  </a:lnTo>
                  <a:cubicBezTo>
                    <a:pt x="193994" y="98313"/>
                    <a:pt x="198035" y="101465"/>
                    <a:pt x="202636" y="101352"/>
                  </a:cubicBezTo>
                  <a:lnTo>
                    <a:pt x="202636" y="101352"/>
                  </a:lnTo>
                  <a:cubicBezTo>
                    <a:pt x="207161" y="101345"/>
                    <a:pt x="211074" y="98195"/>
                    <a:pt x="212047" y="93775"/>
                  </a:cubicBezTo>
                  <a:lnTo>
                    <a:pt x="226526" y="29777"/>
                  </a:lnTo>
                  <a:cubicBezTo>
                    <a:pt x="226526" y="29777"/>
                    <a:pt x="226526" y="29777"/>
                    <a:pt x="226526" y="29777"/>
                  </a:cubicBezTo>
                  <a:lnTo>
                    <a:pt x="226526" y="158641"/>
                  </a:lnTo>
                  <a:lnTo>
                    <a:pt x="226526" y="158641"/>
                  </a:lnTo>
                  <a:lnTo>
                    <a:pt x="245832" y="139336"/>
                  </a:lnTo>
                  <a:lnTo>
                    <a:pt x="245832" y="106179"/>
                  </a:lnTo>
                  <a:lnTo>
                    <a:pt x="255484" y="106179"/>
                  </a:lnTo>
                  <a:lnTo>
                    <a:pt x="255484" y="129876"/>
                  </a:lnTo>
                  <a:lnTo>
                    <a:pt x="274790" y="110571"/>
                  </a:lnTo>
                  <a:lnTo>
                    <a:pt x="274790" y="29826"/>
                  </a:lnTo>
                  <a:cubicBezTo>
                    <a:pt x="274790" y="29826"/>
                    <a:pt x="274790" y="29826"/>
                    <a:pt x="274790" y="29826"/>
                  </a:cubicBezTo>
                  <a:lnTo>
                    <a:pt x="289993" y="95175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25">
              <a:extLst>
                <a:ext uri="{FF2B5EF4-FFF2-40B4-BE49-F238E27FC236}">
                  <a16:creationId xmlns:a16="http://schemas.microsoft.com/office/drawing/2014/main" id="{DBA2194B-F7F2-4602-9CB0-68AAD9170DA9}"/>
                </a:ext>
              </a:extLst>
            </p:cNvPr>
            <p:cNvSpPr/>
            <p:nvPr/>
          </p:nvSpPr>
          <p:spPr>
            <a:xfrm>
              <a:off x="4131309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26">
              <a:extLst>
                <a:ext uri="{FF2B5EF4-FFF2-40B4-BE49-F238E27FC236}">
                  <a16:creationId xmlns:a16="http://schemas.microsoft.com/office/drawing/2014/main" id="{C7E4AA9C-C222-4EE1-9E0A-87836FC1016E}"/>
                </a:ext>
              </a:extLst>
            </p:cNvPr>
            <p:cNvSpPr/>
            <p:nvPr/>
          </p:nvSpPr>
          <p:spPr>
            <a:xfrm>
              <a:off x="4034636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B60016F9-C8E1-49CF-88F7-891F394D259E}"/>
              </a:ext>
            </a:extLst>
          </p:cNvPr>
          <p:cNvSpPr txBox="1"/>
          <p:nvPr/>
        </p:nvSpPr>
        <p:spPr>
          <a:xfrm>
            <a:off x="4806121" y="2029246"/>
            <a:ext cx="986615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2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60</a:t>
            </a:r>
            <a:r>
              <a:rPr lang="ru-RU" sz="12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2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007</a:t>
            </a:r>
            <a:endParaRPr lang="ru-RU" sz="1200" b="1" cap="all" noProof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60016F9-C8E1-49CF-88F7-891F394D259E}"/>
              </a:ext>
            </a:extLst>
          </p:cNvPr>
          <p:cNvSpPr txBox="1"/>
          <p:nvPr/>
        </p:nvSpPr>
        <p:spPr>
          <a:xfrm>
            <a:off x="5378819" y="1626628"/>
            <a:ext cx="986615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2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61</a:t>
            </a:r>
            <a:r>
              <a:rPr lang="ru-RU" sz="12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2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980</a:t>
            </a:r>
            <a:endParaRPr lang="ru-RU" sz="1200" b="1" cap="all" noProof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60016F9-C8E1-49CF-88F7-891F394D259E}"/>
              </a:ext>
            </a:extLst>
          </p:cNvPr>
          <p:cNvSpPr txBox="1"/>
          <p:nvPr/>
        </p:nvSpPr>
        <p:spPr>
          <a:xfrm>
            <a:off x="6026891" y="1338596"/>
            <a:ext cx="986615" cy="261610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1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65</a:t>
            </a:r>
            <a:r>
              <a:rPr lang="ru-RU" sz="11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1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321</a:t>
            </a:r>
          </a:p>
        </p:txBody>
      </p:sp>
      <p:sp>
        <p:nvSpPr>
          <p:cNvPr id="61" name="Содержимое 60"/>
          <p:cNvSpPr>
            <a:spLocks noGrp="1"/>
          </p:cNvSpPr>
          <p:nvPr>
            <p:ph idx="1"/>
          </p:nvPr>
        </p:nvSpPr>
        <p:spPr>
          <a:xfrm>
            <a:off x="395536" y="843558"/>
            <a:ext cx="6777046" cy="4104456"/>
          </a:xfrm>
        </p:spPr>
        <p:txBody>
          <a:bodyPr>
            <a:noAutofit/>
          </a:bodyPr>
          <a:lstStyle/>
          <a:p>
            <a:pPr algn="just">
              <a:buFont typeface="+mj-lt"/>
              <a:buAutoNum type="arabicPeriod"/>
            </a:pPr>
            <a:r>
              <a:rPr 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 Министра образования и науки Республики Казахстан от 28 января 2015 года № 39 </a:t>
            </a:r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«Об утверждении видов документов о среднем, техническом и профессиональном, </a:t>
            </a:r>
            <a:r>
              <a:rPr lang="ru-RU" sz="1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послесреднем</a:t>
            </a:r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образовании, формы документов о среднем, техническом и профессиональном, </a:t>
            </a:r>
            <a:r>
              <a:rPr lang="ru-RU" sz="1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послесреднем</a:t>
            </a:r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образовании государственного образца и правила их учета и выдачи, а также форму справки, выдаваемой лицам, не завершившим образование в организациях образования»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редакции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приказа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Министра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просвещения</a:t>
            </a:r>
            <a:r>
              <a:rPr 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04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.202</a:t>
            </a:r>
            <a:r>
              <a:rPr 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№ 312</a:t>
            </a:r>
            <a:r>
              <a:rPr 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№98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/>
              <a:t> </a:t>
            </a:r>
            <a:endParaRPr lang="ru-RU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    Приказ Министра образования и науки Республики Казахстан от 21 сентября 2018 года № 483 </a:t>
            </a:r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«О внесении изменений и дополнения в приказ исполняющего обязанности Министра образования и науки Республики Казахстан от 12 декабря 2014 года № 519 "Об утверждении Правил по организации заказа, хранению, учету и выдаче бланков документов государственного образца об образовании и (или) квалификации и обеспечение ими организаций образования, реализующих общеобразовательные учебные программы основного среднего и общего среднего образования, образовательные программы высшего и послевузовского образования, подведомственных организаций образования"</a:t>
            </a:r>
          </a:p>
          <a:p>
            <a:pPr algn="just">
              <a:buNone/>
            </a:pPr>
            <a:r>
              <a:rPr 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  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и.о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Министра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образования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науки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Республики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Казахстан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21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ноября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2007 </a:t>
            </a:r>
            <a:r>
              <a:rPr lang="en-US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года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N 565</a:t>
            </a:r>
            <a:r>
              <a:rPr 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en-US" sz="1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</a:t>
            </a:r>
            <a:r>
              <a:rPr lang="en-US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утверждении</a:t>
            </a:r>
            <a:r>
              <a:rPr lang="en-US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Требований</a:t>
            </a:r>
            <a:r>
              <a:rPr lang="en-US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</a:t>
            </a:r>
            <a:r>
              <a:rPr lang="en-US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оформлению</a:t>
            </a:r>
            <a:r>
              <a:rPr lang="en-US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документов</a:t>
            </a:r>
            <a:r>
              <a:rPr lang="en-US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</a:t>
            </a:r>
            <a:r>
              <a:rPr lang="en-US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образовании</a:t>
            </a:r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редакции приказа Министра образования и науки РК от 01.06.2021 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260 </a:t>
            </a:r>
          </a:p>
        </p:txBody>
      </p:sp>
    </p:spTree>
    <p:extLst>
      <p:ext uri="{BB962C8B-B14F-4D97-AF65-F5344CB8AC3E}">
        <p14:creationId xmlns:p14="http://schemas.microsoft.com/office/powerpoint/2010/main" val="2722643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55576" y="33142"/>
            <a:ext cx="6447501" cy="9906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Порядок заполнения приложений</a:t>
            </a:r>
            <a:b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00002" y="627534"/>
            <a:ext cx="6703075" cy="4214824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ru-RU" sz="1800" dirty="0">
                <a:solidFill>
                  <a:srgbClr val="002060"/>
                </a:solidFill>
              </a:rPr>
              <a:t>  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7. Приложение аттестата заполняется следующим образом:</a:t>
            </a:r>
          </a:p>
          <a:p>
            <a:pPr fontAlgn="base"/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1) фамилия, имя, отчество (при его наличии) указываются полностью в именительном падеже;</a:t>
            </a:r>
          </a:p>
          <a:p>
            <a:pPr fontAlgn="base"/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2) в строке "полное наименование организации образования" указывается официальное наименование учебного заведения;</a:t>
            </a:r>
          </a:p>
          <a:p>
            <a:pPr fontAlgn="base"/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3) оценки по предметам, дисциплинам выставляются цифрой, а в скобках прописью;</a:t>
            </a:r>
          </a:p>
          <a:p>
            <a:pPr fontAlgn="base"/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4) обучающимся 9, 11 (12) классов освобожденным от предметов физическая культура и художественный труд по состоянию здоровья делается запись "освобожден(а)";</a:t>
            </a:r>
          </a:p>
          <a:p>
            <a:pPr fontAlgn="base"/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5) графы "родной язык", "родная литература" заполняются школами с национальными языками обучения (кроме школ с казахским и русским языками обучения);</a:t>
            </a:r>
          </a:p>
          <a:p>
            <a:pPr fontAlgn="base"/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6) строки по "музыке" заполнять по годовой оценке за 6 класс, по "художественный труд" заполнять по годовой оценке за 9 класс;</a:t>
            </a:r>
          </a:p>
          <a:p>
            <a:pPr fontAlgn="base"/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7) после слов "Прикладные курсы" или "курсы по выбору" вписываются наименования курсов в соответствии с учебным планом. По дисциплинам, где введена зачетная система – "зачтено";</a:t>
            </a:r>
          </a:p>
          <a:p>
            <a:pPr fontAlgn="base"/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8) приложение аттестатов подписывается директором организации образования, заместителем директора и классным руководителем. На отведенном для печати месте ставится печать организации образования.</a:t>
            </a:r>
          </a:p>
          <a:p>
            <a:pPr fontAlgn="base"/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69751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Глава 2. Требования к заполнению аттестатов об основном и общем среднем образовании и приложению к ним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/>
              <a:t> </a:t>
            </a:r>
            <a:r>
              <a:rPr lang="ru-RU" sz="2000" dirty="0"/>
              <a:t>(</a:t>
            </a:r>
            <a:r>
              <a:rPr 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утверждены   приказом Министра образования   и  науки Республики  Казахстан   от 21 ноября 2007 года N 565 с изменениями, внесенными  приказом Министра образования и науки РК от 22.06.2015  </a:t>
            </a:r>
            <a:r>
              <a:rPr lang="ru-RU" sz="12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№ 403</a:t>
            </a:r>
            <a:r>
              <a:rPr lang="ru-RU" sz="12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приказа №260 от 21.06.2021 года</a:t>
            </a:r>
            <a:r>
              <a:rPr 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  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716016" y="1563638"/>
            <a:ext cx="4038600" cy="3394472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779662"/>
            <a:ext cx="86409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 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Бланк аттестата заполняется следующим образом: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1) фамилия, имя, отчество (при его наличии) указываются полностью в дательном падеже;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2) указывается год окончания организации образования (четырехзначной цифрой);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3) в строке "полное наименование организации образования" указывается официальное наименование учебного заведения;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4) бланки аттестатов подписываются директором организации образования, заместителем директора и классным руководителем. На отведенном для печати месте ставится печать организации образования;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 5) в нижней части бланка указывается населенный пункт организации образования, дата выдачи бланка: число (цифрой), месяц (прописью) и год (четырехзначной цифрой), регистрационный номер бланка по книге регистрации выдаваемых бланков.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" y="0"/>
            <a:ext cx="9141768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08304" y="0"/>
            <a:ext cx="18356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/>
              <a:t>Приложение 3</a:t>
            </a:r>
            <a:br>
              <a:rPr lang="ru-RU" sz="1000" dirty="0"/>
            </a:br>
            <a:endParaRPr lang="ru-RU" sz="10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0" y="0"/>
            <a:ext cx="4427984" cy="4536504"/>
          </a:xfrm>
        </p:spPr>
        <p:txBody>
          <a:bodyPr>
            <a:noAutofit/>
          </a:bodyPr>
          <a:lstStyle/>
          <a:p>
            <a:r>
              <a:rPr lang="ru-RU" sz="1000" b="1" dirty="0"/>
              <a:t>Протокол экзамена за курс обучения на уровне основного среднего, </a:t>
            </a:r>
            <a:br>
              <a:rPr lang="ru-RU" sz="1000" dirty="0"/>
            </a:br>
            <a:r>
              <a:rPr lang="ru-RU" sz="1000" b="1" dirty="0"/>
              <a:t> </a:t>
            </a:r>
            <a:r>
              <a:rPr lang="en-US" sz="1000" b="1" dirty="0"/>
              <a:t>                             </a:t>
            </a:r>
            <a:r>
              <a:rPr lang="ru-RU" sz="1000" b="1" dirty="0"/>
              <a:t> общего среднего образования</a:t>
            </a:r>
            <a:endParaRPr lang="ru-RU" sz="1000" dirty="0"/>
          </a:p>
          <a:p>
            <a:r>
              <a:rPr lang="en-US" sz="1000" dirty="0"/>
              <a:t>     </a:t>
            </a:r>
            <a:r>
              <a:rPr lang="ru-RU" sz="1000" dirty="0"/>
              <a:t> по ______________________________________ в _____________________________  </a:t>
            </a:r>
            <a:br>
              <a:rPr lang="ru-RU" sz="1000" dirty="0"/>
            </a:br>
            <a:r>
              <a:rPr lang="ru-RU" sz="1000" dirty="0"/>
              <a:t> </a:t>
            </a:r>
            <a:r>
              <a:rPr lang="en-US" sz="1000" dirty="0"/>
              <a:t>           </a:t>
            </a:r>
            <a:r>
              <a:rPr lang="ru-RU" sz="1000" dirty="0"/>
              <a:t> (наименование учебного предмета)</a:t>
            </a:r>
            <a:r>
              <a:rPr lang="en-US" sz="1000" dirty="0"/>
              <a:t>           </a:t>
            </a:r>
            <a:r>
              <a:rPr lang="ru-RU" sz="1000" dirty="0"/>
              <a:t>  (наименование школы) </a:t>
            </a:r>
            <a:br>
              <a:rPr lang="ru-RU" sz="1000" dirty="0"/>
            </a:br>
            <a:r>
              <a:rPr lang="ru-RU" sz="1000" dirty="0"/>
              <a:t>____________________________________________________________________________  </a:t>
            </a:r>
            <a:br>
              <a:rPr lang="ru-RU" sz="1000" dirty="0"/>
            </a:br>
            <a:r>
              <a:rPr lang="ru-RU" sz="1000" dirty="0"/>
              <a:t> </a:t>
            </a:r>
            <a:r>
              <a:rPr lang="en-US" sz="1000" dirty="0"/>
              <a:t>                       </a:t>
            </a:r>
            <a:r>
              <a:rPr lang="ru-RU" sz="1000" dirty="0"/>
              <a:t> (наименование города (села)) </a:t>
            </a:r>
            <a:br>
              <a:rPr lang="ru-RU" sz="1000" dirty="0"/>
            </a:br>
            <a:r>
              <a:rPr lang="ru-RU" sz="1000" dirty="0"/>
              <a:t>____________________________________________________________________________  </a:t>
            </a:r>
            <a:br>
              <a:rPr lang="ru-RU" sz="1000" dirty="0"/>
            </a:br>
            <a:r>
              <a:rPr lang="ru-RU" sz="1000" dirty="0"/>
              <a:t> </a:t>
            </a:r>
            <a:r>
              <a:rPr lang="en-US" sz="1000" dirty="0"/>
              <a:t>                       </a:t>
            </a:r>
            <a:r>
              <a:rPr lang="ru-RU" sz="1000" dirty="0"/>
              <a:t> (наименование района) </a:t>
            </a:r>
            <a:br>
              <a:rPr lang="ru-RU" sz="1000" dirty="0"/>
            </a:br>
            <a:r>
              <a:rPr lang="ru-RU" sz="1000" dirty="0"/>
              <a:t>______________________________________________ области Республики Казахстан.</a:t>
            </a:r>
          </a:p>
          <a:p>
            <a:r>
              <a:rPr lang="ru-RU" sz="1000" dirty="0"/>
              <a:t> </a:t>
            </a:r>
            <a:r>
              <a:rPr lang="en-US" sz="1000" dirty="0"/>
              <a:t>     </a:t>
            </a:r>
            <a:r>
              <a:rPr lang="ru-RU" sz="1000" dirty="0"/>
              <a:t> В состав экзаменационной комиссии входят: </a:t>
            </a:r>
            <a:br>
              <a:rPr lang="ru-RU" sz="1000" dirty="0"/>
            </a:br>
            <a:r>
              <a:rPr lang="ru-RU" sz="1000" dirty="0"/>
              <a:t>____________________________________________________________________________  </a:t>
            </a:r>
            <a:br>
              <a:rPr lang="ru-RU" sz="1000" dirty="0"/>
            </a:br>
            <a:r>
              <a:rPr lang="ru-RU" sz="1000" dirty="0"/>
              <a:t> </a:t>
            </a:r>
            <a:r>
              <a:rPr lang="en-US" sz="1000" dirty="0"/>
              <a:t>     </a:t>
            </a:r>
            <a:r>
              <a:rPr lang="ru-RU" sz="1000" dirty="0"/>
              <a:t> Ф.И.О. (при его наличии) председателя экзаменационной комиссии </a:t>
            </a:r>
            <a:br>
              <a:rPr lang="ru-RU" sz="1000" dirty="0"/>
            </a:br>
            <a:r>
              <a:rPr lang="ru-RU" sz="1000" dirty="0"/>
              <a:t>____________________________________________________________________________  </a:t>
            </a:r>
            <a:br>
              <a:rPr lang="ru-RU" sz="1000" dirty="0"/>
            </a:br>
            <a:r>
              <a:rPr lang="ru-RU" sz="1000" dirty="0"/>
              <a:t> </a:t>
            </a:r>
            <a:r>
              <a:rPr lang="en-US" sz="1000" dirty="0"/>
              <a:t>                 </a:t>
            </a:r>
            <a:r>
              <a:rPr lang="ru-RU" sz="1000" dirty="0"/>
              <a:t> Ф.И.О. (при его наличии) экзаменатора </a:t>
            </a:r>
            <a:br>
              <a:rPr lang="ru-RU" sz="1000" dirty="0"/>
            </a:br>
            <a:r>
              <a:rPr lang="ru-RU" sz="1000" dirty="0"/>
              <a:t>_________________________________________________ ___________________________  </a:t>
            </a:r>
            <a:br>
              <a:rPr lang="ru-RU" sz="1000" dirty="0"/>
            </a:br>
            <a:r>
              <a:rPr lang="ru-RU" sz="1000" dirty="0"/>
              <a:t> </a:t>
            </a:r>
            <a:r>
              <a:rPr lang="en-US" sz="1000" dirty="0"/>
              <a:t>                 </a:t>
            </a:r>
            <a:r>
              <a:rPr lang="ru-RU" sz="1000" dirty="0"/>
              <a:t> Ф.И.О. (при наличии) ассистентов</a:t>
            </a:r>
          </a:p>
          <a:p>
            <a:r>
              <a:rPr lang="ru-RU" sz="1000" dirty="0"/>
              <a:t> </a:t>
            </a:r>
            <a:r>
              <a:rPr lang="en-US" sz="1000" dirty="0"/>
              <a:t>     </a:t>
            </a:r>
            <a:r>
              <a:rPr lang="ru-RU" sz="1000" dirty="0"/>
              <a:t> Пакет с экзаменационными материалами, присланный из управления образования  </a:t>
            </a:r>
            <a:br>
              <a:rPr lang="ru-RU" sz="1000" dirty="0"/>
            </a:br>
            <a:r>
              <a:rPr lang="ru-RU" sz="1000" dirty="0"/>
              <a:t>(Министерства) вскрыт в _____ час. ____ мин.  </a:t>
            </a:r>
          </a:p>
          <a:p>
            <a:r>
              <a:rPr lang="ru-RU" sz="1000" dirty="0"/>
              <a:t> </a:t>
            </a:r>
            <a:r>
              <a:rPr lang="en-US" sz="1000" dirty="0"/>
              <a:t>     </a:t>
            </a:r>
            <a:r>
              <a:rPr lang="ru-RU" sz="1000" dirty="0"/>
              <a:t> Экзаменационный материал, присланный в пакете, прилагается к настоящему протоколу.  </a:t>
            </a:r>
          </a:p>
          <a:p>
            <a:r>
              <a:rPr lang="ru-RU" sz="1000" dirty="0"/>
              <a:t> </a:t>
            </a:r>
            <a:r>
              <a:rPr lang="en-US" sz="1000" dirty="0"/>
              <a:t>     </a:t>
            </a:r>
            <a:r>
              <a:rPr lang="ru-RU" sz="1000" dirty="0"/>
              <a:t> На экзамен явились:  </a:t>
            </a:r>
            <a:br>
              <a:rPr lang="ru-RU" sz="1000" dirty="0"/>
            </a:br>
            <a:r>
              <a:rPr lang="ru-RU" sz="1000" dirty="0"/>
              <a:t>____________________________________________________________________________</a:t>
            </a:r>
            <a:br>
              <a:rPr lang="ru-RU" sz="900" dirty="0"/>
            </a:br>
            <a:r>
              <a:rPr lang="ru-RU" sz="900" dirty="0"/>
              <a:t> </a:t>
            </a:r>
            <a:r>
              <a:rPr lang="en-US" sz="900" dirty="0"/>
              <a:t>                       </a:t>
            </a:r>
            <a:r>
              <a:rPr lang="ru-RU" sz="900" dirty="0"/>
              <a:t> </a:t>
            </a:r>
            <a:br>
              <a:rPr lang="ru-RU" sz="900" dirty="0"/>
            </a:br>
            <a:endParaRPr lang="ru-RU" sz="900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572000" y="195486"/>
            <a:ext cx="4248472" cy="4948014"/>
          </a:xfrm>
        </p:spPr>
        <p:txBody>
          <a:bodyPr>
            <a:normAutofit fontScale="25000" lnSpcReduction="20000"/>
          </a:bodyPr>
          <a:lstStyle/>
          <a:p>
            <a:r>
              <a:rPr lang="en-US" dirty="0"/>
              <a:t>           </a:t>
            </a:r>
            <a:r>
              <a:rPr lang="en-US" sz="3400" dirty="0"/>
              <a:t>      </a:t>
            </a:r>
            <a:r>
              <a:rPr lang="ru-RU" sz="3400" dirty="0"/>
              <a:t> (</a:t>
            </a:r>
            <a:r>
              <a:rPr lang="ru-RU" sz="4000" dirty="0"/>
              <a:t>Ф.И.О. (при его наличии) обучающихся)  </a:t>
            </a:r>
          </a:p>
          <a:p>
            <a:r>
              <a:rPr lang="ru-RU" sz="4000" dirty="0"/>
              <a:t> </a:t>
            </a:r>
            <a:r>
              <a:rPr lang="en-US" sz="4000" dirty="0"/>
              <a:t>     </a:t>
            </a:r>
            <a:r>
              <a:rPr lang="ru-RU" sz="4000" dirty="0"/>
              <a:t> (Ф.И.О. (при его наличии) обучающихся)  </a:t>
            </a:r>
          </a:p>
          <a:p>
            <a:r>
              <a:rPr lang="ru-RU" sz="4000" dirty="0"/>
              <a:t> </a:t>
            </a:r>
            <a:r>
              <a:rPr lang="en-US" sz="4000" dirty="0"/>
              <a:t>     </a:t>
            </a:r>
            <a:r>
              <a:rPr lang="ru-RU" sz="4000" dirty="0"/>
              <a:t> На экзамен не явились:  </a:t>
            </a:r>
            <a:br>
              <a:rPr lang="ru-RU" sz="4000" dirty="0"/>
            </a:br>
            <a:r>
              <a:rPr lang="ru-RU" sz="4000" dirty="0"/>
              <a:t>____________________________________________________________________________  Экзамен начался в </a:t>
            </a:r>
            <a:r>
              <a:rPr lang="ru-RU" sz="4000" dirty="0" err="1"/>
              <a:t>____час</a:t>
            </a:r>
            <a:r>
              <a:rPr lang="ru-RU" sz="4000" dirty="0"/>
              <a:t>. ____ мин.  </a:t>
            </a:r>
          </a:p>
          <a:p>
            <a:r>
              <a:rPr lang="ru-RU" sz="4000" dirty="0"/>
              <a:t> </a:t>
            </a:r>
            <a:r>
              <a:rPr lang="en-US" sz="4000" dirty="0"/>
              <a:t>     </a:t>
            </a:r>
            <a:r>
              <a:rPr lang="ru-RU" sz="4000" dirty="0"/>
              <a:t> Экзамен закончился в </a:t>
            </a:r>
            <a:r>
              <a:rPr lang="ru-RU" sz="4000" dirty="0" err="1"/>
              <a:t>___час</a:t>
            </a:r>
            <a:r>
              <a:rPr lang="ru-RU" sz="4000" dirty="0"/>
              <a:t>. </a:t>
            </a:r>
            <a:r>
              <a:rPr lang="ru-RU" sz="4000" dirty="0" err="1"/>
              <a:t>____мин</a:t>
            </a:r>
            <a:r>
              <a:rPr lang="ru-RU" sz="4000" dirty="0"/>
              <a:t>.  </a:t>
            </a:r>
          </a:p>
          <a:p>
            <a:r>
              <a:rPr lang="en-US" sz="4000" dirty="0"/>
              <a:t>     </a:t>
            </a:r>
            <a:r>
              <a:rPr lang="ru-RU" sz="4000" dirty="0"/>
              <a:t> По результатам экзамена выставлены следующие баллы и экзаменационные оценки:</a:t>
            </a:r>
          </a:p>
          <a:p>
            <a:r>
              <a:rPr lang="en-US" sz="4000" dirty="0"/>
              <a:t>№</a:t>
            </a:r>
            <a:endParaRPr lang="ru-RU" sz="4000" dirty="0"/>
          </a:p>
          <a:p>
            <a:r>
              <a:rPr lang="ru-RU" sz="4000" dirty="0"/>
              <a:t>Фамилия, имя, отчество (при его наличии) экзаменующегося</a:t>
            </a:r>
          </a:p>
          <a:p>
            <a:r>
              <a:rPr lang="en-US" sz="4000" dirty="0" err="1"/>
              <a:t>Балл</a:t>
            </a:r>
            <a:r>
              <a:rPr lang="en-US" sz="4000" dirty="0"/>
              <a:t> (</a:t>
            </a:r>
            <a:r>
              <a:rPr lang="en-US" sz="4000" dirty="0" err="1"/>
              <a:t>прописью</a:t>
            </a:r>
            <a:r>
              <a:rPr lang="en-US" sz="4000" dirty="0"/>
              <a:t>)</a:t>
            </a:r>
            <a:endParaRPr lang="ru-RU" sz="4000" dirty="0"/>
          </a:p>
          <a:p>
            <a:r>
              <a:rPr lang="en-US" sz="4000" dirty="0" err="1"/>
              <a:t>Экзаменационная</a:t>
            </a:r>
            <a:r>
              <a:rPr lang="en-US" sz="4000" dirty="0"/>
              <a:t> </a:t>
            </a:r>
            <a:r>
              <a:rPr lang="en-US" sz="4000" dirty="0" err="1"/>
              <a:t>оценка</a:t>
            </a:r>
            <a:r>
              <a:rPr lang="en-US" sz="4000" dirty="0"/>
              <a:t> (</a:t>
            </a:r>
            <a:r>
              <a:rPr lang="en-US" sz="4000" dirty="0" err="1"/>
              <a:t>прописью</a:t>
            </a:r>
            <a:r>
              <a:rPr lang="en-US" sz="4000" dirty="0"/>
              <a:t>)</a:t>
            </a:r>
            <a:endParaRPr lang="ru-RU" sz="4000" dirty="0"/>
          </a:p>
          <a:p>
            <a:r>
              <a:rPr lang="en-US" sz="4000" dirty="0"/>
              <a:t>1</a:t>
            </a:r>
            <a:endParaRPr lang="ru-RU" sz="4000" dirty="0"/>
          </a:p>
          <a:p>
            <a:br>
              <a:rPr lang="en-US" sz="4000" dirty="0"/>
            </a:br>
            <a:r>
              <a:rPr lang="en-US" sz="4000" dirty="0"/>
              <a:t>2</a:t>
            </a:r>
            <a:endParaRPr lang="ru-RU" sz="4000" dirty="0"/>
          </a:p>
          <a:p>
            <a:br>
              <a:rPr lang="en-US" sz="4000" dirty="0"/>
            </a:br>
            <a:r>
              <a:rPr lang="en-US" sz="4000" dirty="0"/>
              <a:t>      </a:t>
            </a:r>
            <a:r>
              <a:rPr lang="en-US" sz="4000" dirty="0" err="1"/>
              <a:t>Дата</a:t>
            </a:r>
            <a:r>
              <a:rPr lang="en-US" sz="4000" dirty="0"/>
              <a:t> </a:t>
            </a:r>
            <a:r>
              <a:rPr lang="en-US" sz="4000" dirty="0" err="1"/>
              <a:t>проведения</a:t>
            </a:r>
            <a:r>
              <a:rPr lang="en-US" sz="4000" dirty="0"/>
              <a:t> </a:t>
            </a:r>
            <a:r>
              <a:rPr lang="en-US" sz="4000" dirty="0" err="1"/>
              <a:t>экзамена</a:t>
            </a:r>
            <a:r>
              <a:rPr lang="en-US" sz="4000" dirty="0"/>
              <a:t> "___" __________20__ г. </a:t>
            </a:r>
            <a:endParaRPr lang="ru-RU" sz="4000" dirty="0"/>
          </a:p>
          <a:p>
            <a:r>
              <a:rPr lang="en-US" sz="4000" dirty="0"/>
              <a:t>      </a:t>
            </a:r>
            <a:r>
              <a:rPr lang="ru-RU" sz="4000" dirty="0"/>
              <a:t> Дата внесения в протокол оценок "___"__________ 20__ г.  </a:t>
            </a:r>
          </a:p>
          <a:p>
            <a:r>
              <a:rPr lang="ru-RU" sz="4000" dirty="0"/>
              <a:t> </a:t>
            </a:r>
            <a:r>
              <a:rPr lang="en-US" sz="4000" dirty="0"/>
              <a:t>     </a:t>
            </a:r>
            <a:r>
              <a:rPr lang="ru-RU" sz="4000" dirty="0"/>
              <a:t> Председатель Комиссии _____________________________________ ___________  </a:t>
            </a:r>
            <a:br>
              <a:rPr lang="ru-RU" sz="4000" dirty="0"/>
            </a:br>
            <a:r>
              <a:rPr lang="ru-RU" sz="4000" dirty="0"/>
              <a:t> </a:t>
            </a:r>
            <a:r>
              <a:rPr lang="en-US" sz="4000" dirty="0"/>
              <a:t>                                   </a:t>
            </a:r>
            <a:r>
              <a:rPr lang="ru-RU" sz="4000" dirty="0"/>
              <a:t> Ф.И.О. (при его наличии) </a:t>
            </a:r>
            <a:r>
              <a:rPr lang="en-US" sz="4000" dirty="0"/>
              <a:t>           </a:t>
            </a:r>
            <a:r>
              <a:rPr lang="ru-RU" sz="4000" dirty="0"/>
              <a:t> подпись  </a:t>
            </a:r>
          </a:p>
          <a:p>
            <a:r>
              <a:rPr lang="ru-RU" sz="4000" dirty="0"/>
              <a:t> </a:t>
            </a:r>
            <a:r>
              <a:rPr lang="en-US" sz="4000" dirty="0"/>
              <a:t>     </a:t>
            </a:r>
            <a:r>
              <a:rPr lang="ru-RU" sz="4000" dirty="0"/>
              <a:t> Экзаменующий учитель _____________________________________ ___________  </a:t>
            </a:r>
            <a:br>
              <a:rPr lang="ru-RU" sz="4000" dirty="0"/>
            </a:br>
            <a:r>
              <a:rPr lang="ru-RU" sz="4000" dirty="0"/>
              <a:t> </a:t>
            </a:r>
            <a:r>
              <a:rPr lang="en-US" sz="4000" dirty="0"/>
              <a:t>                                   </a:t>
            </a:r>
            <a:r>
              <a:rPr lang="ru-RU" sz="4000" dirty="0"/>
              <a:t> Ф.И.О. (при его наличии) </a:t>
            </a:r>
            <a:r>
              <a:rPr lang="en-US" sz="4000" dirty="0"/>
              <a:t>           </a:t>
            </a:r>
            <a:r>
              <a:rPr lang="ru-RU" sz="4000" dirty="0"/>
              <a:t> подпись  </a:t>
            </a:r>
          </a:p>
          <a:p>
            <a:r>
              <a:rPr lang="ru-RU" sz="4000" dirty="0"/>
              <a:t> </a:t>
            </a:r>
            <a:r>
              <a:rPr lang="en-US" sz="4000" dirty="0"/>
              <a:t>     </a:t>
            </a:r>
            <a:r>
              <a:rPr lang="ru-RU" sz="4000" dirty="0"/>
              <a:t> Ассистенты ________________________________________________ ___________  </a:t>
            </a:r>
            <a:br>
              <a:rPr lang="ru-RU" sz="4000" dirty="0"/>
            </a:br>
            <a:r>
              <a:rPr lang="ru-RU" sz="4000" dirty="0"/>
              <a:t> </a:t>
            </a:r>
            <a:r>
              <a:rPr lang="en-US" sz="4000" dirty="0"/>
              <a:t>                                   </a:t>
            </a:r>
            <a:r>
              <a:rPr lang="ru-RU" sz="4000" dirty="0"/>
              <a:t> Ф.И.О. (при его наличии) </a:t>
            </a:r>
            <a:r>
              <a:rPr lang="en-US" sz="4000" dirty="0"/>
              <a:t>           </a:t>
            </a:r>
            <a:r>
              <a:rPr lang="ru-RU" sz="4000" dirty="0"/>
              <a:t> подпись  </a:t>
            </a:r>
          </a:p>
          <a:p>
            <a:r>
              <a:rPr lang="ru-RU" sz="4000" dirty="0"/>
              <a:t> </a:t>
            </a:r>
            <a:r>
              <a:rPr lang="en-US" sz="4000" dirty="0"/>
              <a:t>     </a:t>
            </a:r>
            <a:r>
              <a:rPr lang="ru-RU" sz="4000" dirty="0"/>
              <a:t> __________________________________________________________ ___________  </a:t>
            </a:r>
            <a:br>
              <a:rPr lang="ru-RU" sz="4000" dirty="0"/>
            </a:br>
            <a:r>
              <a:rPr lang="ru-RU" sz="4000" dirty="0"/>
              <a:t> </a:t>
            </a:r>
            <a:r>
              <a:rPr lang="en-US" sz="4000" dirty="0"/>
              <a:t>                             </a:t>
            </a:r>
            <a:r>
              <a:rPr lang="ru-RU" sz="4000" dirty="0"/>
              <a:t> Ф.И.О. (при его наличии) </a:t>
            </a:r>
            <a:r>
              <a:rPr lang="en-US" sz="4000" dirty="0"/>
              <a:t>                 </a:t>
            </a:r>
            <a:r>
              <a:rPr lang="ru-RU" sz="4000" dirty="0"/>
              <a:t> подпись  </a:t>
            </a:r>
            <a:br>
              <a:rPr lang="ru-RU" sz="4000" dirty="0"/>
            </a:br>
            <a:r>
              <a:rPr lang="ru-RU" sz="4000" dirty="0"/>
              <a:t>Примечание: аналогичный электронный вариант Протокола используется наравне с бумажным вариантом.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1520" y="1487676"/>
          <a:ext cx="8640960" cy="331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36532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Оценка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Баллы для предметов, где максимальный балл 30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Баллы для предметов, где максимальный балл 40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Баллы для предметов, где максимальный балл 50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Баллы для предметов, где максимальный балл 60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947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"2"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0-11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0-15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0-19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0-23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947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"3"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12-19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16-25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20-32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24-38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4947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"4"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20-25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26-33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33-42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39-50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947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"5"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26-30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34-40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43-50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51-60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9512" y="411510"/>
            <a:ext cx="61926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Шкала перевода баллов экзамена обучающихся 9 (10) и 11 (12) классов в экзаменационные оценки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01208" y="88344"/>
            <a:ext cx="2141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Приложение 4</a:t>
            </a:r>
            <a:b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39552" y="249493"/>
            <a:ext cx="8147248" cy="4255976"/>
          </a:xfrm>
        </p:spPr>
        <p:txBody>
          <a:bodyPr>
            <a:normAutofit/>
          </a:bodyPr>
          <a:lstStyle/>
          <a:p>
            <a:pPr marL="681228" lvl="0" indent="-571500">
              <a:buNone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Организация </a:t>
            </a:r>
            <a:r>
              <a:rPr lang="ru-RU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внутришкольного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контроля за:</a:t>
            </a:r>
          </a:p>
          <a:p>
            <a:pPr marL="681228" lvl="0" indent="-571500">
              <a:buNone/>
            </a:pP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60996072"/>
              </p:ext>
            </p:extLst>
          </p:nvPr>
        </p:nvGraphicFramePr>
        <p:xfrm>
          <a:off x="611560" y="987574"/>
          <a:ext cx="7704856" cy="3919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700303"/>
            <a:ext cx="7015266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  <a:tab pos="630238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Приложение</a:t>
            </a: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  <a:tab pos="630238" algn="l"/>
              </a:tabLst>
            </a:pPr>
            <a:r>
              <a:rPr kumimoji="0" lang="kk-KZ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создании комиссии 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  <a:tab pos="630238" algn="l"/>
              </a:tabLst>
            </a:pPr>
            <a:r>
              <a:rPr kumimoji="0" lang="kk-KZ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организации и проведени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kumimoji="0" lang="kk-KZ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  <a:tab pos="630238" algn="l"/>
              </a:tabLst>
            </a:pPr>
            <a:r>
              <a:rPr kumimoji="0" lang="kk-KZ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итоговой аттестации обучающихся 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  <a:tab pos="630238" algn="l"/>
              </a:tabLst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2025-2026</a:t>
            </a:r>
            <a:r>
              <a:rPr kumimoji="0" lang="ru-RU" sz="1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учебном году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  <a:tab pos="630238" algn="l"/>
              </a:tabLst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соответствии с пунктами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59,60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«Типовых правил проведения текущего контроля успеваемости, промежуточной и итоговой аттестации обучающихся в организациях образования, реализующих общеобразовательные учебные программы начального, основного среднего, общего среднего образования»</a:t>
            </a:r>
            <a:r>
              <a:rPr kumimoji="0" lang="kk-K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утвержденных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приказом Министра образования и науки Республики Казахстан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№ 125 от 18 марта 2008 года (в редакции приказа №98 от 30.04.2025 года)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  <a:tab pos="630238" algn="l"/>
              </a:tabLst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ПРИКАЗЫВАЮ: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539750" algn="l"/>
                <a:tab pos="630238" algn="l"/>
              </a:tabLst>
            </a:pPr>
            <a:r>
              <a:rPr kumimoji="0" lang="kk-K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комиссию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организации и проведения итоговой аттестации обучающихся в следующем составе</a:t>
            </a:r>
            <a:r>
              <a:rPr kumimoji="0" lang="kk-K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  <a:tab pos="630238" algn="l"/>
              </a:tabLst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________________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директор школы, </a:t>
            </a:r>
            <a:r>
              <a:rPr kumimoji="0" lang="kk-K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председатель комиссии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  <a:tab pos="630238" algn="l"/>
              </a:tabLst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_______________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заместитель директора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kk-K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заместитель председателя комиссии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  <a:tab pos="630238" algn="l"/>
              </a:tabLst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________________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kk-KZ" sz="1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статус или должность</a:t>
            </a:r>
            <a:r>
              <a:rPr kumimoji="0" lang="kk-K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член комиссии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  <a:tab pos="630238" algn="l"/>
              </a:tabLst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________________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kk-KZ" sz="1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статус или должность</a:t>
            </a:r>
            <a:r>
              <a:rPr kumimoji="0" lang="kk-K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член комиссии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  <a:tab pos="630238" algn="l"/>
              </a:tabLst>
            </a:pPr>
            <a:r>
              <a:rPr kumimoji="0" lang="kk-K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________________ </a:t>
            </a:r>
            <a:r>
              <a:rPr kumimoji="0" lang="kk-K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(</a:t>
            </a:r>
            <a:r>
              <a:rPr kumimoji="0" lang="kk-KZ" sz="1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статус или должность</a:t>
            </a:r>
            <a:r>
              <a:rPr kumimoji="0" lang="kk-K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 член комисии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  <a:tab pos="630238" algn="l"/>
              </a:tabLst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________________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председатель родительского комитета, член комиссии;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  <a:tab pos="630238" algn="l"/>
              </a:tabLst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_________________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kk-K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kk-KZ" sz="1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статус или должность</a:t>
            </a:r>
            <a:r>
              <a:rPr kumimoji="0" lang="kk-K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секретарь комиссии.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539750" algn="l"/>
                <a:tab pos="630238" algn="l"/>
              </a:tabLst>
            </a:pPr>
            <a:r>
              <a:rPr kumimoji="0" lang="kk-K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Ответственность за исполнение приказа возложить на __________________.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  <a:tab pos="630238" algn="l"/>
              </a:tabLst>
            </a:pPr>
            <a:r>
              <a:rPr kumimoji="0" lang="kk-KZ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Директор школы                                 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21185" y="110609"/>
            <a:ext cx="17940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>
                <a:solidFill>
                  <a:srgbClr val="FF0000"/>
                </a:solidFill>
              </a:rPr>
              <a:t>До 1 февраля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АЛГОРТМ РАБОТЫ ПО ПОДГОТОВКЕ </a:t>
            </a:r>
            <a:br>
              <a:rPr lang="ru-RU" sz="280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 ИТОГОВОЙ АТТЕСТАЦИИ</a:t>
            </a:r>
            <a:endParaRPr lang="en-US" sz="2800" b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209550" y="754046"/>
            <a:ext cx="8934450" cy="484204"/>
          </a:xfrm>
        </p:spPr>
        <p:txBody>
          <a:bodyPr/>
          <a:lstStyle/>
          <a:p>
            <a:pPr algn="l"/>
            <a:r>
              <a:rPr lang="ru-RU" sz="1500" i="1" dirty="0">
                <a:solidFill>
                  <a:srgbClr val="002060"/>
                </a:solidFill>
              </a:rPr>
              <a:t>В помощь заместителю руководителя</a:t>
            </a:r>
            <a:endParaRPr lang="en-US" sz="1500" i="1" dirty="0">
              <a:solidFill>
                <a:srgbClr val="00206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F4A62CB-F33A-48F3-8D42-F6B687FA4ACC}"/>
              </a:ext>
            </a:extLst>
          </p:cNvPr>
          <p:cNvCxnSpPr>
            <a:cxnSpLocks/>
          </p:cNvCxnSpPr>
          <p:nvPr/>
        </p:nvCxnSpPr>
        <p:spPr>
          <a:xfrm>
            <a:off x="680832" y="2485939"/>
            <a:ext cx="7779854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iamond 5">
            <a:extLst>
              <a:ext uri="{FF2B5EF4-FFF2-40B4-BE49-F238E27FC236}">
                <a16:creationId xmlns:a16="http://schemas.microsoft.com/office/drawing/2014/main" id="{40EEF023-EE23-4A8E-A592-9D12C569247E}"/>
              </a:ext>
            </a:extLst>
          </p:cNvPr>
          <p:cNvSpPr/>
          <p:nvPr/>
        </p:nvSpPr>
        <p:spPr>
          <a:xfrm>
            <a:off x="7576303" y="2328807"/>
            <a:ext cx="318296" cy="318296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 dirty="0"/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FA28EF76-C64E-47D0-89EF-84C4B10CF85A}"/>
              </a:ext>
            </a:extLst>
          </p:cNvPr>
          <p:cNvGrpSpPr/>
          <p:nvPr/>
        </p:nvGrpSpPr>
        <p:grpSpPr>
          <a:xfrm>
            <a:off x="7087449" y="1700143"/>
            <a:ext cx="1296000" cy="548640"/>
            <a:chOff x="499359" y="2366048"/>
            <a:chExt cx="1728000" cy="731520"/>
          </a:xfrm>
        </p:grpSpPr>
        <p:sp>
          <p:nvSpPr>
            <p:cNvPr id="8" name="Pentagon 23">
              <a:extLst>
                <a:ext uri="{FF2B5EF4-FFF2-40B4-BE49-F238E27FC236}">
                  <a16:creationId xmlns:a16="http://schemas.microsoft.com/office/drawing/2014/main" id="{D7C9863B-1F61-4E44-A157-16B852E7E91F}"/>
                </a:ext>
              </a:extLst>
            </p:cNvPr>
            <p:cNvSpPr/>
            <p:nvPr/>
          </p:nvSpPr>
          <p:spPr>
            <a:xfrm rot="5400000">
              <a:off x="997599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E76A57-5047-4730-979C-898DB2913117}"/>
                </a:ext>
              </a:extLst>
            </p:cNvPr>
            <p:cNvSpPr txBox="1"/>
            <p:nvPr/>
          </p:nvSpPr>
          <p:spPr>
            <a:xfrm>
              <a:off x="936839" y="2464321"/>
              <a:ext cx="853040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ko-KR" sz="1600" b="1" dirty="0">
                  <a:solidFill>
                    <a:schemeClr val="accent1"/>
                  </a:solidFill>
                  <a:cs typeface="Arial" pitchFamily="34" charset="0"/>
                </a:rPr>
                <a:t>5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ACD8389-83E9-4F7D-BD7C-B6372C8CE0E2}"/>
              </a:ext>
            </a:extLst>
          </p:cNvPr>
          <p:cNvSpPr txBox="1"/>
          <p:nvPr/>
        </p:nvSpPr>
        <p:spPr>
          <a:xfrm>
            <a:off x="7087449" y="2764265"/>
            <a:ext cx="1296000" cy="238527"/>
          </a:xfrm>
          <a:prstGeom prst="rect">
            <a:avLst/>
          </a:prstGeom>
          <a:solidFill>
            <a:schemeClr val="accent1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100" b="1" dirty="0">
                <a:solidFill>
                  <a:schemeClr val="bg1"/>
                </a:solidFill>
                <a:cs typeface="Arial" pitchFamily="34" charset="0"/>
              </a:rPr>
              <a:t>этап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9569B7-22A8-45D8-A57F-3680472CCF66}"/>
              </a:ext>
            </a:extLst>
          </p:cNvPr>
          <p:cNvCxnSpPr/>
          <p:nvPr/>
        </p:nvCxnSpPr>
        <p:spPr>
          <a:xfrm>
            <a:off x="7302986" y="4428862"/>
            <a:ext cx="1296000" cy="602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iamond 12">
            <a:extLst>
              <a:ext uri="{FF2B5EF4-FFF2-40B4-BE49-F238E27FC236}">
                <a16:creationId xmlns:a16="http://schemas.microsoft.com/office/drawing/2014/main" id="{96B1F91E-F4CD-433C-B506-E7F97C87F4F4}"/>
              </a:ext>
            </a:extLst>
          </p:cNvPr>
          <p:cNvSpPr/>
          <p:nvPr/>
        </p:nvSpPr>
        <p:spPr>
          <a:xfrm>
            <a:off x="1361518" y="2366512"/>
            <a:ext cx="238859" cy="238859"/>
          </a:xfrm>
          <a:prstGeom prst="diamond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 dirty="0"/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5DDBF5A8-5E5F-4FC4-A150-47E209A56248}"/>
              </a:ext>
            </a:extLst>
          </p:cNvPr>
          <p:cNvGrpSpPr/>
          <p:nvPr/>
        </p:nvGrpSpPr>
        <p:grpSpPr>
          <a:xfrm>
            <a:off x="832946" y="1700143"/>
            <a:ext cx="1296000" cy="548640"/>
            <a:chOff x="632103" y="2366048"/>
            <a:chExt cx="1728000" cy="731520"/>
          </a:xfrm>
        </p:grpSpPr>
        <p:sp>
          <p:nvSpPr>
            <p:cNvPr id="15" name="Pentagon 5">
              <a:extLst>
                <a:ext uri="{FF2B5EF4-FFF2-40B4-BE49-F238E27FC236}">
                  <a16:creationId xmlns:a16="http://schemas.microsoft.com/office/drawing/2014/main" id="{6DBDC0D6-62F7-4EA7-9ED5-7150B10BE637}"/>
                </a:ext>
              </a:extLst>
            </p:cNvPr>
            <p:cNvSpPr/>
            <p:nvPr/>
          </p:nvSpPr>
          <p:spPr>
            <a:xfrm rot="5400000">
              <a:off x="1130343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EA1FBD-6FF7-4C08-9F5C-1CDAD0DD95B0}"/>
                </a:ext>
              </a:extLst>
            </p:cNvPr>
            <p:cNvSpPr txBox="1"/>
            <p:nvPr/>
          </p:nvSpPr>
          <p:spPr>
            <a:xfrm>
              <a:off x="1069583" y="2464321"/>
              <a:ext cx="853040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4523D6E-09E5-45D8-8A16-5178F8D464A9}"/>
              </a:ext>
            </a:extLst>
          </p:cNvPr>
          <p:cNvSpPr txBox="1"/>
          <p:nvPr/>
        </p:nvSpPr>
        <p:spPr>
          <a:xfrm>
            <a:off x="832946" y="3012797"/>
            <a:ext cx="1268571" cy="200824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Создание комиссии по проведению итоговой аттестации </a:t>
            </a:r>
          </a:p>
          <a:p>
            <a:pPr algn="ctr"/>
            <a:endParaRPr lang="ru-RU" altLang="ko-KR" sz="1400" b="1" dirty="0">
              <a:solidFill>
                <a:srgbClr val="FF0000"/>
              </a:solidFill>
              <a:cs typeface="Arial" pitchFamily="34" charset="0"/>
            </a:endParaRPr>
          </a:p>
          <a:p>
            <a:pPr algn="ctr"/>
            <a:endParaRPr lang="ru-RU" altLang="ko-KR" sz="1400" b="1" dirty="0">
              <a:solidFill>
                <a:srgbClr val="FF0000"/>
              </a:solidFill>
              <a:cs typeface="Arial" pitchFamily="34" charset="0"/>
            </a:endParaRPr>
          </a:p>
          <a:p>
            <a:pPr algn="ctr"/>
            <a:r>
              <a:rPr lang="ru-RU" altLang="ko-KR" sz="1400" b="1" dirty="0">
                <a:solidFill>
                  <a:srgbClr val="FF0000"/>
                </a:solidFill>
                <a:cs typeface="Arial" pitchFamily="34" charset="0"/>
              </a:rPr>
              <a:t>До 1 февраля</a:t>
            </a:r>
            <a:endParaRPr lang="en-US" altLang="ko-KR" sz="14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9583E7A-0AA1-46A7-A55F-BDD74C911E1B}"/>
              </a:ext>
            </a:extLst>
          </p:cNvPr>
          <p:cNvSpPr txBox="1"/>
          <p:nvPr/>
        </p:nvSpPr>
        <p:spPr>
          <a:xfrm>
            <a:off x="832946" y="2764265"/>
            <a:ext cx="1296000" cy="238527"/>
          </a:xfrm>
          <a:prstGeom prst="rect">
            <a:avLst/>
          </a:prstGeom>
          <a:solidFill>
            <a:schemeClr val="accent5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100" b="1" dirty="0">
                <a:solidFill>
                  <a:schemeClr val="bg1"/>
                </a:solidFill>
                <a:cs typeface="Arial" pitchFamily="34" charset="0"/>
              </a:rPr>
              <a:t>этап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F3B4C3-55D6-4743-BBEB-CC66AF93E5A5}"/>
              </a:ext>
            </a:extLst>
          </p:cNvPr>
          <p:cNvCxnSpPr/>
          <p:nvPr/>
        </p:nvCxnSpPr>
        <p:spPr>
          <a:xfrm>
            <a:off x="832946" y="4428862"/>
            <a:ext cx="1296000" cy="6028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iamond 19">
            <a:extLst>
              <a:ext uri="{FF2B5EF4-FFF2-40B4-BE49-F238E27FC236}">
                <a16:creationId xmlns:a16="http://schemas.microsoft.com/office/drawing/2014/main" id="{381C5369-B21B-4D3D-99EB-8CFD44E02BF0}"/>
              </a:ext>
            </a:extLst>
          </p:cNvPr>
          <p:cNvSpPr/>
          <p:nvPr/>
        </p:nvSpPr>
        <p:spPr>
          <a:xfrm>
            <a:off x="2925143" y="2366512"/>
            <a:ext cx="238859" cy="238859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 dirty="0"/>
          </a:p>
        </p:txBody>
      </p:sp>
      <p:grpSp>
        <p:nvGrpSpPr>
          <p:cNvPr id="7" name="Group 20">
            <a:extLst>
              <a:ext uri="{FF2B5EF4-FFF2-40B4-BE49-F238E27FC236}">
                <a16:creationId xmlns:a16="http://schemas.microsoft.com/office/drawing/2014/main" id="{02336BE1-59EA-4D00-90E5-F4E9415573BB}"/>
              </a:ext>
            </a:extLst>
          </p:cNvPr>
          <p:cNvGrpSpPr/>
          <p:nvPr/>
        </p:nvGrpSpPr>
        <p:grpSpPr>
          <a:xfrm>
            <a:off x="2396571" y="1700143"/>
            <a:ext cx="1296000" cy="548640"/>
            <a:chOff x="573386" y="2366048"/>
            <a:chExt cx="1728000" cy="731520"/>
          </a:xfrm>
        </p:grpSpPr>
        <p:sp>
          <p:nvSpPr>
            <p:cNvPr id="22" name="Pentagon 14">
              <a:extLst>
                <a:ext uri="{FF2B5EF4-FFF2-40B4-BE49-F238E27FC236}">
                  <a16:creationId xmlns:a16="http://schemas.microsoft.com/office/drawing/2014/main" id="{C4495ADA-2997-44C7-8946-BEAF2686D6D7}"/>
                </a:ext>
              </a:extLst>
            </p:cNvPr>
            <p:cNvSpPr/>
            <p:nvPr/>
          </p:nvSpPr>
          <p:spPr>
            <a:xfrm rot="5400000">
              <a:off x="1071626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C4E2ED2-1359-40FD-A521-186BFE1D600A}"/>
                </a:ext>
              </a:extLst>
            </p:cNvPr>
            <p:cNvSpPr txBox="1"/>
            <p:nvPr/>
          </p:nvSpPr>
          <p:spPr>
            <a:xfrm>
              <a:off x="1010866" y="2464321"/>
              <a:ext cx="853040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874B520-BCD8-46AE-BE18-E5F3DA265463}"/>
              </a:ext>
            </a:extLst>
          </p:cNvPr>
          <p:cNvSpPr txBox="1"/>
          <p:nvPr/>
        </p:nvSpPr>
        <p:spPr>
          <a:xfrm>
            <a:off x="3995936" y="3003798"/>
            <a:ext cx="1296000" cy="570156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В соответствии   с приказом о завершении  учебного года формирование списков учащихся  для выбора предметов по выбору</a:t>
            </a:r>
          </a:p>
          <a:p>
            <a:pPr algn="ctr"/>
            <a:endParaRPr lang="ru-RU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ru-RU" altLang="ko-KR" sz="900" dirty="0" err="1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B4D1CD8-CFCF-4BE5-B313-BB43E5592217}"/>
              </a:ext>
            </a:extLst>
          </p:cNvPr>
          <p:cNvSpPr txBox="1"/>
          <p:nvPr/>
        </p:nvSpPr>
        <p:spPr>
          <a:xfrm>
            <a:off x="2396571" y="2764265"/>
            <a:ext cx="1296000" cy="238527"/>
          </a:xfrm>
          <a:prstGeom prst="rect">
            <a:avLst/>
          </a:prstGeom>
          <a:solidFill>
            <a:schemeClr val="accent4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100" b="1" dirty="0">
                <a:solidFill>
                  <a:schemeClr val="bg1"/>
                </a:solidFill>
                <a:cs typeface="Arial" pitchFamily="34" charset="0"/>
              </a:rPr>
              <a:t>этап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52F6F6E-39D6-46AF-B727-A3EC9BDB7D54}"/>
              </a:ext>
            </a:extLst>
          </p:cNvPr>
          <p:cNvCxnSpPr/>
          <p:nvPr/>
        </p:nvCxnSpPr>
        <p:spPr>
          <a:xfrm>
            <a:off x="2425962" y="4428862"/>
            <a:ext cx="1296000" cy="6028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Diamond 26">
            <a:extLst>
              <a:ext uri="{FF2B5EF4-FFF2-40B4-BE49-F238E27FC236}">
                <a16:creationId xmlns:a16="http://schemas.microsoft.com/office/drawing/2014/main" id="{B1DB1114-2983-4FD8-9E32-6A655C689010}"/>
              </a:ext>
            </a:extLst>
          </p:cNvPr>
          <p:cNvSpPr/>
          <p:nvPr/>
        </p:nvSpPr>
        <p:spPr>
          <a:xfrm>
            <a:off x="6052394" y="2366512"/>
            <a:ext cx="238859" cy="238859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 dirty="0"/>
          </a:p>
        </p:txBody>
      </p:sp>
      <p:grpSp>
        <p:nvGrpSpPr>
          <p:cNvPr id="10" name="Group 27">
            <a:extLst>
              <a:ext uri="{FF2B5EF4-FFF2-40B4-BE49-F238E27FC236}">
                <a16:creationId xmlns:a16="http://schemas.microsoft.com/office/drawing/2014/main" id="{013313FC-F91F-4974-8E11-5E081663708B}"/>
              </a:ext>
            </a:extLst>
          </p:cNvPr>
          <p:cNvGrpSpPr/>
          <p:nvPr/>
        </p:nvGrpSpPr>
        <p:grpSpPr>
          <a:xfrm>
            <a:off x="5523822" y="1700143"/>
            <a:ext cx="1296000" cy="548640"/>
            <a:chOff x="499359" y="2366048"/>
            <a:chExt cx="1728000" cy="731520"/>
          </a:xfrm>
        </p:grpSpPr>
        <p:sp>
          <p:nvSpPr>
            <p:cNvPr id="29" name="Pentagon 20">
              <a:extLst>
                <a:ext uri="{FF2B5EF4-FFF2-40B4-BE49-F238E27FC236}">
                  <a16:creationId xmlns:a16="http://schemas.microsoft.com/office/drawing/2014/main" id="{229DAD4F-406C-48C8-9761-D903AACF8F79}"/>
                </a:ext>
              </a:extLst>
            </p:cNvPr>
            <p:cNvSpPr/>
            <p:nvPr/>
          </p:nvSpPr>
          <p:spPr>
            <a:xfrm rot="5400000">
              <a:off x="997599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51CBF45-2BDA-4BC7-8158-C0DFF34D4147}"/>
                </a:ext>
              </a:extLst>
            </p:cNvPr>
            <p:cNvSpPr txBox="1"/>
            <p:nvPr/>
          </p:nvSpPr>
          <p:spPr>
            <a:xfrm>
              <a:off x="936839" y="2464321"/>
              <a:ext cx="853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B71DD22-67C5-46FA-890E-AB70C0F9C32F}"/>
              </a:ext>
            </a:extLst>
          </p:cNvPr>
          <p:cNvSpPr txBox="1"/>
          <p:nvPr/>
        </p:nvSpPr>
        <p:spPr>
          <a:xfrm>
            <a:off x="5523822" y="2764265"/>
            <a:ext cx="1296000" cy="238527"/>
          </a:xfrm>
          <a:prstGeom prst="rect">
            <a:avLst/>
          </a:prstGeom>
          <a:solidFill>
            <a:schemeClr val="accent2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100" b="1" dirty="0">
                <a:solidFill>
                  <a:schemeClr val="bg1"/>
                </a:solidFill>
                <a:cs typeface="Arial" pitchFamily="34" charset="0"/>
              </a:rPr>
              <a:t>этап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245C9BA-CF2E-458D-94E7-EED436CBEBF5}"/>
              </a:ext>
            </a:extLst>
          </p:cNvPr>
          <p:cNvCxnSpPr/>
          <p:nvPr/>
        </p:nvCxnSpPr>
        <p:spPr>
          <a:xfrm>
            <a:off x="5514025" y="4428862"/>
            <a:ext cx="1296000" cy="602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Diamond 33">
            <a:extLst>
              <a:ext uri="{FF2B5EF4-FFF2-40B4-BE49-F238E27FC236}">
                <a16:creationId xmlns:a16="http://schemas.microsoft.com/office/drawing/2014/main" id="{D3BAC51D-92EC-4573-AE04-12598BAD0BE6}"/>
              </a:ext>
            </a:extLst>
          </p:cNvPr>
          <p:cNvSpPr/>
          <p:nvPr/>
        </p:nvSpPr>
        <p:spPr>
          <a:xfrm>
            <a:off x="4488769" y="2366512"/>
            <a:ext cx="238859" cy="238859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 dirty="0"/>
          </a:p>
        </p:txBody>
      </p:sp>
      <p:grpSp>
        <p:nvGrpSpPr>
          <p:cNvPr id="14" name="Group 34">
            <a:extLst>
              <a:ext uri="{FF2B5EF4-FFF2-40B4-BE49-F238E27FC236}">
                <a16:creationId xmlns:a16="http://schemas.microsoft.com/office/drawing/2014/main" id="{C7426B1F-B184-41B5-88A8-D328B781DB69}"/>
              </a:ext>
            </a:extLst>
          </p:cNvPr>
          <p:cNvGrpSpPr/>
          <p:nvPr/>
        </p:nvGrpSpPr>
        <p:grpSpPr>
          <a:xfrm>
            <a:off x="3960197" y="1700143"/>
            <a:ext cx="1296000" cy="548640"/>
            <a:chOff x="546388" y="2366048"/>
            <a:chExt cx="1728000" cy="731520"/>
          </a:xfrm>
        </p:grpSpPr>
        <p:sp>
          <p:nvSpPr>
            <p:cNvPr id="36" name="Pentagon 17">
              <a:extLst>
                <a:ext uri="{FF2B5EF4-FFF2-40B4-BE49-F238E27FC236}">
                  <a16:creationId xmlns:a16="http://schemas.microsoft.com/office/drawing/2014/main" id="{3A5E10DB-0988-4C16-BE86-0A233267A4D9}"/>
                </a:ext>
              </a:extLst>
            </p:cNvPr>
            <p:cNvSpPr/>
            <p:nvPr/>
          </p:nvSpPr>
          <p:spPr>
            <a:xfrm rot="5400000">
              <a:off x="1044628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33C16B7-9D1A-4127-8791-509DABC2FF21}"/>
                </a:ext>
              </a:extLst>
            </p:cNvPr>
            <p:cNvSpPr txBox="1"/>
            <p:nvPr/>
          </p:nvSpPr>
          <p:spPr>
            <a:xfrm>
              <a:off x="983868" y="2464321"/>
              <a:ext cx="853040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3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2FB2104B-DD81-4CE5-B1CE-61EE09D2B16C}"/>
              </a:ext>
            </a:extLst>
          </p:cNvPr>
          <p:cNvSpPr txBox="1"/>
          <p:nvPr/>
        </p:nvSpPr>
        <p:spPr>
          <a:xfrm>
            <a:off x="2339752" y="3075806"/>
            <a:ext cx="1430383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Планирование мероприятий школы по организованному завершению учебного года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AFE73E7-184C-4A68-B6BC-0F28EF7BB85F}"/>
              </a:ext>
            </a:extLst>
          </p:cNvPr>
          <p:cNvSpPr txBox="1"/>
          <p:nvPr/>
        </p:nvSpPr>
        <p:spPr>
          <a:xfrm>
            <a:off x="3960197" y="2764265"/>
            <a:ext cx="1296000" cy="238527"/>
          </a:xfrm>
          <a:prstGeom prst="rect">
            <a:avLst/>
          </a:prstGeom>
          <a:solidFill>
            <a:schemeClr val="accent3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100" b="1" dirty="0">
                <a:solidFill>
                  <a:schemeClr val="bg1"/>
                </a:solidFill>
                <a:cs typeface="Arial" pitchFamily="34" charset="0"/>
              </a:rPr>
              <a:t>этап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6AAFB76-503F-4C00-90AD-0FEA2303F9BB}"/>
              </a:ext>
            </a:extLst>
          </p:cNvPr>
          <p:cNvCxnSpPr/>
          <p:nvPr/>
        </p:nvCxnSpPr>
        <p:spPr>
          <a:xfrm>
            <a:off x="3960197" y="4419065"/>
            <a:ext cx="1296000" cy="6028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2FB2104B-DD81-4CE5-B1CE-61EE09D2B16C}"/>
              </a:ext>
            </a:extLst>
          </p:cNvPr>
          <p:cNvSpPr txBox="1"/>
          <p:nvPr/>
        </p:nvSpPr>
        <p:spPr>
          <a:xfrm>
            <a:off x="5436096" y="3075806"/>
            <a:ext cx="1430383" cy="99257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ВШК </a:t>
            </a:r>
          </a:p>
          <a:p>
            <a:pPr algn="ctr"/>
            <a:r>
              <a:rPr lang="ru-RU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за  реализацией Плана мероприятий (февраль-май)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FB2104B-DD81-4CE5-B1CE-61EE09D2B16C}"/>
              </a:ext>
            </a:extLst>
          </p:cNvPr>
          <p:cNvSpPr txBox="1"/>
          <p:nvPr/>
        </p:nvSpPr>
        <p:spPr>
          <a:xfrm>
            <a:off x="7020272" y="3075807"/>
            <a:ext cx="1584176" cy="154657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Проведение педсоветов по вопросам перевода, допуска и  выпуска обучающихся. </a:t>
            </a:r>
          </a:p>
          <a:p>
            <a:pPr algn="ctr"/>
            <a:r>
              <a:rPr lang="ru-RU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Анализ итоговой аттестации на педсовете(август)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6255" y="446809"/>
            <a:ext cx="8977745" cy="1569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517" y="800547"/>
            <a:ext cx="8182070" cy="861550"/>
          </a:xfrm>
        </p:spPr>
        <p:txBody>
          <a:bodyPr>
            <a:normAutofit/>
          </a:bodyPr>
          <a:lstStyle/>
          <a:p>
            <a:pPr marL="0" indent="0" algn="just" fontAlgn="base">
              <a:spcBef>
                <a:spcPts val="0"/>
              </a:spcBef>
              <a:spcAft>
                <a:spcPts val="900"/>
              </a:spcAft>
              <a:buNone/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Итоговая аттестация обучающихся — 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процедура, проводимая с целью определения степени </a:t>
            </a:r>
            <a:r>
              <a:rPr lang="ru-RU" sz="1400" u="sng" dirty="0">
                <a:latin typeface="Arial" pitchFamily="34" charset="0"/>
                <a:cs typeface="Arial" pitchFamily="34" charset="0"/>
              </a:rPr>
              <a:t>освоения обучающимися объема учебных дисциплин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предусмотренных </a:t>
            </a:r>
            <a:r>
              <a:rPr lang="ru-RU" sz="1400" u="sng" dirty="0">
                <a:latin typeface="Arial" pitchFamily="34" charset="0"/>
                <a:cs typeface="Arial" pitchFamily="34" charset="0"/>
              </a:rPr>
              <a:t>государственным общеобязательным стандартом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соответствующего уровня образования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411551460"/>
              </p:ext>
            </p:extLst>
          </p:nvPr>
        </p:nvGraphicFramePr>
        <p:xfrm>
          <a:off x="251520" y="1563638"/>
          <a:ext cx="8640960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4530436"/>
            <a:ext cx="9144000" cy="6130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5536" y="195486"/>
            <a:ext cx="7825212" cy="584775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kk-KZ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ИТОГОВЫЕ ВЫПУСКНЫЕ  ЭКЗАМЕНЫ  за курс основного среднегто образования  (9 КЛАССЫ)</a:t>
            </a:r>
            <a:endParaRPr lang="ru-RU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06587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8614</TotalTime>
  <Words>5864</Words>
  <Application>Microsoft Office PowerPoint</Application>
  <PresentationFormat>Экран (16:9)</PresentationFormat>
  <Paragraphs>518</Paragraphs>
  <Slides>53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67" baseType="lpstr">
      <vt:lpstr>Arial</vt:lpstr>
      <vt:lpstr>Arial Narrow</vt:lpstr>
      <vt:lpstr>Calibri</vt:lpstr>
      <vt:lpstr>Century Gothic</vt:lpstr>
      <vt:lpstr>KZCentury Gothic</vt:lpstr>
      <vt:lpstr>Lato</vt:lpstr>
      <vt:lpstr>Montserrat</vt:lpstr>
      <vt:lpstr>Poppins</vt:lpstr>
      <vt:lpstr>Roboto</vt:lpstr>
      <vt:lpstr>Times New Roman</vt:lpstr>
      <vt:lpstr>Trebuchet MS</vt:lpstr>
      <vt:lpstr>Wingdings</vt:lpstr>
      <vt:lpstr>Wingdings 3</vt:lpstr>
      <vt:lpstr>Аспект</vt:lpstr>
      <vt:lpstr>Презентация PowerPoint</vt:lpstr>
      <vt:lpstr>Презентация PowerPoint</vt:lpstr>
      <vt:lpstr>Система мероприятий по подготовке выпускников школы к итоговой аттестации включает следующие направления работы:  </vt:lpstr>
      <vt:lpstr>Презентация PowerPoint</vt:lpstr>
      <vt:lpstr>Презентация PowerPoint</vt:lpstr>
      <vt:lpstr>Презентация PowerPoint</vt:lpstr>
      <vt:lpstr>Презентация PowerPoint</vt:lpstr>
      <vt:lpstr>АЛГОРТМ РАБОТЫ ПО ПОДГОТОВКЕ  К  ИТОГОВОЙ АТТЕСТАЦИИ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Глава 3. Порядок проведения итоговой аттестации обучающихся (Приказ МОН РК №125 в редакции приказа Министра просвещения РК от 30.04.2025 № 98 </vt:lpstr>
      <vt:lpstr>Аттестация учащихся, имеющих годовые неудовлетворительные оценки</vt:lpstr>
      <vt:lpstr>Аттестация учащихся, имеющих годовые неудовлетворительные оценки по предметам итоговой аттестации</vt:lpstr>
      <vt:lpstr>55. п.55 По результатам итоговой аттестации:</vt:lpstr>
      <vt:lpstr>Приложение 1         к справке, выдаваемой лицам,  не завершившим основное   среднее образование      </vt:lpstr>
      <vt:lpstr>Освобождение  учащихся от предметов</vt:lpstr>
      <vt:lpstr>Освобождение от итоговой аттестации п.50</vt:lpstr>
      <vt:lpstr>Перечень документов для освобождения от  итоговой аттестации (п.51)</vt:lpstr>
      <vt:lpstr>Порядок  освобождения от итоговой аттестации обучающихся 9 (10) и 11 (12) классов, заболевших в дни проведения экзаменов</vt:lpstr>
      <vt:lpstr>Досрочная итоговая аттестация  выпускников</vt:lpstr>
      <vt:lpstr>Выпускники 11 (12) класса, выезжавшие  на учебу за рубеж по линии международного обмена</vt:lpstr>
      <vt:lpstr>Выпускники 11 (12) класса, выезжавшие на учебу за рубеж по линии международного обмена</vt:lpstr>
      <vt:lpstr>Итоговая  аттестация обучающихся с особыми образовательными потребностями и обучающихся по индивидуальным учебным программам</vt:lpstr>
      <vt:lpstr>Победителям международных олимпиад  по общеобразовательным предметам последних трех лет(согласно приказу №514)</vt:lpstr>
      <vt:lpstr>Организационные требования для проведения экзаменов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Глава 2. Требования к заполнению аттестатов об основном и общем среднем образовании и приложению к ним  (утверждены   приказом Министра образования   и  науки Республики  Казахстан   от 21 ноября 2007 года N 565 с изменениями, внесенными  приказом Министра образования и науки РК от 22.06.2015  № 403, приказа №260 от 21.06.2021 года)   </vt:lpstr>
      <vt:lpstr>Глава 2. Требования к заполнению аттестатов об основном и общем среднем образовании и приложению к ним  (утверждены   приказом Министра образования   и  науки Республики  Казахстан   от 21 ноября 2007 года N 565 с изменениями, внесенными  приказом Министра образования и науки РК от 22.06.2015  № 403, приказа №260 от 21.06.2021 года)   </vt:lpstr>
      <vt:lpstr>Порядок заполнения приложений </vt:lpstr>
      <vt:lpstr>Глава 2. Требования к заполнению аттестатов об основном и общем среднем образовании и приложению к ним  (утверждены   приказом Министра образования   и  науки Республики  Казахстан   от 21 ноября 2007 года N 565 с изменениями, внесенными  приказом Министра образования и науки РК от 22.06.2015  № 403, приказа №260 от 21.06.2021 года)  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қкұоөүуғпңаівәы</dc:title>
  <dc:creator>ГОО</dc:creator>
  <cp:lastModifiedBy>user</cp:lastModifiedBy>
  <cp:revision>448</cp:revision>
  <cp:lastPrinted>2020-08-13T03:30:23Z</cp:lastPrinted>
  <dcterms:created xsi:type="dcterms:W3CDTF">2020-07-30T01:46:28Z</dcterms:created>
  <dcterms:modified xsi:type="dcterms:W3CDTF">2026-05-29T05:17:34Z</dcterms:modified>
</cp:coreProperties>
</file>