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413" r:id="rId2"/>
    <p:sldId id="393" r:id="rId3"/>
    <p:sldId id="380" r:id="rId4"/>
    <p:sldId id="406" r:id="rId5"/>
    <p:sldId id="407" r:id="rId6"/>
    <p:sldId id="408" r:id="rId7"/>
    <p:sldId id="401" r:id="rId8"/>
    <p:sldId id="409" r:id="rId9"/>
    <p:sldId id="314" r:id="rId10"/>
    <p:sldId id="388" r:id="rId11"/>
    <p:sldId id="318" r:id="rId12"/>
    <p:sldId id="315" r:id="rId13"/>
    <p:sldId id="313" r:id="rId14"/>
    <p:sldId id="329" r:id="rId15"/>
    <p:sldId id="410" r:id="rId16"/>
    <p:sldId id="319" r:id="rId17"/>
    <p:sldId id="331" r:id="rId18"/>
    <p:sldId id="345" r:id="rId19"/>
    <p:sldId id="346" r:id="rId20"/>
    <p:sldId id="347" r:id="rId21"/>
    <p:sldId id="348" r:id="rId22"/>
    <p:sldId id="349" r:id="rId23"/>
    <p:sldId id="412" r:id="rId24"/>
    <p:sldId id="351" r:id="rId25"/>
    <p:sldId id="352" r:id="rId26"/>
    <p:sldId id="353" r:id="rId27"/>
    <p:sldId id="354" r:id="rId28"/>
    <p:sldId id="394" r:id="rId29"/>
    <p:sldId id="402" r:id="rId30"/>
    <p:sldId id="396" r:id="rId31"/>
    <p:sldId id="403" r:id="rId32"/>
    <p:sldId id="411" r:id="rId33"/>
    <p:sldId id="400" r:id="rId34"/>
    <p:sldId id="405" r:id="rId3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CDD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864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2682926829268287"/>
          <c:y val="0.1"/>
          <c:w val="0.7951219512195139"/>
          <c:h val="0.77619047619047976"/>
        </c:manualLayout>
      </c:layout>
      <c:doughnut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cat>
            <c:strRef>
              <c:f>Sheet1!$B$1:$C$1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16</c:v>
                </c:pt>
                <c:pt idx="1">
                  <c:v>84</c:v>
                </c:pt>
              </c:numCache>
            </c:numRef>
          </c:val>
        </c:ser>
        <c:firstSliceAng val="40"/>
        <c:holeSize val="40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6"/>
  <c:chart>
    <c:autoTitleDeleted val="1"/>
    <c:plotArea>
      <c:layout>
        <c:manualLayout>
          <c:layoutTarget val="inner"/>
          <c:xMode val="edge"/>
          <c:yMode val="edge"/>
          <c:x val="0.10616031128163639"/>
          <c:y val="0.10427413249148039"/>
          <c:w val="0.76381909547738869"/>
          <c:h val="0.79166666666666652"/>
        </c:manualLayout>
      </c:layout>
      <c:doughnut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cat>
            <c:strRef>
              <c:f>Sheet1!$B$1:$C$1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45</c:v>
                </c:pt>
                <c:pt idx="1">
                  <c:v>55</c:v>
                </c:pt>
              </c:numCache>
            </c:numRef>
          </c:val>
        </c:ser>
        <c:firstSliceAng val="30"/>
        <c:holeSize val="35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8"/>
  <c:chart>
    <c:autoTitleDeleted val="1"/>
    <c:plotArea>
      <c:layout>
        <c:manualLayout>
          <c:layoutTarget val="inner"/>
          <c:xMode val="edge"/>
          <c:yMode val="edge"/>
          <c:x val="0.12060301507537689"/>
          <c:y val="0.10937500000000012"/>
          <c:w val="0.76381909547738869"/>
          <c:h val="0.79166666666666652"/>
        </c:manualLayout>
      </c:layout>
      <c:doughnut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cat>
            <c:strRef>
              <c:f>Sheet1!$B$1:$C$1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</c:ser>
        <c:firstSliceAng val="30"/>
        <c:holeSize val="35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46177136825288195"/>
          <c:y val="4.3779637435657721E-2"/>
          <c:w val="0.51274858305755255"/>
          <c:h val="0.80389526164136182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заявлено участников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0"/>
                  <c:y val="-2.4427694696902247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2077294685989453E-3"/>
                  <c:y val="4.8855389393802715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2077294685990338E-3"/>
                  <c:y val="-2.4427694696901358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2077294685990338E-3"/>
                  <c:y val="-2.4427694696901358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6.0386473429950909E-3"/>
                  <c:y val="-1.46566168181408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2077294685990338E-3"/>
                  <c:y val="2.4427694696901804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2077294685990338E-3"/>
                  <c:y val="2.4427694696901358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1.2077294685990338E-3"/>
                  <c:y val="4.8855389393802264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6.0386473429950059E-3"/>
                  <c:y val="-4.8855389393802785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"Лучший педагог - 2017"</c:v>
                </c:pt>
                <c:pt idx="1">
                  <c:v>"Лидер в образовании - 2017"</c:v>
                </c:pt>
                <c:pt idx="2">
                  <c:v>"Лучшее методико-дидактическое пособие"</c:v>
                </c:pt>
                <c:pt idx="3">
                  <c:v>"Лучшая авторская программа"</c:v>
                </c:pt>
                <c:pt idx="4">
                  <c:v>"Лучшее методико-дидактическое пособие по трехъязычию"</c:v>
                </c:pt>
                <c:pt idx="5">
                  <c:v>Интернет-фестиваль "Современный урок - 2017"</c:v>
                </c:pt>
                <c:pt idx="6">
                  <c:v>"Лучшая программа педагогического совета"</c:v>
                </c:pt>
                <c:pt idx="7">
                  <c:v>Городская олимпиада учителей</c:v>
                </c:pt>
                <c:pt idx="8">
                  <c:v>Педагогический марафон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20</c:v>
                </c:pt>
                <c:pt idx="1">
                  <c:v>9</c:v>
                </c:pt>
                <c:pt idx="2">
                  <c:v>255</c:v>
                </c:pt>
                <c:pt idx="3">
                  <c:v>103</c:v>
                </c:pt>
                <c:pt idx="4">
                  <c:v>12</c:v>
                </c:pt>
                <c:pt idx="5">
                  <c:v>335</c:v>
                </c:pt>
                <c:pt idx="6">
                  <c:v>16</c:v>
                </c:pt>
                <c:pt idx="7">
                  <c:v>305</c:v>
                </c:pt>
                <c:pt idx="8">
                  <c:v>367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призовых мест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-2.4154589371980619E-3"/>
                  <c:y val="-8.2800267819860846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6231884057971097E-3"/>
                  <c:y val="-2.9186286561478842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1.072279625167603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2077294685990338E-3"/>
                  <c:y val="-1.852696384720419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2077294685990338E-3"/>
                  <c:y val="-1.024693706521830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9.0579710144927536E-2"/>
                  <c:y val="-8.7559274871315436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2077294685990338E-3"/>
                  <c:y val="-7.8041675955281675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2.4154589371980619E-3"/>
                  <c:y val="-4.8855389393802941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4.830917874396135E-3"/>
                  <c:y val="-8.7558859684436774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"Лучший педагог - 2017"</c:v>
                </c:pt>
                <c:pt idx="1">
                  <c:v>"Лидер в образовании - 2017"</c:v>
                </c:pt>
                <c:pt idx="2">
                  <c:v>"Лучшее методико-дидактическое пособие"</c:v>
                </c:pt>
                <c:pt idx="3">
                  <c:v>"Лучшая авторская программа"</c:v>
                </c:pt>
                <c:pt idx="4">
                  <c:v>"Лучшее методико-дидактическое пособие по трехъязычию"</c:v>
                </c:pt>
                <c:pt idx="5">
                  <c:v>Интернет-фестиваль "Современный урок - 2017"</c:v>
                </c:pt>
                <c:pt idx="6">
                  <c:v>"Лучшая программа педагогического совета"</c:v>
                </c:pt>
                <c:pt idx="7">
                  <c:v>Городская олимпиада учителей</c:v>
                </c:pt>
                <c:pt idx="8">
                  <c:v>Педагогический марафон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6</c:v>
                </c:pt>
                <c:pt idx="1">
                  <c:v>7</c:v>
                </c:pt>
                <c:pt idx="2">
                  <c:v>118</c:v>
                </c:pt>
                <c:pt idx="3">
                  <c:v>50</c:v>
                </c:pt>
                <c:pt idx="4">
                  <c:v>8</c:v>
                </c:pt>
                <c:pt idx="5">
                  <c:v>157</c:v>
                </c:pt>
                <c:pt idx="6">
                  <c:v>6</c:v>
                </c:pt>
                <c:pt idx="7">
                  <c:v>76</c:v>
                </c:pt>
                <c:pt idx="8">
                  <c:v>158</c:v>
                </c:pt>
              </c:numCache>
            </c:numRef>
          </c:val>
        </c:ser>
        <c:axId val="174428544"/>
        <c:axId val="174430080"/>
      </c:barChart>
      <c:catAx>
        <c:axId val="174428544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74430080"/>
        <c:crosses val="autoZero"/>
        <c:auto val="1"/>
        <c:lblAlgn val="ctr"/>
        <c:lblOffset val="100"/>
      </c:catAx>
      <c:valAx>
        <c:axId val="174430080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74428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589333941952906"/>
          <c:y val="0.91332169138896868"/>
          <c:w val="0.40821322606413329"/>
          <c:h val="5.2479536035369763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8FD42A-D525-4984-89B6-7B80C47120D8}" type="doc">
      <dgm:prSet loTypeId="urn:microsoft.com/office/officeart/2008/layout/TitlePictureLineup" loCatId="pictur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D4990E24-6870-4BD9-982F-9340B4FCA5B0}">
      <dgm:prSet phldrT="[Текст]" custT="1"/>
      <dgm:spPr/>
      <dgm:t>
        <a:bodyPr/>
        <a:lstStyle/>
        <a:p>
          <a:r>
            <a:rPr lang="kk-KZ" sz="14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Среднее образование</a:t>
          </a:r>
          <a:endParaRPr lang="ru-RU" sz="1400" b="1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0CCD98-1854-4334-8FD1-B3365F82EA34}" type="parTrans" cxnId="{AA004DFC-B114-4546-95D6-16D73BCB8710}">
      <dgm:prSet/>
      <dgm:spPr/>
      <dgm:t>
        <a:bodyPr/>
        <a:lstStyle/>
        <a:p>
          <a:endParaRPr lang="ru-RU"/>
        </a:p>
      </dgm:t>
    </dgm:pt>
    <dgm:pt modelId="{4A5625BF-682F-4165-B1D3-C93E4F06100A}" type="sibTrans" cxnId="{AA004DFC-B114-4546-95D6-16D73BCB8710}">
      <dgm:prSet/>
      <dgm:spPr/>
      <dgm:t>
        <a:bodyPr/>
        <a:lstStyle/>
        <a:p>
          <a:endParaRPr lang="ru-RU"/>
        </a:p>
      </dgm:t>
    </dgm:pt>
    <dgm:pt modelId="{EABB46B7-BF94-4D44-BEDC-947574310537}">
      <dgm:prSet phldrT="[Текст]" custT="1"/>
      <dgm:spPr/>
      <dgm:t>
        <a:bodyPr/>
        <a:lstStyle/>
        <a:p>
          <a:r>
            <a:rPr lang="kk-KZ" sz="14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44 </a:t>
          </a:r>
        </a:p>
        <a:p>
          <a:r>
            <a:rPr lang="kk-KZ" sz="14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школы </a:t>
          </a:r>
        </a:p>
        <a:p>
          <a:endParaRPr lang="kk-KZ" sz="1400" dirty="0" smtClean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kk-KZ" sz="14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1 </a:t>
          </a:r>
        </a:p>
        <a:p>
          <a:r>
            <a:rPr lang="kk-KZ" sz="14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учебно-профильный комбинат</a:t>
          </a:r>
          <a:endParaRPr lang="ru-RU" sz="14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893BAF-247F-44D4-8433-8FAD65F13C99}" type="parTrans" cxnId="{D0029751-FB3B-4DCA-8CD2-8A8D5309C021}">
      <dgm:prSet/>
      <dgm:spPr/>
      <dgm:t>
        <a:bodyPr/>
        <a:lstStyle/>
        <a:p>
          <a:endParaRPr lang="ru-RU"/>
        </a:p>
      </dgm:t>
    </dgm:pt>
    <dgm:pt modelId="{9501934D-8EE8-41A1-9048-E6A392127A01}" type="sibTrans" cxnId="{D0029751-FB3B-4DCA-8CD2-8A8D5309C021}">
      <dgm:prSet/>
      <dgm:spPr/>
      <dgm:t>
        <a:bodyPr/>
        <a:lstStyle/>
        <a:p>
          <a:endParaRPr lang="ru-RU"/>
        </a:p>
      </dgm:t>
    </dgm:pt>
    <dgm:pt modelId="{B3B13F7A-3CA2-414B-B971-98C122CFEE69}">
      <dgm:prSet phldrT="[Текст]" custT="1"/>
      <dgm:spPr/>
      <dgm:t>
        <a:bodyPr/>
        <a:lstStyle/>
        <a:p>
          <a:r>
            <a:rPr lang="kk-KZ" sz="14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Дошкольное образование</a:t>
          </a:r>
          <a:endParaRPr lang="ru-RU" sz="1400" b="1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3EF874-5290-4154-8BD0-BD7BADA9B1E7}" type="parTrans" cxnId="{80F11230-88CA-40EA-BBA8-D15509F9815D}">
      <dgm:prSet/>
      <dgm:spPr/>
      <dgm:t>
        <a:bodyPr/>
        <a:lstStyle/>
        <a:p>
          <a:endParaRPr lang="ru-RU"/>
        </a:p>
      </dgm:t>
    </dgm:pt>
    <dgm:pt modelId="{1E9BD803-BCE4-48EF-9D8C-E1F5BAF42B8F}" type="sibTrans" cxnId="{80F11230-88CA-40EA-BBA8-D15509F9815D}">
      <dgm:prSet/>
      <dgm:spPr/>
      <dgm:t>
        <a:bodyPr/>
        <a:lstStyle/>
        <a:p>
          <a:endParaRPr lang="ru-RU"/>
        </a:p>
      </dgm:t>
    </dgm:pt>
    <dgm:pt modelId="{70A53BF2-E619-41A1-AD39-D673B960A52F}">
      <dgm:prSet phldrT="[Текст]" custT="1"/>
      <dgm:spPr/>
      <dgm:t>
        <a:bodyPr/>
        <a:lstStyle/>
        <a:p>
          <a:r>
            <a:rPr lang="kk-KZ" sz="14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72 </a:t>
          </a:r>
        </a:p>
        <a:p>
          <a:r>
            <a:rPr lang="kk-KZ" sz="14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государственных</a:t>
          </a:r>
        </a:p>
        <a:p>
          <a:endParaRPr lang="kk-KZ" sz="1400" dirty="0" smtClean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kk-KZ" sz="14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7</a:t>
          </a:r>
        </a:p>
        <a:p>
          <a:r>
            <a:rPr lang="kk-KZ" sz="14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негосударственных</a:t>
          </a:r>
          <a:endParaRPr lang="ru-RU" sz="14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C4796D-2F37-47E3-BAFA-38410943F566}" type="parTrans" cxnId="{139CAFE2-95D0-4B0F-83EA-9C8F455BA13C}">
      <dgm:prSet/>
      <dgm:spPr/>
      <dgm:t>
        <a:bodyPr/>
        <a:lstStyle/>
        <a:p>
          <a:endParaRPr lang="ru-RU"/>
        </a:p>
      </dgm:t>
    </dgm:pt>
    <dgm:pt modelId="{1AD12E23-9544-4802-8A3E-0A5999C2CBE3}" type="sibTrans" cxnId="{139CAFE2-95D0-4B0F-83EA-9C8F455BA13C}">
      <dgm:prSet/>
      <dgm:spPr/>
      <dgm:t>
        <a:bodyPr/>
        <a:lstStyle/>
        <a:p>
          <a:endParaRPr lang="ru-RU"/>
        </a:p>
      </dgm:t>
    </dgm:pt>
    <dgm:pt modelId="{533846BA-7892-4C14-BE76-ED073485EF8A}">
      <dgm:prSet phldrT="[Текст]" custT="1"/>
      <dgm:spPr/>
      <dgm:t>
        <a:bodyPr/>
        <a:lstStyle/>
        <a:p>
          <a:r>
            <a:rPr lang="kk-KZ" sz="14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Дополнительное образование</a:t>
          </a:r>
          <a:endParaRPr lang="ru-RU" sz="1400" b="1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1ACA91-5D6B-4B7D-BA21-CAC966BF572A}" type="parTrans" cxnId="{302D58F1-C595-492F-BCD7-42BFCCD4D9D9}">
      <dgm:prSet/>
      <dgm:spPr/>
      <dgm:t>
        <a:bodyPr/>
        <a:lstStyle/>
        <a:p>
          <a:endParaRPr lang="ru-RU"/>
        </a:p>
      </dgm:t>
    </dgm:pt>
    <dgm:pt modelId="{4ABD2ACF-41BC-4365-AD56-6EE39580C604}" type="sibTrans" cxnId="{302D58F1-C595-492F-BCD7-42BFCCD4D9D9}">
      <dgm:prSet/>
      <dgm:spPr/>
      <dgm:t>
        <a:bodyPr/>
        <a:lstStyle/>
        <a:p>
          <a:endParaRPr lang="ru-RU"/>
        </a:p>
      </dgm:t>
    </dgm:pt>
    <dgm:pt modelId="{09B221F7-E897-4270-9A4E-EFC6E98D87CB}">
      <dgm:prSet phldrT="[Текст]" custT="1"/>
      <dgm:spPr/>
      <dgm:t>
        <a:bodyPr/>
        <a:lstStyle/>
        <a:p>
          <a:r>
            <a:rPr lang="kk-KZ" sz="14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Учебно-оздоровительный центр «Балдаурен»</a:t>
          </a:r>
        </a:p>
        <a:p>
          <a:endParaRPr lang="kk-KZ" sz="1400" dirty="0" smtClean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kk-KZ" sz="14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школы – </a:t>
          </a:r>
          <a:r>
            <a:rPr lang="kk-KZ" sz="14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8 </a:t>
          </a:r>
        </a:p>
        <a:p>
          <a:r>
            <a:rPr lang="kk-KZ" sz="14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центры – </a:t>
          </a:r>
          <a:r>
            <a:rPr lang="kk-KZ" sz="14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2</a:t>
          </a:r>
        </a:p>
        <a:p>
          <a:r>
            <a:rPr lang="kk-KZ" sz="14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клубы – </a:t>
          </a:r>
          <a:r>
            <a:rPr lang="kk-KZ" sz="14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1</a:t>
          </a:r>
          <a:r>
            <a:rPr lang="kk-KZ" sz="14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14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3E96E9-4EA4-4C91-B811-6BAAA95CB0FD}" type="parTrans" cxnId="{BB6CFEC2-78F3-40B3-84B5-72FFDEA16171}">
      <dgm:prSet/>
      <dgm:spPr/>
      <dgm:t>
        <a:bodyPr/>
        <a:lstStyle/>
        <a:p>
          <a:endParaRPr lang="ru-RU"/>
        </a:p>
      </dgm:t>
    </dgm:pt>
    <dgm:pt modelId="{685B0DC0-D8C5-4022-A790-744FFABC1EA5}" type="sibTrans" cxnId="{BB6CFEC2-78F3-40B3-84B5-72FFDEA16171}">
      <dgm:prSet/>
      <dgm:spPr/>
      <dgm:t>
        <a:bodyPr/>
        <a:lstStyle/>
        <a:p>
          <a:endParaRPr lang="ru-RU"/>
        </a:p>
      </dgm:t>
    </dgm:pt>
    <dgm:pt modelId="{324E9F1B-E648-451E-9E1F-60100A6C77C9}" type="pres">
      <dgm:prSet presAssocID="{5B8FD42A-D525-4984-89B6-7B80C47120D8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F5B6A70A-1D56-4E1F-BCB9-DB0D20B1A8D1}" type="pres">
      <dgm:prSet presAssocID="{D4990E24-6870-4BD9-982F-9340B4FCA5B0}" presName="composite" presStyleCnt="0"/>
      <dgm:spPr/>
    </dgm:pt>
    <dgm:pt modelId="{5B36F344-6AAB-4390-96AC-25B5EFA515A8}" type="pres">
      <dgm:prSet presAssocID="{D4990E24-6870-4BD9-982F-9340B4FCA5B0}" presName="Accent" presStyleLbl="alignAcc1" presStyleIdx="0" presStyleCnt="3"/>
      <dgm:spPr/>
    </dgm:pt>
    <dgm:pt modelId="{55192220-E2BF-45DD-85C3-2F2F93A76899}" type="pres">
      <dgm:prSet presAssocID="{D4990E24-6870-4BD9-982F-9340B4FCA5B0}" presName="Image" presStyleLbl="node1" presStyleIdx="0" presStyleCnt="3" custScaleY="6049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61CAE5C-7042-4783-AA22-503503A28995}" type="pres">
      <dgm:prSet presAssocID="{D4990E24-6870-4BD9-982F-9340B4FCA5B0}" presName="Child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B9F0C1-E688-4CDD-BA02-E7A366FC96C8}" type="pres">
      <dgm:prSet presAssocID="{D4990E24-6870-4BD9-982F-9340B4FCA5B0}" presName="Parent" presStyleLbl="alignNode1" presStyleIdx="0" presStyleCnt="3" custScaleY="1382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242927-5B76-4076-8E4B-DA62C35E6D70}" type="pres">
      <dgm:prSet presAssocID="{4A5625BF-682F-4165-B1D3-C93E4F06100A}" presName="sibTrans" presStyleCnt="0"/>
      <dgm:spPr/>
    </dgm:pt>
    <dgm:pt modelId="{B910131C-0BC0-4BB4-AEAC-2CF99080C19A}" type="pres">
      <dgm:prSet presAssocID="{B3B13F7A-3CA2-414B-B971-98C122CFEE69}" presName="composite" presStyleCnt="0"/>
      <dgm:spPr/>
    </dgm:pt>
    <dgm:pt modelId="{79B4559D-E839-4104-960C-9751B882D97D}" type="pres">
      <dgm:prSet presAssocID="{B3B13F7A-3CA2-414B-B971-98C122CFEE69}" presName="Accent" presStyleLbl="alignAcc1" presStyleIdx="1" presStyleCnt="3"/>
      <dgm:spPr/>
    </dgm:pt>
    <dgm:pt modelId="{C8AB0843-DEF5-413B-91FA-4DE071E98C97}" type="pres">
      <dgm:prSet presAssocID="{B3B13F7A-3CA2-414B-B971-98C122CFEE69}" presName="Image" presStyleLbl="node1" presStyleIdx="1" presStyleCnt="3" custScaleY="6049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0F599B2-C6B7-486E-AA4B-CE7F889FF6A2}" type="pres">
      <dgm:prSet presAssocID="{B3B13F7A-3CA2-414B-B971-98C122CFEE69}" presName="Child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FA8508-E7AC-497B-ABC5-22E11C1CFC07}" type="pres">
      <dgm:prSet presAssocID="{B3B13F7A-3CA2-414B-B971-98C122CFEE69}" presName="Parent" presStyleLbl="alignNode1" presStyleIdx="1" presStyleCnt="3" custScaleY="1382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D7AA60-E495-44A1-96E6-A231B042E721}" type="pres">
      <dgm:prSet presAssocID="{1E9BD803-BCE4-48EF-9D8C-E1F5BAF42B8F}" presName="sibTrans" presStyleCnt="0"/>
      <dgm:spPr/>
    </dgm:pt>
    <dgm:pt modelId="{59B7B0DA-4D6D-4914-A447-0089A1851BE1}" type="pres">
      <dgm:prSet presAssocID="{533846BA-7892-4C14-BE76-ED073485EF8A}" presName="composite" presStyleCnt="0"/>
      <dgm:spPr/>
    </dgm:pt>
    <dgm:pt modelId="{FD4599D8-3871-4653-913F-89911468D26D}" type="pres">
      <dgm:prSet presAssocID="{533846BA-7892-4C14-BE76-ED073485EF8A}" presName="Accent" presStyleLbl="alignAcc1" presStyleIdx="2" presStyleCnt="3"/>
      <dgm:spPr/>
    </dgm:pt>
    <dgm:pt modelId="{DFF68647-AEB5-41D2-AFD3-D1D61B0CEF09}" type="pres">
      <dgm:prSet presAssocID="{533846BA-7892-4C14-BE76-ED073485EF8A}" presName="Image" presStyleLbl="node1" presStyleIdx="2" presStyleCnt="3" custScaleY="6049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017AEBE-7A55-4C56-91F2-053865509C61}" type="pres">
      <dgm:prSet presAssocID="{533846BA-7892-4C14-BE76-ED073485EF8A}" presName="Child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24EF3F-6447-4461-A970-C7FE73F7206A}" type="pres">
      <dgm:prSet presAssocID="{533846BA-7892-4C14-BE76-ED073485EF8A}" presName="Parent" presStyleLbl="alignNode1" presStyleIdx="2" presStyleCnt="3" custScaleY="1382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6CFEC2-78F3-40B3-84B5-72FFDEA16171}" srcId="{533846BA-7892-4C14-BE76-ED073485EF8A}" destId="{09B221F7-E897-4270-9A4E-EFC6E98D87CB}" srcOrd="0" destOrd="0" parTransId="{2B3E96E9-4EA4-4C91-B811-6BAAA95CB0FD}" sibTransId="{685B0DC0-D8C5-4022-A790-744FFABC1EA5}"/>
    <dgm:cxn modelId="{139CAFE2-95D0-4B0F-83EA-9C8F455BA13C}" srcId="{B3B13F7A-3CA2-414B-B971-98C122CFEE69}" destId="{70A53BF2-E619-41A1-AD39-D673B960A52F}" srcOrd="0" destOrd="0" parTransId="{0DC4796D-2F37-47E3-BAFA-38410943F566}" sibTransId="{1AD12E23-9544-4802-8A3E-0A5999C2CBE3}"/>
    <dgm:cxn modelId="{DB57C3A5-0884-49E3-A006-9258029893A5}" type="presOf" srcId="{533846BA-7892-4C14-BE76-ED073485EF8A}" destId="{5324EF3F-6447-4461-A970-C7FE73F7206A}" srcOrd="0" destOrd="0" presId="urn:microsoft.com/office/officeart/2008/layout/TitlePictureLineup"/>
    <dgm:cxn modelId="{AA004DFC-B114-4546-95D6-16D73BCB8710}" srcId="{5B8FD42A-D525-4984-89B6-7B80C47120D8}" destId="{D4990E24-6870-4BD9-982F-9340B4FCA5B0}" srcOrd="0" destOrd="0" parTransId="{E40CCD98-1854-4334-8FD1-B3365F82EA34}" sibTransId="{4A5625BF-682F-4165-B1D3-C93E4F06100A}"/>
    <dgm:cxn modelId="{80F11230-88CA-40EA-BBA8-D15509F9815D}" srcId="{5B8FD42A-D525-4984-89B6-7B80C47120D8}" destId="{B3B13F7A-3CA2-414B-B971-98C122CFEE69}" srcOrd="1" destOrd="0" parTransId="{1E3EF874-5290-4154-8BD0-BD7BADA9B1E7}" sibTransId="{1E9BD803-BCE4-48EF-9D8C-E1F5BAF42B8F}"/>
    <dgm:cxn modelId="{5A5178DE-66AD-4ACB-8A0B-1AC31CC3692B}" type="presOf" srcId="{09B221F7-E897-4270-9A4E-EFC6E98D87CB}" destId="{0017AEBE-7A55-4C56-91F2-053865509C61}" srcOrd="0" destOrd="0" presId="urn:microsoft.com/office/officeart/2008/layout/TitlePictureLineup"/>
    <dgm:cxn modelId="{78622610-A024-405E-B3A7-C68F3C85A221}" type="presOf" srcId="{EABB46B7-BF94-4D44-BEDC-947574310537}" destId="{861CAE5C-7042-4783-AA22-503503A28995}" srcOrd="0" destOrd="0" presId="urn:microsoft.com/office/officeart/2008/layout/TitlePictureLineup"/>
    <dgm:cxn modelId="{4BF3AC70-175B-4BCD-BDB4-3B732EB520E7}" type="presOf" srcId="{5B8FD42A-D525-4984-89B6-7B80C47120D8}" destId="{324E9F1B-E648-451E-9E1F-60100A6C77C9}" srcOrd="0" destOrd="0" presId="urn:microsoft.com/office/officeart/2008/layout/TitlePictureLineup"/>
    <dgm:cxn modelId="{8BD63F06-9DBB-4406-A4CB-95A3A4AAEE4F}" type="presOf" srcId="{70A53BF2-E619-41A1-AD39-D673B960A52F}" destId="{80F599B2-C6B7-486E-AA4B-CE7F889FF6A2}" srcOrd="0" destOrd="0" presId="urn:microsoft.com/office/officeart/2008/layout/TitlePictureLineup"/>
    <dgm:cxn modelId="{DEE87F5E-7EA9-4E08-A48C-0B4F6F2F1032}" type="presOf" srcId="{B3B13F7A-3CA2-414B-B971-98C122CFEE69}" destId="{85FA8508-E7AC-497B-ABC5-22E11C1CFC07}" srcOrd="0" destOrd="0" presId="urn:microsoft.com/office/officeart/2008/layout/TitlePictureLineup"/>
    <dgm:cxn modelId="{302D58F1-C595-492F-BCD7-42BFCCD4D9D9}" srcId="{5B8FD42A-D525-4984-89B6-7B80C47120D8}" destId="{533846BA-7892-4C14-BE76-ED073485EF8A}" srcOrd="2" destOrd="0" parTransId="{9E1ACA91-5D6B-4B7D-BA21-CAC966BF572A}" sibTransId="{4ABD2ACF-41BC-4365-AD56-6EE39580C604}"/>
    <dgm:cxn modelId="{47D927B3-06BD-498C-B28C-9D18823531CD}" type="presOf" srcId="{D4990E24-6870-4BD9-982F-9340B4FCA5B0}" destId="{C0B9F0C1-E688-4CDD-BA02-E7A366FC96C8}" srcOrd="0" destOrd="0" presId="urn:microsoft.com/office/officeart/2008/layout/TitlePictureLineup"/>
    <dgm:cxn modelId="{D0029751-FB3B-4DCA-8CD2-8A8D5309C021}" srcId="{D4990E24-6870-4BD9-982F-9340B4FCA5B0}" destId="{EABB46B7-BF94-4D44-BEDC-947574310537}" srcOrd="0" destOrd="0" parTransId="{AB893BAF-247F-44D4-8433-8FAD65F13C99}" sibTransId="{9501934D-8EE8-41A1-9048-E6A392127A01}"/>
    <dgm:cxn modelId="{033F542B-863F-4BD6-A01F-59CCBB23D762}" type="presParOf" srcId="{324E9F1B-E648-451E-9E1F-60100A6C77C9}" destId="{F5B6A70A-1D56-4E1F-BCB9-DB0D20B1A8D1}" srcOrd="0" destOrd="0" presId="urn:microsoft.com/office/officeart/2008/layout/TitlePictureLineup"/>
    <dgm:cxn modelId="{E04F857A-3A69-4671-BB34-ACA4B62DFFA4}" type="presParOf" srcId="{F5B6A70A-1D56-4E1F-BCB9-DB0D20B1A8D1}" destId="{5B36F344-6AAB-4390-96AC-25B5EFA515A8}" srcOrd="0" destOrd="0" presId="urn:microsoft.com/office/officeart/2008/layout/TitlePictureLineup"/>
    <dgm:cxn modelId="{8DDB7E51-F97A-40F2-92EA-843A7C9BAC45}" type="presParOf" srcId="{F5B6A70A-1D56-4E1F-BCB9-DB0D20B1A8D1}" destId="{55192220-E2BF-45DD-85C3-2F2F93A76899}" srcOrd="1" destOrd="0" presId="urn:microsoft.com/office/officeart/2008/layout/TitlePictureLineup"/>
    <dgm:cxn modelId="{56A4B70A-FAE8-4C13-824A-E7BE49FC132A}" type="presParOf" srcId="{F5B6A70A-1D56-4E1F-BCB9-DB0D20B1A8D1}" destId="{861CAE5C-7042-4783-AA22-503503A28995}" srcOrd="2" destOrd="0" presId="urn:microsoft.com/office/officeart/2008/layout/TitlePictureLineup"/>
    <dgm:cxn modelId="{5C638CA0-5C0A-4A59-B868-1062264A793C}" type="presParOf" srcId="{F5B6A70A-1D56-4E1F-BCB9-DB0D20B1A8D1}" destId="{C0B9F0C1-E688-4CDD-BA02-E7A366FC96C8}" srcOrd="3" destOrd="0" presId="urn:microsoft.com/office/officeart/2008/layout/TitlePictureLineup"/>
    <dgm:cxn modelId="{37BAFD9F-64E3-4A9C-A610-39E49316E17C}" type="presParOf" srcId="{324E9F1B-E648-451E-9E1F-60100A6C77C9}" destId="{56242927-5B76-4076-8E4B-DA62C35E6D70}" srcOrd="1" destOrd="0" presId="urn:microsoft.com/office/officeart/2008/layout/TitlePictureLineup"/>
    <dgm:cxn modelId="{A511DAC5-4A27-43EE-BE8B-D6F3AEDDC7B9}" type="presParOf" srcId="{324E9F1B-E648-451E-9E1F-60100A6C77C9}" destId="{B910131C-0BC0-4BB4-AEAC-2CF99080C19A}" srcOrd="2" destOrd="0" presId="urn:microsoft.com/office/officeart/2008/layout/TitlePictureLineup"/>
    <dgm:cxn modelId="{8B0BCF7F-7E3B-4466-AC92-4BDCE383C0A6}" type="presParOf" srcId="{B910131C-0BC0-4BB4-AEAC-2CF99080C19A}" destId="{79B4559D-E839-4104-960C-9751B882D97D}" srcOrd="0" destOrd="0" presId="urn:microsoft.com/office/officeart/2008/layout/TitlePictureLineup"/>
    <dgm:cxn modelId="{67C9370B-97BE-45FE-9B8E-FD43B3196C3B}" type="presParOf" srcId="{B910131C-0BC0-4BB4-AEAC-2CF99080C19A}" destId="{C8AB0843-DEF5-413B-91FA-4DE071E98C97}" srcOrd="1" destOrd="0" presId="urn:microsoft.com/office/officeart/2008/layout/TitlePictureLineup"/>
    <dgm:cxn modelId="{403B6243-C8A7-436E-918D-550C6F898F39}" type="presParOf" srcId="{B910131C-0BC0-4BB4-AEAC-2CF99080C19A}" destId="{80F599B2-C6B7-486E-AA4B-CE7F889FF6A2}" srcOrd="2" destOrd="0" presId="urn:microsoft.com/office/officeart/2008/layout/TitlePictureLineup"/>
    <dgm:cxn modelId="{136D2D63-C52D-4DA5-A028-3313A3BD4FB4}" type="presParOf" srcId="{B910131C-0BC0-4BB4-AEAC-2CF99080C19A}" destId="{85FA8508-E7AC-497B-ABC5-22E11C1CFC07}" srcOrd="3" destOrd="0" presId="urn:microsoft.com/office/officeart/2008/layout/TitlePictureLineup"/>
    <dgm:cxn modelId="{7C493EC9-FB17-42E1-8908-D156B402D16F}" type="presParOf" srcId="{324E9F1B-E648-451E-9E1F-60100A6C77C9}" destId="{CFD7AA60-E495-44A1-96E6-A231B042E721}" srcOrd="3" destOrd="0" presId="urn:microsoft.com/office/officeart/2008/layout/TitlePictureLineup"/>
    <dgm:cxn modelId="{D3436C81-EDDC-4A81-BFA1-DB59C2E28525}" type="presParOf" srcId="{324E9F1B-E648-451E-9E1F-60100A6C77C9}" destId="{59B7B0DA-4D6D-4914-A447-0089A1851BE1}" srcOrd="4" destOrd="0" presId="urn:microsoft.com/office/officeart/2008/layout/TitlePictureLineup"/>
    <dgm:cxn modelId="{7DF03046-5D7E-4D3B-805A-A6E887D3A63D}" type="presParOf" srcId="{59B7B0DA-4D6D-4914-A447-0089A1851BE1}" destId="{FD4599D8-3871-4653-913F-89911468D26D}" srcOrd="0" destOrd="0" presId="urn:microsoft.com/office/officeart/2008/layout/TitlePictureLineup"/>
    <dgm:cxn modelId="{09AE4AFC-4504-4A08-B32D-F1B5F1A316D7}" type="presParOf" srcId="{59B7B0DA-4D6D-4914-A447-0089A1851BE1}" destId="{DFF68647-AEB5-41D2-AFD3-D1D61B0CEF09}" srcOrd="1" destOrd="0" presId="urn:microsoft.com/office/officeart/2008/layout/TitlePictureLineup"/>
    <dgm:cxn modelId="{E298CEAE-54A4-4996-B836-B8AF4B196695}" type="presParOf" srcId="{59B7B0DA-4D6D-4914-A447-0089A1851BE1}" destId="{0017AEBE-7A55-4C56-91F2-053865509C61}" srcOrd="2" destOrd="0" presId="urn:microsoft.com/office/officeart/2008/layout/TitlePictureLineup"/>
    <dgm:cxn modelId="{B44FCD8C-DF2A-43DA-8055-68679088C8A2}" type="presParOf" srcId="{59B7B0DA-4D6D-4914-A447-0089A1851BE1}" destId="{5324EF3F-6447-4461-A970-C7FE73F7206A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9BBAA0-DEF1-4FA4-844A-74CA0C38033C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ADD3A7F-A278-4331-8938-21747F89B5F9}">
      <dgm:prSet phldrT="[Текст]" custT="1"/>
      <dgm:spPr/>
      <dgm:t>
        <a:bodyPr anchor="ctr"/>
        <a:lstStyle/>
        <a:p>
          <a:pPr algn="ctr"/>
          <a:r>
            <a:rPr lang="kk-KZ" sz="16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40 </a:t>
          </a:r>
        </a:p>
        <a:p>
          <a:pPr algn="ctr"/>
          <a:r>
            <a:rPr lang="kk-KZ" sz="14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средних </a:t>
          </a:r>
        </a:p>
        <a:p>
          <a:pPr algn="ctr"/>
          <a:r>
            <a:rPr lang="kk-KZ" sz="14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школ</a:t>
          </a:r>
          <a:endParaRPr lang="ru-RU" sz="1400" b="1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2BEB29-A019-49ED-9E5B-75A6603B8B60}" type="parTrans" cxnId="{6C23E167-54B8-4F43-AD8D-FC1DEA86767C}">
      <dgm:prSet/>
      <dgm:spPr/>
      <dgm:t>
        <a:bodyPr/>
        <a:lstStyle/>
        <a:p>
          <a:endParaRPr lang="ru-RU"/>
        </a:p>
      </dgm:t>
    </dgm:pt>
    <dgm:pt modelId="{52C6236F-5347-43E1-85DA-5F58FF0161C8}" type="sibTrans" cxnId="{6C23E167-54B8-4F43-AD8D-FC1DEA86767C}">
      <dgm:prSet/>
      <dgm:spPr/>
      <dgm:t>
        <a:bodyPr/>
        <a:lstStyle/>
        <a:p>
          <a:endParaRPr lang="ru-RU"/>
        </a:p>
      </dgm:t>
    </dgm:pt>
    <dgm:pt modelId="{16D8BCD4-E695-4244-AAE0-90BCCAF0E45C}">
      <dgm:prSet phldrT="[Текст]" custT="1"/>
      <dgm:spPr/>
      <dgm:t>
        <a:bodyPr anchor="ctr"/>
        <a:lstStyle/>
        <a:p>
          <a:pPr algn="ctr"/>
          <a:r>
            <a:rPr lang="kk-KZ" sz="18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2</a:t>
          </a:r>
        </a:p>
        <a:p>
          <a:pPr algn="ctr"/>
          <a:r>
            <a:rPr lang="kk-KZ" sz="14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основных школы</a:t>
          </a:r>
          <a:endParaRPr lang="ru-RU" sz="1400" b="1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E0F2A2-C8B9-4E1A-9B11-701A0B2CDE9A}" type="parTrans" cxnId="{DCB1C5E9-C74D-4140-8F31-4F5F38E453FB}">
      <dgm:prSet/>
      <dgm:spPr/>
      <dgm:t>
        <a:bodyPr/>
        <a:lstStyle/>
        <a:p>
          <a:endParaRPr lang="ru-RU"/>
        </a:p>
      </dgm:t>
    </dgm:pt>
    <dgm:pt modelId="{F3CC25C3-7F57-4368-846D-53CC650815C7}" type="sibTrans" cxnId="{DCB1C5E9-C74D-4140-8F31-4F5F38E453FB}">
      <dgm:prSet/>
      <dgm:spPr/>
      <dgm:t>
        <a:bodyPr/>
        <a:lstStyle/>
        <a:p>
          <a:endParaRPr lang="ru-RU"/>
        </a:p>
      </dgm:t>
    </dgm:pt>
    <dgm:pt modelId="{FFCB6A6B-D785-44B0-AA88-DB4D2AC65C8C}">
      <dgm:prSet phldrT="[Текст]" custT="1"/>
      <dgm:spPr/>
      <dgm:t>
        <a:bodyPr anchor="ctr"/>
        <a:lstStyle/>
        <a:p>
          <a:pPr algn="ctr"/>
          <a:endParaRPr lang="kk-KZ" sz="1400" b="1" dirty="0" smtClean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r>
            <a:rPr lang="kk-KZ" sz="14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ВСЕГО: 42 </a:t>
          </a:r>
        </a:p>
        <a:p>
          <a:pPr algn="ctr"/>
          <a:r>
            <a:rPr lang="kk-KZ" sz="12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дневных государственных общеобразовательных школ</a:t>
          </a:r>
          <a:endParaRPr lang="ru-RU" sz="1200" b="1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8A3F1F-735F-4752-87A0-98145AABD91C}" type="sibTrans" cxnId="{2E87AB9B-E163-4406-86E6-8B8E2927DEEC}">
      <dgm:prSet/>
      <dgm:spPr/>
      <dgm:t>
        <a:bodyPr/>
        <a:lstStyle/>
        <a:p>
          <a:endParaRPr lang="ru-RU"/>
        </a:p>
      </dgm:t>
    </dgm:pt>
    <dgm:pt modelId="{06FE7661-823F-47D5-9308-60372F7EE858}" type="parTrans" cxnId="{2E87AB9B-E163-4406-86E6-8B8E2927DEEC}">
      <dgm:prSet/>
      <dgm:spPr/>
      <dgm:t>
        <a:bodyPr/>
        <a:lstStyle/>
        <a:p>
          <a:endParaRPr lang="ru-RU"/>
        </a:p>
      </dgm:t>
    </dgm:pt>
    <dgm:pt modelId="{8599721F-88B4-4813-A12A-F350C5C0D027}" type="pres">
      <dgm:prSet presAssocID="{149BBAA0-DEF1-4FA4-844A-74CA0C38033C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85DE05F-FB1E-42AB-8FFC-CD43A2616DDB}" type="pres">
      <dgm:prSet presAssocID="{6ADD3A7F-A278-4331-8938-21747F89B5F9}" presName="composite" presStyleCnt="0"/>
      <dgm:spPr/>
    </dgm:pt>
    <dgm:pt modelId="{CDD29621-796B-46CB-9830-68710B96653E}" type="pres">
      <dgm:prSet presAssocID="{6ADD3A7F-A278-4331-8938-21747F89B5F9}" presName="LShape" presStyleLbl="alignNode1" presStyleIdx="0" presStyleCnt="5"/>
      <dgm:spPr/>
    </dgm:pt>
    <dgm:pt modelId="{504C74CB-4D16-4CF3-8E11-407B323936A7}" type="pres">
      <dgm:prSet presAssocID="{6ADD3A7F-A278-4331-8938-21747F89B5F9}" presName="ParentText" presStyleLbl="revTx" presStyleIdx="0" presStyleCnt="3" custLinFactNeighborX="-3836" custLinFactNeighborY="-43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E64B07-B2E0-4408-A171-5B9FD9F7C8BC}" type="pres">
      <dgm:prSet presAssocID="{6ADD3A7F-A278-4331-8938-21747F89B5F9}" presName="Triangle" presStyleLbl="alignNode1" presStyleIdx="1" presStyleCnt="5"/>
      <dgm:spPr/>
    </dgm:pt>
    <dgm:pt modelId="{E9DBB534-9CF8-462A-B2D8-3CBEEE4E20E3}" type="pres">
      <dgm:prSet presAssocID="{52C6236F-5347-43E1-85DA-5F58FF0161C8}" presName="sibTrans" presStyleCnt="0"/>
      <dgm:spPr/>
    </dgm:pt>
    <dgm:pt modelId="{45AD7399-4069-49DB-A19E-7DA2919F9197}" type="pres">
      <dgm:prSet presAssocID="{52C6236F-5347-43E1-85DA-5F58FF0161C8}" presName="space" presStyleCnt="0"/>
      <dgm:spPr/>
    </dgm:pt>
    <dgm:pt modelId="{14982FD8-1344-4D45-853F-D74C2F76ABF9}" type="pres">
      <dgm:prSet presAssocID="{16D8BCD4-E695-4244-AAE0-90BCCAF0E45C}" presName="composite" presStyleCnt="0"/>
      <dgm:spPr/>
    </dgm:pt>
    <dgm:pt modelId="{816D88E9-95C1-42AC-916F-DA2AD17398E0}" type="pres">
      <dgm:prSet presAssocID="{16D8BCD4-E695-4244-AAE0-90BCCAF0E45C}" presName="LShape" presStyleLbl="alignNode1" presStyleIdx="2" presStyleCnt="5"/>
      <dgm:spPr/>
    </dgm:pt>
    <dgm:pt modelId="{06E4EA90-F225-46AD-8BC1-2038F99BC716}" type="pres">
      <dgm:prSet presAssocID="{16D8BCD4-E695-4244-AAE0-90BCCAF0E45C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30F25C-61A9-4E5A-ADC4-F747F733F2DF}" type="pres">
      <dgm:prSet presAssocID="{16D8BCD4-E695-4244-AAE0-90BCCAF0E45C}" presName="Triangle" presStyleLbl="alignNode1" presStyleIdx="3" presStyleCnt="5"/>
      <dgm:spPr/>
    </dgm:pt>
    <dgm:pt modelId="{77D74C2E-0EB2-4E0E-A57A-6CC1EF3AA14A}" type="pres">
      <dgm:prSet presAssocID="{F3CC25C3-7F57-4368-846D-53CC650815C7}" presName="sibTrans" presStyleCnt="0"/>
      <dgm:spPr/>
    </dgm:pt>
    <dgm:pt modelId="{77F5B1AE-718D-42F7-B7F1-A637CDE341D6}" type="pres">
      <dgm:prSet presAssocID="{F3CC25C3-7F57-4368-846D-53CC650815C7}" presName="space" presStyleCnt="0"/>
      <dgm:spPr/>
    </dgm:pt>
    <dgm:pt modelId="{B1DAF4B0-3376-47CE-B193-87B02658DC11}" type="pres">
      <dgm:prSet presAssocID="{FFCB6A6B-D785-44B0-AA88-DB4D2AC65C8C}" presName="composite" presStyleCnt="0"/>
      <dgm:spPr/>
    </dgm:pt>
    <dgm:pt modelId="{4527C9F4-F6E0-49FC-A2D0-6987BBBA5741}" type="pres">
      <dgm:prSet presAssocID="{FFCB6A6B-D785-44B0-AA88-DB4D2AC65C8C}" presName="LShape" presStyleLbl="alignNode1" presStyleIdx="4" presStyleCnt="5" custScaleX="116364"/>
      <dgm:spPr/>
    </dgm:pt>
    <dgm:pt modelId="{DCDAE9F7-587B-4F61-B57D-1A4C80EF4FE8}" type="pres">
      <dgm:prSet presAssocID="{FFCB6A6B-D785-44B0-AA88-DB4D2AC65C8C}" presName="ParentText" presStyleLbl="revTx" presStyleIdx="2" presStyleCnt="3" custScaleX="135247" custScaleY="76295" custLinFactNeighborX="2727" custLinFactNeighborY="-9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B6103E-CFEF-4034-BD13-B089084FF147}" type="presOf" srcId="{6ADD3A7F-A278-4331-8938-21747F89B5F9}" destId="{504C74CB-4D16-4CF3-8E11-407B323936A7}" srcOrd="0" destOrd="0" presId="urn:microsoft.com/office/officeart/2009/3/layout/StepUpProcess"/>
    <dgm:cxn modelId="{DCB1C5E9-C74D-4140-8F31-4F5F38E453FB}" srcId="{149BBAA0-DEF1-4FA4-844A-74CA0C38033C}" destId="{16D8BCD4-E695-4244-AAE0-90BCCAF0E45C}" srcOrd="1" destOrd="0" parTransId="{30E0F2A2-C8B9-4E1A-9B11-701A0B2CDE9A}" sibTransId="{F3CC25C3-7F57-4368-846D-53CC650815C7}"/>
    <dgm:cxn modelId="{EFA40E76-DFB1-4A79-A06C-465165B39BF7}" type="presOf" srcId="{FFCB6A6B-D785-44B0-AA88-DB4D2AC65C8C}" destId="{DCDAE9F7-587B-4F61-B57D-1A4C80EF4FE8}" srcOrd="0" destOrd="0" presId="urn:microsoft.com/office/officeart/2009/3/layout/StepUpProcess"/>
    <dgm:cxn modelId="{2E87AB9B-E163-4406-86E6-8B8E2927DEEC}" srcId="{149BBAA0-DEF1-4FA4-844A-74CA0C38033C}" destId="{FFCB6A6B-D785-44B0-AA88-DB4D2AC65C8C}" srcOrd="2" destOrd="0" parTransId="{06FE7661-823F-47D5-9308-60372F7EE858}" sibTransId="{AF8A3F1F-735F-4752-87A0-98145AABD91C}"/>
    <dgm:cxn modelId="{6C23E167-54B8-4F43-AD8D-FC1DEA86767C}" srcId="{149BBAA0-DEF1-4FA4-844A-74CA0C38033C}" destId="{6ADD3A7F-A278-4331-8938-21747F89B5F9}" srcOrd="0" destOrd="0" parTransId="{A92BEB29-A019-49ED-9E5B-75A6603B8B60}" sibTransId="{52C6236F-5347-43E1-85DA-5F58FF0161C8}"/>
    <dgm:cxn modelId="{9B3AC407-5199-4184-81E5-3AE85840CBDB}" type="presOf" srcId="{16D8BCD4-E695-4244-AAE0-90BCCAF0E45C}" destId="{06E4EA90-F225-46AD-8BC1-2038F99BC716}" srcOrd="0" destOrd="0" presId="urn:microsoft.com/office/officeart/2009/3/layout/StepUpProcess"/>
    <dgm:cxn modelId="{57549385-5BD6-4D26-86E3-B89BF293C35F}" type="presOf" srcId="{149BBAA0-DEF1-4FA4-844A-74CA0C38033C}" destId="{8599721F-88B4-4813-A12A-F350C5C0D027}" srcOrd="0" destOrd="0" presId="urn:microsoft.com/office/officeart/2009/3/layout/StepUpProcess"/>
    <dgm:cxn modelId="{279CF1C8-03A2-4DFB-BFE3-9DCFA60CEB5A}" type="presParOf" srcId="{8599721F-88B4-4813-A12A-F350C5C0D027}" destId="{A85DE05F-FB1E-42AB-8FFC-CD43A2616DDB}" srcOrd="0" destOrd="0" presId="urn:microsoft.com/office/officeart/2009/3/layout/StepUpProcess"/>
    <dgm:cxn modelId="{912AFE21-C6CC-4F1A-8BE1-97B36F7D9604}" type="presParOf" srcId="{A85DE05F-FB1E-42AB-8FFC-CD43A2616DDB}" destId="{CDD29621-796B-46CB-9830-68710B96653E}" srcOrd="0" destOrd="0" presId="urn:microsoft.com/office/officeart/2009/3/layout/StepUpProcess"/>
    <dgm:cxn modelId="{6284599D-1816-4BDB-8BD0-BCA984DA5179}" type="presParOf" srcId="{A85DE05F-FB1E-42AB-8FFC-CD43A2616DDB}" destId="{504C74CB-4D16-4CF3-8E11-407B323936A7}" srcOrd="1" destOrd="0" presId="urn:microsoft.com/office/officeart/2009/3/layout/StepUpProcess"/>
    <dgm:cxn modelId="{EFD4479D-D099-4924-8B65-182A03D302EE}" type="presParOf" srcId="{A85DE05F-FB1E-42AB-8FFC-CD43A2616DDB}" destId="{EBE64B07-B2E0-4408-A171-5B9FD9F7C8BC}" srcOrd="2" destOrd="0" presId="urn:microsoft.com/office/officeart/2009/3/layout/StepUpProcess"/>
    <dgm:cxn modelId="{9EA2D445-D350-42DD-BEF7-CBC2524C48E7}" type="presParOf" srcId="{8599721F-88B4-4813-A12A-F350C5C0D027}" destId="{E9DBB534-9CF8-462A-B2D8-3CBEEE4E20E3}" srcOrd="1" destOrd="0" presId="urn:microsoft.com/office/officeart/2009/3/layout/StepUpProcess"/>
    <dgm:cxn modelId="{8A01165B-208B-4001-BD4E-8E983B04DE10}" type="presParOf" srcId="{E9DBB534-9CF8-462A-B2D8-3CBEEE4E20E3}" destId="{45AD7399-4069-49DB-A19E-7DA2919F9197}" srcOrd="0" destOrd="0" presId="urn:microsoft.com/office/officeart/2009/3/layout/StepUpProcess"/>
    <dgm:cxn modelId="{7D9C38AF-A769-48CD-A336-BDDA43991894}" type="presParOf" srcId="{8599721F-88B4-4813-A12A-F350C5C0D027}" destId="{14982FD8-1344-4D45-853F-D74C2F76ABF9}" srcOrd="2" destOrd="0" presId="urn:microsoft.com/office/officeart/2009/3/layout/StepUpProcess"/>
    <dgm:cxn modelId="{2B76D030-BC5F-4A61-83A6-D8BA834CDB24}" type="presParOf" srcId="{14982FD8-1344-4D45-853F-D74C2F76ABF9}" destId="{816D88E9-95C1-42AC-916F-DA2AD17398E0}" srcOrd="0" destOrd="0" presId="urn:microsoft.com/office/officeart/2009/3/layout/StepUpProcess"/>
    <dgm:cxn modelId="{37169CC8-21E3-454A-89EF-73B71BCD10C4}" type="presParOf" srcId="{14982FD8-1344-4D45-853F-D74C2F76ABF9}" destId="{06E4EA90-F225-46AD-8BC1-2038F99BC716}" srcOrd="1" destOrd="0" presId="urn:microsoft.com/office/officeart/2009/3/layout/StepUpProcess"/>
    <dgm:cxn modelId="{E2253081-C8E2-4BF2-97A0-0794D7D3F0D3}" type="presParOf" srcId="{14982FD8-1344-4D45-853F-D74C2F76ABF9}" destId="{4930F25C-61A9-4E5A-ADC4-F747F733F2DF}" srcOrd="2" destOrd="0" presId="urn:microsoft.com/office/officeart/2009/3/layout/StepUpProcess"/>
    <dgm:cxn modelId="{9E956A96-73FF-416A-8FF6-0C321F9A4F3F}" type="presParOf" srcId="{8599721F-88B4-4813-A12A-F350C5C0D027}" destId="{77D74C2E-0EB2-4E0E-A57A-6CC1EF3AA14A}" srcOrd="3" destOrd="0" presId="urn:microsoft.com/office/officeart/2009/3/layout/StepUpProcess"/>
    <dgm:cxn modelId="{3EADF4DE-F258-4284-9F67-4ED9E6752476}" type="presParOf" srcId="{77D74C2E-0EB2-4E0E-A57A-6CC1EF3AA14A}" destId="{77F5B1AE-718D-42F7-B7F1-A637CDE341D6}" srcOrd="0" destOrd="0" presId="urn:microsoft.com/office/officeart/2009/3/layout/StepUpProcess"/>
    <dgm:cxn modelId="{1512C2EB-CCDA-49CD-93D4-69CBD406345E}" type="presParOf" srcId="{8599721F-88B4-4813-A12A-F350C5C0D027}" destId="{B1DAF4B0-3376-47CE-B193-87B02658DC11}" srcOrd="4" destOrd="0" presId="urn:microsoft.com/office/officeart/2009/3/layout/StepUpProcess"/>
    <dgm:cxn modelId="{E0AA08D2-BD76-4D44-A57A-BE6B8DA88164}" type="presParOf" srcId="{B1DAF4B0-3376-47CE-B193-87B02658DC11}" destId="{4527C9F4-F6E0-49FC-A2D0-6987BBBA5741}" srcOrd="0" destOrd="0" presId="urn:microsoft.com/office/officeart/2009/3/layout/StepUpProcess"/>
    <dgm:cxn modelId="{BA4895B5-2DED-460D-82A9-BC4AF4ED9DDF}" type="presParOf" srcId="{B1DAF4B0-3376-47CE-B193-87B02658DC11}" destId="{DCDAE9F7-587B-4F61-B57D-1A4C80EF4FE8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36B9FAE-A81E-4C7C-B167-F95B0E458EC0}" type="doc">
      <dgm:prSet loTypeId="urn:microsoft.com/office/officeart/2005/8/layout/matrix1" loCatId="matrix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670B925B-3C59-49D9-AC4E-9F3312A251D6}">
      <dgm:prSet phldrT="[Текст]" phldr="1"/>
      <dgm:spPr/>
      <dgm:t>
        <a:bodyPr/>
        <a:lstStyle/>
        <a:p>
          <a:pPr algn="ctr"/>
          <a:endParaRPr lang="ru-RU" b="1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CB3DFB-126D-4860-9700-0FBB5EFC2656}" type="parTrans" cxnId="{6C130C54-E73E-4A73-B4F7-41BFC6EB777F}">
      <dgm:prSet/>
      <dgm:spPr/>
      <dgm:t>
        <a:bodyPr/>
        <a:lstStyle/>
        <a:p>
          <a:endParaRPr lang="ru-RU"/>
        </a:p>
      </dgm:t>
    </dgm:pt>
    <dgm:pt modelId="{12CFF8D4-2B19-4035-A1BF-B0AAD61F596E}" type="sibTrans" cxnId="{6C130C54-E73E-4A73-B4F7-41BFC6EB777F}">
      <dgm:prSet/>
      <dgm:spPr/>
      <dgm:t>
        <a:bodyPr/>
        <a:lstStyle/>
        <a:p>
          <a:endParaRPr lang="ru-RU"/>
        </a:p>
      </dgm:t>
    </dgm:pt>
    <dgm:pt modelId="{453BD8C6-8D83-4772-A644-579C52602009}">
      <dgm:prSet phldrT="[Текст]"/>
      <dgm:spPr/>
      <dgm:t>
        <a:bodyPr/>
        <a:lstStyle/>
        <a:p>
          <a:pPr algn="ctr"/>
          <a:r>
            <a:rPr lang="kk-KZ" b="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Выделено</a:t>
          </a:r>
        </a:p>
        <a:p>
          <a:pPr algn="ctr"/>
          <a:r>
            <a:rPr lang="kk-KZ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8,7 млн.тг</a:t>
          </a:r>
          <a:endParaRPr lang="ru-RU" b="1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34235F-C805-4B45-99CC-D6C489DA1D7D}" type="parTrans" cxnId="{BA76015E-1C83-41B4-9C2D-2D09A2239382}">
      <dgm:prSet/>
      <dgm:spPr/>
      <dgm:t>
        <a:bodyPr/>
        <a:lstStyle/>
        <a:p>
          <a:endParaRPr lang="ru-RU"/>
        </a:p>
      </dgm:t>
    </dgm:pt>
    <dgm:pt modelId="{BBC73941-434C-4869-BFBD-74BBE75D35AE}" type="sibTrans" cxnId="{BA76015E-1C83-41B4-9C2D-2D09A2239382}">
      <dgm:prSet/>
      <dgm:spPr/>
      <dgm:t>
        <a:bodyPr/>
        <a:lstStyle/>
        <a:p>
          <a:endParaRPr lang="ru-RU"/>
        </a:p>
      </dgm:t>
    </dgm:pt>
    <dgm:pt modelId="{C56FC10E-CF98-4259-9403-DB549CAFFE29}">
      <dgm:prSet phldrT="[Текст]"/>
      <dgm:spPr/>
      <dgm:t>
        <a:bodyPr/>
        <a:lstStyle/>
        <a:p>
          <a:pPr algn="ctr"/>
          <a:r>
            <a:rPr lang="kk-KZ" b="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Подключено</a:t>
          </a:r>
          <a:r>
            <a:rPr lang="kk-KZ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43 школы</a:t>
          </a:r>
        </a:p>
        <a:p>
          <a:pPr algn="ctr"/>
          <a:r>
            <a:rPr lang="kk-KZ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(100 </a:t>
          </a:r>
          <a:r>
            <a:rPr lang="ru-RU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%)</a:t>
          </a:r>
          <a:endParaRPr lang="ru-RU" b="1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334C25-6A64-438B-8097-EE38C70768D6}" type="parTrans" cxnId="{1B78104C-006B-46CE-A3A0-344A62E9D2DB}">
      <dgm:prSet/>
      <dgm:spPr/>
      <dgm:t>
        <a:bodyPr/>
        <a:lstStyle/>
        <a:p>
          <a:endParaRPr lang="ru-RU"/>
        </a:p>
      </dgm:t>
    </dgm:pt>
    <dgm:pt modelId="{45A6CBDC-D2AE-493C-BDB7-780E4DABC77F}" type="sibTrans" cxnId="{1B78104C-006B-46CE-A3A0-344A62E9D2DB}">
      <dgm:prSet/>
      <dgm:spPr/>
      <dgm:t>
        <a:bodyPr/>
        <a:lstStyle/>
        <a:p>
          <a:endParaRPr lang="ru-RU"/>
        </a:p>
      </dgm:t>
    </dgm:pt>
    <dgm:pt modelId="{BFA24267-9907-4BA1-9DA0-C70F98AED881}">
      <dgm:prSet phldrT="[Текст]"/>
      <dgm:spPr/>
      <dgm:t>
        <a:bodyPr/>
        <a:lstStyle/>
        <a:p>
          <a:pPr algn="ctr"/>
          <a:r>
            <a:rPr lang="kk-KZ" b="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Активировано</a:t>
          </a:r>
          <a:r>
            <a:rPr lang="kk-KZ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3150 </a:t>
          </a:r>
          <a:r>
            <a:rPr lang="kk-KZ" b="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пользователей</a:t>
          </a:r>
          <a:r>
            <a:rPr lang="kk-KZ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(100</a:t>
          </a:r>
          <a:r>
            <a:rPr lang="ru-RU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%)</a:t>
          </a:r>
          <a:endParaRPr lang="ru-RU" b="1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3AD7D4-895B-4833-8688-302549AFFFD5}" type="parTrans" cxnId="{5AC4FF07-A873-4F4B-A7A2-4617393B64D4}">
      <dgm:prSet/>
      <dgm:spPr/>
      <dgm:t>
        <a:bodyPr/>
        <a:lstStyle/>
        <a:p>
          <a:endParaRPr lang="ru-RU"/>
        </a:p>
      </dgm:t>
    </dgm:pt>
    <dgm:pt modelId="{68BD1D99-CE85-4771-A42F-48BAB09B2FA6}" type="sibTrans" cxnId="{5AC4FF07-A873-4F4B-A7A2-4617393B64D4}">
      <dgm:prSet/>
      <dgm:spPr/>
      <dgm:t>
        <a:bodyPr/>
        <a:lstStyle/>
        <a:p>
          <a:endParaRPr lang="ru-RU"/>
        </a:p>
      </dgm:t>
    </dgm:pt>
    <dgm:pt modelId="{D9253ADA-F0C9-499B-B168-06B6D90CEAE5}">
      <dgm:prSet phldrT="[Текст]"/>
      <dgm:spPr/>
      <dgm:t>
        <a:bodyPr/>
        <a:lstStyle/>
        <a:p>
          <a:pPr algn="ctr"/>
          <a:r>
            <a:rPr lang="kk-KZ" b="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Количество посещений </a:t>
          </a:r>
          <a:r>
            <a:rPr lang="kk-KZ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30817</a:t>
          </a:r>
          <a:endParaRPr lang="ru-RU" b="1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41A90D-8A08-4761-AE6E-81CCB6BB949C}" type="parTrans" cxnId="{DC5EE761-6A07-4D86-B5E1-2BC00C954284}">
      <dgm:prSet/>
      <dgm:spPr/>
      <dgm:t>
        <a:bodyPr/>
        <a:lstStyle/>
        <a:p>
          <a:endParaRPr lang="ru-RU"/>
        </a:p>
      </dgm:t>
    </dgm:pt>
    <dgm:pt modelId="{A14AE39A-908F-403D-B752-9441A10B527A}" type="sibTrans" cxnId="{DC5EE761-6A07-4D86-B5E1-2BC00C954284}">
      <dgm:prSet/>
      <dgm:spPr/>
      <dgm:t>
        <a:bodyPr/>
        <a:lstStyle/>
        <a:p>
          <a:endParaRPr lang="ru-RU"/>
        </a:p>
      </dgm:t>
    </dgm:pt>
    <dgm:pt modelId="{7DA5FAA1-69CC-47FA-B801-14B8D2BF853B}" type="pres">
      <dgm:prSet presAssocID="{736B9FAE-A81E-4C7C-B167-F95B0E458EC0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8298D27-9F23-4618-93CB-FA83D0DC4198}" type="pres">
      <dgm:prSet presAssocID="{736B9FAE-A81E-4C7C-B167-F95B0E458EC0}" presName="matrix" presStyleCnt="0"/>
      <dgm:spPr/>
    </dgm:pt>
    <dgm:pt modelId="{A6F6D89C-5D9D-45D6-83C9-B52ADABFF95B}" type="pres">
      <dgm:prSet presAssocID="{736B9FAE-A81E-4C7C-B167-F95B0E458EC0}" presName="tile1" presStyleLbl="node1" presStyleIdx="0" presStyleCnt="4"/>
      <dgm:spPr/>
      <dgm:t>
        <a:bodyPr/>
        <a:lstStyle/>
        <a:p>
          <a:endParaRPr lang="ru-RU"/>
        </a:p>
      </dgm:t>
    </dgm:pt>
    <dgm:pt modelId="{6F04A841-DF47-4C7E-93FD-DCE8AD30E722}" type="pres">
      <dgm:prSet presAssocID="{736B9FAE-A81E-4C7C-B167-F95B0E458EC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4E8813-95AC-44F3-8380-8D6A4A7A0021}" type="pres">
      <dgm:prSet presAssocID="{736B9FAE-A81E-4C7C-B167-F95B0E458EC0}" presName="tile2" presStyleLbl="node1" presStyleIdx="1" presStyleCnt="4"/>
      <dgm:spPr/>
      <dgm:t>
        <a:bodyPr/>
        <a:lstStyle/>
        <a:p>
          <a:endParaRPr lang="ru-RU"/>
        </a:p>
      </dgm:t>
    </dgm:pt>
    <dgm:pt modelId="{E88ED258-BF93-4B3D-A4C8-ECE77BD27FD9}" type="pres">
      <dgm:prSet presAssocID="{736B9FAE-A81E-4C7C-B167-F95B0E458EC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047403-8272-4A72-8B6F-5CCE619B0A1D}" type="pres">
      <dgm:prSet presAssocID="{736B9FAE-A81E-4C7C-B167-F95B0E458EC0}" presName="tile3" presStyleLbl="node1" presStyleIdx="2" presStyleCnt="4"/>
      <dgm:spPr/>
      <dgm:t>
        <a:bodyPr/>
        <a:lstStyle/>
        <a:p>
          <a:endParaRPr lang="ru-RU"/>
        </a:p>
      </dgm:t>
    </dgm:pt>
    <dgm:pt modelId="{1F70AD72-ED9C-4395-9DB1-D4E0A266F0F9}" type="pres">
      <dgm:prSet presAssocID="{736B9FAE-A81E-4C7C-B167-F95B0E458EC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80F840-8157-4CB6-8C16-18DA173B939F}" type="pres">
      <dgm:prSet presAssocID="{736B9FAE-A81E-4C7C-B167-F95B0E458EC0}" presName="tile4" presStyleLbl="node1" presStyleIdx="3" presStyleCnt="4"/>
      <dgm:spPr/>
      <dgm:t>
        <a:bodyPr/>
        <a:lstStyle/>
        <a:p>
          <a:endParaRPr lang="ru-RU"/>
        </a:p>
      </dgm:t>
    </dgm:pt>
    <dgm:pt modelId="{710EA00D-552C-4CF9-9899-8372C5664FA6}" type="pres">
      <dgm:prSet presAssocID="{736B9FAE-A81E-4C7C-B167-F95B0E458EC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D8CAF9-8132-40F5-8BBC-158730DC79B6}" type="pres">
      <dgm:prSet presAssocID="{736B9FAE-A81E-4C7C-B167-F95B0E458EC0}" presName="centerTile" presStyleLbl="fgShp" presStyleIdx="0" presStyleCnt="1" custScaleX="78561" custScaleY="85136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010F68AA-6BDA-499F-97B7-094E1470715F}" type="presOf" srcId="{D9253ADA-F0C9-499B-B168-06B6D90CEAE5}" destId="{2280F840-8157-4CB6-8C16-18DA173B939F}" srcOrd="0" destOrd="0" presId="urn:microsoft.com/office/officeart/2005/8/layout/matrix1"/>
    <dgm:cxn modelId="{5B78748C-9DCF-4076-A475-884BF55E2E70}" type="presOf" srcId="{C56FC10E-CF98-4259-9403-DB549CAFFE29}" destId="{0A4E8813-95AC-44F3-8380-8D6A4A7A0021}" srcOrd="0" destOrd="0" presId="urn:microsoft.com/office/officeart/2005/8/layout/matrix1"/>
    <dgm:cxn modelId="{1B78104C-006B-46CE-A3A0-344A62E9D2DB}" srcId="{670B925B-3C59-49D9-AC4E-9F3312A251D6}" destId="{C56FC10E-CF98-4259-9403-DB549CAFFE29}" srcOrd="1" destOrd="0" parTransId="{D7334C25-6A64-438B-8097-EE38C70768D6}" sibTransId="{45A6CBDC-D2AE-493C-BDB7-780E4DABC77F}"/>
    <dgm:cxn modelId="{4546C2A9-C532-4160-9F5F-F28F503CD8D6}" type="presOf" srcId="{C56FC10E-CF98-4259-9403-DB549CAFFE29}" destId="{E88ED258-BF93-4B3D-A4C8-ECE77BD27FD9}" srcOrd="1" destOrd="0" presId="urn:microsoft.com/office/officeart/2005/8/layout/matrix1"/>
    <dgm:cxn modelId="{6E3DBB87-80EC-40B0-A251-46CFB2F99F0C}" type="presOf" srcId="{453BD8C6-8D83-4772-A644-579C52602009}" destId="{6F04A841-DF47-4C7E-93FD-DCE8AD30E722}" srcOrd="1" destOrd="0" presId="urn:microsoft.com/office/officeart/2005/8/layout/matrix1"/>
    <dgm:cxn modelId="{26AE73C6-8FC2-484F-83AA-1DD105D22B8E}" type="presOf" srcId="{D9253ADA-F0C9-499B-B168-06B6D90CEAE5}" destId="{710EA00D-552C-4CF9-9899-8372C5664FA6}" srcOrd="1" destOrd="0" presId="urn:microsoft.com/office/officeart/2005/8/layout/matrix1"/>
    <dgm:cxn modelId="{DC5EE761-6A07-4D86-B5E1-2BC00C954284}" srcId="{670B925B-3C59-49D9-AC4E-9F3312A251D6}" destId="{D9253ADA-F0C9-499B-B168-06B6D90CEAE5}" srcOrd="3" destOrd="0" parTransId="{D741A90D-8A08-4761-AE6E-81CCB6BB949C}" sibTransId="{A14AE39A-908F-403D-B752-9441A10B527A}"/>
    <dgm:cxn modelId="{6C130C54-E73E-4A73-B4F7-41BFC6EB777F}" srcId="{736B9FAE-A81E-4C7C-B167-F95B0E458EC0}" destId="{670B925B-3C59-49D9-AC4E-9F3312A251D6}" srcOrd="0" destOrd="0" parTransId="{79CB3DFB-126D-4860-9700-0FBB5EFC2656}" sibTransId="{12CFF8D4-2B19-4035-A1BF-B0AAD61F596E}"/>
    <dgm:cxn modelId="{83D22A5D-BC1D-4636-B127-41FF6F4B159F}" type="presOf" srcId="{BFA24267-9907-4BA1-9DA0-C70F98AED881}" destId="{5C047403-8272-4A72-8B6F-5CCE619B0A1D}" srcOrd="0" destOrd="0" presId="urn:microsoft.com/office/officeart/2005/8/layout/matrix1"/>
    <dgm:cxn modelId="{791DC29E-B925-4F1B-BB82-13A67EC85B6B}" type="presOf" srcId="{BFA24267-9907-4BA1-9DA0-C70F98AED881}" destId="{1F70AD72-ED9C-4395-9DB1-D4E0A266F0F9}" srcOrd="1" destOrd="0" presId="urn:microsoft.com/office/officeart/2005/8/layout/matrix1"/>
    <dgm:cxn modelId="{2FB4E75B-5690-4FE3-ABB7-5A1968647D32}" type="presOf" srcId="{453BD8C6-8D83-4772-A644-579C52602009}" destId="{A6F6D89C-5D9D-45D6-83C9-B52ADABFF95B}" srcOrd="0" destOrd="0" presId="urn:microsoft.com/office/officeart/2005/8/layout/matrix1"/>
    <dgm:cxn modelId="{BA76015E-1C83-41B4-9C2D-2D09A2239382}" srcId="{670B925B-3C59-49D9-AC4E-9F3312A251D6}" destId="{453BD8C6-8D83-4772-A644-579C52602009}" srcOrd="0" destOrd="0" parTransId="{8234235F-C805-4B45-99CC-D6C489DA1D7D}" sibTransId="{BBC73941-434C-4869-BFBD-74BBE75D35AE}"/>
    <dgm:cxn modelId="{F980886A-80C8-4CF9-B37C-C66540D6D82E}" type="presOf" srcId="{736B9FAE-A81E-4C7C-B167-F95B0E458EC0}" destId="{7DA5FAA1-69CC-47FA-B801-14B8D2BF853B}" srcOrd="0" destOrd="0" presId="urn:microsoft.com/office/officeart/2005/8/layout/matrix1"/>
    <dgm:cxn modelId="{5A1D7E37-6D3B-4505-BE66-FAE0B552F60D}" type="presOf" srcId="{670B925B-3C59-49D9-AC4E-9F3312A251D6}" destId="{F9D8CAF9-8132-40F5-8BBC-158730DC79B6}" srcOrd="0" destOrd="0" presId="urn:microsoft.com/office/officeart/2005/8/layout/matrix1"/>
    <dgm:cxn modelId="{5AC4FF07-A873-4F4B-A7A2-4617393B64D4}" srcId="{670B925B-3C59-49D9-AC4E-9F3312A251D6}" destId="{BFA24267-9907-4BA1-9DA0-C70F98AED881}" srcOrd="2" destOrd="0" parTransId="{983AD7D4-895B-4833-8688-302549AFFFD5}" sibTransId="{68BD1D99-CE85-4771-A42F-48BAB09B2FA6}"/>
    <dgm:cxn modelId="{47FB1861-CADE-49DF-B846-0F40E052B0F5}" type="presParOf" srcId="{7DA5FAA1-69CC-47FA-B801-14B8D2BF853B}" destId="{A8298D27-9F23-4618-93CB-FA83D0DC4198}" srcOrd="0" destOrd="0" presId="urn:microsoft.com/office/officeart/2005/8/layout/matrix1"/>
    <dgm:cxn modelId="{0B42F3AD-1463-4072-B413-86479EFA4421}" type="presParOf" srcId="{A8298D27-9F23-4618-93CB-FA83D0DC4198}" destId="{A6F6D89C-5D9D-45D6-83C9-B52ADABFF95B}" srcOrd="0" destOrd="0" presId="urn:microsoft.com/office/officeart/2005/8/layout/matrix1"/>
    <dgm:cxn modelId="{96B99924-1B72-4DDD-AF08-9EB99BA317A3}" type="presParOf" srcId="{A8298D27-9F23-4618-93CB-FA83D0DC4198}" destId="{6F04A841-DF47-4C7E-93FD-DCE8AD30E722}" srcOrd="1" destOrd="0" presId="urn:microsoft.com/office/officeart/2005/8/layout/matrix1"/>
    <dgm:cxn modelId="{3E920836-B867-4794-9E2C-709C37AA5A8E}" type="presParOf" srcId="{A8298D27-9F23-4618-93CB-FA83D0DC4198}" destId="{0A4E8813-95AC-44F3-8380-8D6A4A7A0021}" srcOrd="2" destOrd="0" presId="urn:microsoft.com/office/officeart/2005/8/layout/matrix1"/>
    <dgm:cxn modelId="{B721485C-DE25-4A0B-AFA5-9C73DBC6CEA5}" type="presParOf" srcId="{A8298D27-9F23-4618-93CB-FA83D0DC4198}" destId="{E88ED258-BF93-4B3D-A4C8-ECE77BD27FD9}" srcOrd="3" destOrd="0" presId="urn:microsoft.com/office/officeart/2005/8/layout/matrix1"/>
    <dgm:cxn modelId="{5AD18C8B-DAAE-41A2-93B7-3E4EF545489C}" type="presParOf" srcId="{A8298D27-9F23-4618-93CB-FA83D0DC4198}" destId="{5C047403-8272-4A72-8B6F-5CCE619B0A1D}" srcOrd="4" destOrd="0" presId="urn:microsoft.com/office/officeart/2005/8/layout/matrix1"/>
    <dgm:cxn modelId="{28F8C15C-6323-4DED-B71B-CB884D7A0257}" type="presParOf" srcId="{A8298D27-9F23-4618-93CB-FA83D0DC4198}" destId="{1F70AD72-ED9C-4395-9DB1-D4E0A266F0F9}" srcOrd="5" destOrd="0" presId="urn:microsoft.com/office/officeart/2005/8/layout/matrix1"/>
    <dgm:cxn modelId="{DC72B712-1DC1-44C4-9222-F22CF4CAA60D}" type="presParOf" srcId="{A8298D27-9F23-4618-93CB-FA83D0DC4198}" destId="{2280F840-8157-4CB6-8C16-18DA173B939F}" srcOrd="6" destOrd="0" presId="urn:microsoft.com/office/officeart/2005/8/layout/matrix1"/>
    <dgm:cxn modelId="{5DC1988F-B901-49B1-9466-043A1EE6F569}" type="presParOf" srcId="{A8298D27-9F23-4618-93CB-FA83D0DC4198}" destId="{710EA00D-552C-4CF9-9899-8372C5664FA6}" srcOrd="7" destOrd="0" presId="urn:microsoft.com/office/officeart/2005/8/layout/matrix1"/>
    <dgm:cxn modelId="{D5D71587-25B2-4C95-AE4A-3814360FB23A}" type="presParOf" srcId="{7DA5FAA1-69CC-47FA-B801-14B8D2BF853B}" destId="{F9D8CAF9-8132-40F5-8BBC-158730DC79B6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0709622-20C3-49DC-93CF-BEA12633EBC0}" type="doc">
      <dgm:prSet loTypeId="urn:microsoft.com/office/officeart/2005/8/layout/lProcess3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79A1FD27-79FE-4190-ADCB-D9F6F96229EF}">
      <dgm:prSet phldrT="[Текст]" custT="1"/>
      <dgm:spPr/>
      <dgm:t>
        <a:bodyPr/>
        <a:lstStyle/>
        <a:p>
          <a:r>
            <a:rPr lang="kk-KZ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2016 год</a:t>
          </a:r>
          <a:endParaRPr lang="ru-RU" sz="24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C169C2-4CCB-4026-957F-BBF5B191642A}" type="parTrans" cxnId="{76F01A5E-0F6F-418C-8479-377C751B119E}">
      <dgm:prSet/>
      <dgm:spPr/>
      <dgm:t>
        <a:bodyPr/>
        <a:lstStyle/>
        <a:p>
          <a:endParaRPr lang="ru-RU"/>
        </a:p>
      </dgm:t>
    </dgm:pt>
    <dgm:pt modelId="{28FB8066-5E2C-446A-903B-284ED0FA39CA}" type="sibTrans" cxnId="{76F01A5E-0F6F-418C-8479-377C751B119E}">
      <dgm:prSet/>
      <dgm:spPr/>
      <dgm:t>
        <a:bodyPr/>
        <a:lstStyle/>
        <a:p>
          <a:endParaRPr lang="ru-RU"/>
        </a:p>
      </dgm:t>
    </dgm:pt>
    <dgm:pt modelId="{2FCE3F48-198C-4757-BF6F-7ED5E7A27438}">
      <dgm:prSet phldrT="[Текст]" custT="1"/>
      <dgm:spPr/>
      <dgm:t>
        <a:bodyPr/>
        <a:lstStyle/>
        <a:p>
          <a:r>
            <a:rPr lang="kk-KZ" sz="1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охват </a:t>
          </a:r>
          <a:r>
            <a:rPr lang="kk-KZ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15</a:t>
          </a:r>
          <a:r>
            <a:rPr lang="kk-KZ" sz="1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школ </a:t>
          </a:r>
          <a:endParaRPr lang="ru-RU" sz="14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814BC3-CBB4-4ADF-877A-14AD6634CBFF}" type="parTrans" cxnId="{375A1165-7BE1-4B35-95B2-D1B03A4A573C}">
      <dgm:prSet/>
      <dgm:spPr/>
      <dgm:t>
        <a:bodyPr/>
        <a:lstStyle/>
        <a:p>
          <a:endParaRPr lang="ru-RU"/>
        </a:p>
      </dgm:t>
    </dgm:pt>
    <dgm:pt modelId="{1619E48C-21E7-4B3B-A179-0538208DDC8A}" type="sibTrans" cxnId="{375A1165-7BE1-4B35-95B2-D1B03A4A573C}">
      <dgm:prSet/>
      <dgm:spPr/>
      <dgm:t>
        <a:bodyPr/>
        <a:lstStyle/>
        <a:p>
          <a:endParaRPr lang="ru-RU"/>
        </a:p>
      </dgm:t>
    </dgm:pt>
    <dgm:pt modelId="{2AC11379-875A-44A4-92F6-BB0DD2A4352D}">
      <dgm:prSet phldrT="[Текст]" custT="1"/>
      <dgm:spPr/>
      <dgm:t>
        <a:bodyPr/>
        <a:lstStyle/>
        <a:p>
          <a:r>
            <a:rPr lang="kk-KZ" sz="1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выделено </a:t>
          </a:r>
          <a:r>
            <a:rPr lang="kk-KZ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33,6</a:t>
          </a:r>
          <a:r>
            <a:rPr lang="kk-KZ" sz="1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млн.тг </a:t>
          </a:r>
          <a:endParaRPr lang="ru-RU" sz="14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B1C4A0-5F29-4CA8-BA77-4CD1B51E2762}" type="parTrans" cxnId="{63A4364A-4491-4E52-97A7-DA8489F25AEB}">
      <dgm:prSet/>
      <dgm:spPr/>
      <dgm:t>
        <a:bodyPr/>
        <a:lstStyle/>
        <a:p>
          <a:endParaRPr lang="ru-RU"/>
        </a:p>
      </dgm:t>
    </dgm:pt>
    <dgm:pt modelId="{C31E6708-09EE-445A-BBF7-72F223BD2FF2}" type="sibTrans" cxnId="{63A4364A-4491-4E52-97A7-DA8489F25AEB}">
      <dgm:prSet/>
      <dgm:spPr/>
      <dgm:t>
        <a:bodyPr/>
        <a:lstStyle/>
        <a:p>
          <a:endParaRPr lang="ru-RU"/>
        </a:p>
      </dgm:t>
    </dgm:pt>
    <dgm:pt modelId="{FF8790D4-C695-4ED8-8A60-5415BB07C16E}">
      <dgm:prSet phldrT="[Текст]" custT="1"/>
      <dgm:spPr/>
      <dgm:t>
        <a:bodyPr/>
        <a:lstStyle/>
        <a:p>
          <a:r>
            <a:rPr lang="kk-KZ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2017 год</a:t>
          </a:r>
          <a:endParaRPr lang="ru-RU" sz="16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9E963A-E4F3-4B18-98D1-6E95027231DD}" type="parTrans" cxnId="{EF4CB3C5-0ED4-4379-B972-0A9083B7E843}">
      <dgm:prSet/>
      <dgm:spPr/>
      <dgm:t>
        <a:bodyPr/>
        <a:lstStyle/>
        <a:p>
          <a:endParaRPr lang="ru-RU"/>
        </a:p>
      </dgm:t>
    </dgm:pt>
    <dgm:pt modelId="{3D510B99-2DE7-44A5-B1ED-8BA46739B0A7}" type="sibTrans" cxnId="{EF4CB3C5-0ED4-4379-B972-0A9083B7E843}">
      <dgm:prSet/>
      <dgm:spPr/>
      <dgm:t>
        <a:bodyPr/>
        <a:lstStyle/>
        <a:p>
          <a:endParaRPr lang="ru-RU"/>
        </a:p>
      </dgm:t>
    </dgm:pt>
    <dgm:pt modelId="{9319674F-6A61-49EA-885C-96C16902869C}">
      <dgm:prSet phldrT="[Текст]" custT="1"/>
      <dgm:spPr/>
      <dgm:t>
        <a:bodyPr/>
        <a:lstStyle/>
        <a:p>
          <a:r>
            <a:rPr lang="kk-KZ" sz="1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охват </a:t>
          </a:r>
          <a:r>
            <a:rPr lang="kk-KZ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20 </a:t>
          </a:r>
          <a:r>
            <a:rPr lang="kk-KZ" sz="1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школ</a:t>
          </a:r>
          <a:endParaRPr lang="ru-RU" sz="14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0906B8-1CAC-4663-9049-2121C0635CD8}" type="parTrans" cxnId="{02A97B77-AC69-4658-AD11-965540A0B4BE}">
      <dgm:prSet/>
      <dgm:spPr/>
      <dgm:t>
        <a:bodyPr/>
        <a:lstStyle/>
        <a:p>
          <a:endParaRPr lang="ru-RU"/>
        </a:p>
      </dgm:t>
    </dgm:pt>
    <dgm:pt modelId="{6574CD72-4EFA-4D4D-AC4A-BAA1A1F61DBC}" type="sibTrans" cxnId="{02A97B77-AC69-4658-AD11-965540A0B4BE}">
      <dgm:prSet/>
      <dgm:spPr/>
      <dgm:t>
        <a:bodyPr/>
        <a:lstStyle/>
        <a:p>
          <a:endParaRPr lang="ru-RU"/>
        </a:p>
      </dgm:t>
    </dgm:pt>
    <dgm:pt modelId="{829AE3BB-05F0-4115-B887-46B20EFA3F96}">
      <dgm:prSet phldrT="[Текст]" custT="1"/>
      <dgm:spPr/>
      <dgm:t>
        <a:bodyPr/>
        <a:lstStyle/>
        <a:p>
          <a:r>
            <a:rPr lang="kk-KZ" sz="1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выделено </a:t>
          </a:r>
          <a:r>
            <a:rPr lang="kk-KZ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43,8</a:t>
          </a:r>
          <a:r>
            <a:rPr lang="kk-KZ" sz="1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млн.тг </a:t>
          </a:r>
          <a:endParaRPr lang="ru-RU" sz="14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7B6F03-552C-4AB7-AEC5-07882D7120EF}" type="parTrans" cxnId="{3A8C6B0C-8339-4AC9-B5C5-E108C0EC2368}">
      <dgm:prSet/>
      <dgm:spPr/>
      <dgm:t>
        <a:bodyPr/>
        <a:lstStyle/>
        <a:p>
          <a:endParaRPr lang="ru-RU"/>
        </a:p>
      </dgm:t>
    </dgm:pt>
    <dgm:pt modelId="{212506FE-C4B5-49AF-92E7-E60BA54DBB66}" type="sibTrans" cxnId="{3A8C6B0C-8339-4AC9-B5C5-E108C0EC2368}">
      <dgm:prSet/>
      <dgm:spPr/>
      <dgm:t>
        <a:bodyPr/>
        <a:lstStyle/>
        <a:p>
          <a:endParaRPr lang="ru-RU"/>
        </a:p>
      </dgm:t>
    </dgm:pt>
    <dgm:pt modelId="{C91F3BF7-B02F-407E-B43C-03C5FA23D1AA}">
      <dgm:prSet phldrT="[Текст]" custT="1"/>
      <dgm:spPr/>
      <dgm:t>
        <a:bodyPr/>
        <a:lstStyle/>
        <a:p>
          <a:r>
            <a:rPr lang="kk-KZ" sz="14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166</a:t>
          </a:r>
          <a:r>
            <a:rPr lang="kk-KZ" sz="1400" b="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kk-KZ" sz="14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комплектов</a:t>
          </a:r>
        </a:p>
        <a:p>
          <a:r>
            <a:rPr lang="en-US" sz="1400" b="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EV3</a:t>
          </a:r>
          <a:endParaRPr lang="ru-RU" sz="1400" b="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749A34-929D-48C2-8738-DAC21AA58EC8}" type="parTrans" cxnId="{47454B4F-A439-4A40-A973-2DF7039A7C1A}">
      <dgm:prSet/>
      <dgm:spPr/>
      <dgm:t>
        <a:bodyPr/>
        <a:lstStyle/>
        <a:p>
          <a:endParaRPr lang="ru-RU"/>
        </a:p>
      </dgm:t>
    </dgm:pt>
    <dgm:pt modelId="{A5E2F6BF-70E4-40FA-8E1F-4C41C188A8BF}" type="sibTrans" cxnId="{47454B4F-A439-4A40-A973-2DF7039A7C1A}">
      <dgm:prSet/>
      <dgm:spPr/>
      <dgm:t>
        <a:bodyPr/>
        <a:lstStyle/>
        <a:p>
          <a:endParaRPr lang="ru-RU"/>
        </a:p>
      </dgm:t>
    </dgm:pt>
    <dgm:pt modelId="{DFC3BE0E-9170-4CE0-97FE-A39DC3009567}">
      <dgm:prSet phldrT="[Текст]" custT="1"/>
      <dgm:spPr/>
      <dgm:t>
        <a:bodyPr/>
        <a:lstStyle/>
        <a:p>
          <a:r>
            <a:rPr lang="kk-KZ" sz="14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40</a:t>
          </a:r>
          <a:r>
            <a:rPr lang="kk-KZ" sz="1400" b="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kk-KZ" sz="14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комплектов </a:t>
          </a:r>
          <a:r>
            <a:rPr lang="en-US" sz="14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Arduino</a:t>
          </a:r>
          <a:endParaRPr lang="ru-RU" sz="1400" b="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103001-1987-4C54-9E6D-A8073B22A6BB}" type="parTrans" cxnId="{4A7C8F63-F5DF-451A-8E5C-E45A0F52AF24}">
      <dgm:prSet/>
      <dgm:spPr/>
      <dgm:t>
        <a:bodyPr/>
        <a:lstStyle/>
        <a:p>
          <a:endParaRPr lang="ru-RU"/>
        </a:p>
      </dgm:t>
    </dgm:pt>
    <dgm:pt modelId="{4FA40E62-350F-4192-B13B-D9F8D1E854E0}" type="sibTrans" cxnId="{4A7C8F63-F5DF-451A-8E5C-E45A0F52AF24}">
      <dgm:prSet/>
      <dgm:spPr/>
      <dgm:t>
        <a:bodyPr/>
        <a:lstStyle/>
        <a:p>
          <a:endParaRPr lang="ru-RU"/>
        </a:p>
      </dgm:t>
    </dgm:pt>
    <dgm:pt modelId="{C26F871B-0E7A-4335-A1DE-14975F1C994E}">
      <dgm:prSet phldrT="[Текст]" custT="1"/>
      <dgm:spPr/>
      <dgm:t>
        <a:bodyPr/>
        <a:lstStyle/>
        <a:p>
          <a:r>
            <a:rPr lang="kk-KZ" sz="1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планируется задействовать </a:t>
          </a:r>
          <a:r>
            <a:rPr lang="kk-KZ" sz="1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4500</a:t>
          </a:r>
          <a:r>
            <a:rPr lang="kk-KZ" sz="1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учащихся</a:t>
          </a:r>
          <a:endParaRPr lang="ru-RU" sz="10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427DAB-7A82-4996-8053-5F33CF8BF869}" type="parTrans" cxnId="{AE404242-D656-490A-BA6E-33B02D8C13EB}">
      <dgm:prSet/>
      <dgm:spPr/>
      <dgm:t>
        <a:bodyPr/>
        <a:lstStyle/>
        <a:p>
          <a:endParaRPr lang="ru-RU"/>
        </a:p>
      </dgm:t>
    </dgm:pt>
    <dgm:pt modelId="{CBB8DEFC-ED18-4600-8333-760B2106D6ED}" type="sibTrans" cxnId="{AE404242-D656-490A-BA6E-33B02D8C13EB}">
      <dgm:prSet/>
      <dgm:spPr/>
      <dgm:t>
        <a:bodyPr/>
        <a:lstStyle/>
        <a:p>
          <a:endParaRPr lang="ru-RU"/>
        </a:p>
      </dgm:t>
    </dgm:pt>
    <dgm:pt modelId="{C88AC471-9165-4D39-99EB-EFD5D2DED809}">
      <dgm:prSet phldrT="[Текст]" custT="1"/>
      <dgm:spPr/>
      <dgm:t>
        <a:bodyPr/>
        <a:lstStyle/>
        <a:p>
          <a:r>
            <a:rPr lang="kk-KZ" sz="1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задейстововано </a:t>
          </a:r>
          <a:r>
            <a:rPr lang="kk-KZ" sz="1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4125</a:t>
          </a:r>
          <a:r>
            <a:rPr lang="kk-KZ" sz="1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учащихся</a:t>
          </a:r>
          <a:endParaRPr lang="ru-RU" sz="10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7B55F8-F94F-4951-955F-F9B014E88DC3}" type="parTrans" cxnId="{6A614280-C662-45A8-8C4E-308ECF42C8AD}">
      <dgm:prSet/>
      <dgm:spPr/>
      <dgm:t>
        <a:bodyPr/>
        <a:lstStyle/>
        <a:p>
          <a:endParaRPr lang="ru-RU"/>
        </a:p>
      </dgm:t>
    </dgm:pt>
    <dgm:pt modelId="{6101E122-A09F-427E-A0DF-85BF70135105}" type="sibTrans" cxnId="{6A614280-C662-45A8-8C4E-308ECF42C8AD}">
      <dgm:prSet/>
      <dgm:spPr/>
      <dgm:t>
        <a:bodyPr/>
        <a:lstStyle/>
        <a:p>
          <a:endParaRPr lang="ru-RU"/>
        </a:p>
      </dgm:t>
    </dgm:pt>
    <dgm:pt modelId="{FA5BA281-E029-48EC-838E-C5F90150B17E}" type="pres">
      <dgm:prSet presAssocID="{B0709622-20C3-49DC-93CF-BEA12633EBC0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20CF01F-CB07-443F-ABD5-8C41477BD37A}" type="pres">
      <dgm:prSet presAssocID="{79A1FD27-79FE-4190-ADCB-D9F6F96229EF}" presName="horFlow" presStyleCnt="0"/>
      <dgm:spPr/>
    </dgm:pt>
    <dgm:pt modelId="{042F27D3-89B9-419C-8AC2-3CA4D6EFEEF4}" type="pres">
      <dgm:prSet presAssocID="{79A1FD27-79FE-4190-ADCB-D9F6F96229EF}" presName="bigChev" presStyleLbl="node1" presStyleIdx="0" presStyleCnt="2"/>
      <dgm:spPr/>
      <dgm:t>
        <a:bodyPr/>
        <a:lstStyle/>
        <a:p>
          <a:endParaRPr lang="ru-RU"/>
        </a:p>
      </dgm:t>
    </dgm:pt>
    <dgm:pt modelId="{6DFD78CD-A3F9-4339-9C0B-8A89C8AECDFD}" type="pres">
      <dgm:prSet presAssocID="{28814BC3-CBB4-4ADF-877A-14AD6634CBFF}" presName="parTrans" presStyleCnt="0"/>
      <dgm:spPr/>
    </dgm:pt>
    <dgm:pt modelId="{9C9A8305-995B-4AF5-93D8-05E1947C2775}" type="pres">
      <dgm:prSet presAssocID="{2FCE3F48-198C-4757-BF6F-7ED5E7A27438}" presName="node" presStyleLbl="alignAccFollow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F280B8-7FAA-496C-96C6-5384218F4BA4}" type="pres">
      <dgm:prSet presAssocID="{1619E48C-21E7-4B3B-A179-0538208DDC8A}" presName="sibTrans" presStyleCnt="0"/>
      <dgm:spPr/>
    </dgm:pt>
    <dgm:pt modelId="{1DB8ABF5-7266-4790-9621-D298A0ABA28D}" type="pres">
      <dgm:prSet presAssocID="{2AC11379-875A-44A4-92F6-BB0DD2A4352D}" presName="node" presStyleLbl="alignAccFollow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28E205-011E-4424-A392-83457C6AF10F}" type="pres">
      <dgm:prSet presAssocID="{C31E6708-09EE-445A-BBF7-72F223BD2FF2}" presName="sibTrans" presStyleCnt="0"/>
      <dgm:spPr/>
    </dgm:pt>
    <dgm:pt modelId="{BB80CA0B-15EC-48A2-9351-AC59E1D6819F}" type="pres">
      <dgm:prSet presAssocID="{C91F3BF7-B02F-407E-B43C-03C5FA23D1AA}" presName="node" presStyleLbl="alignAccFollow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6A585B-91B8-4E6D-A26B-BB7A95F0AC13}" type="pres">
      <dgm:prSet presAssocID="{A5E2F6BF-70E4-40FA-8E1F-4C41C188A8BF}" presName="sibTrans" presStyleCnt="0"/>
      <dgm:spPr/>
    </dgm:pt>
    <dgm:pt modelId="{44A7ED7D-FBD1-40F1-9605-E4D8DA28376B}" type="pres">
      <dgm:prSet presAssocID="{C88AC471-9165-4D39-99EB-EFD5D2DED809}" presName="node" presStyleLbl="alignAccFollow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BD79DD-3149-47A4-8607-F82D5E5448BF}" type="pres">
      <dgm:prSet presAssocID="{79A1FD27-79FE-4190-ADCB-D9F6F96229EF}" presName="vSp" presStyleCnt="0"/>
      <dgm:spPr/>
    </dgm:pt>
    <dgm:pt modelId="{F62D8960-C004-4185-97D8-71DABAAE894F}" type="pres">
      <dgm:prSet presAssocID="{FF8790D4-C695-4ED8-8A60-5415BB07C16E}" presName="horFlow" presStyleCnt="0"/>
      <dgm:spPr/>
    </dgm:pt>
    <dgm:pt modelId="{15BD5A21-AF98-4CBA-BA56-FCAA8572A6D4}" type="pres">
      <dgm:prSet presAssocID="{FF8790D4-C695-4ED8-8A60-5415BB07C16E}" presName="bigChev" presStyleLbl="node1" presStyleIdx="1" presStyleCnt="2"/>
      <dgm:spPr/>
      <dgm:t>
        <a:bodyPr/>
        <a:lstStyle/>
        <a:p>
          <a:endParaRPr lang="ru-RU"/>
        </a:p>
      </dgm:t>
    </dgm:pt>
    <dgm:pt modelId="{EE553748-A604-408C-BC3B-CD37E9D8C394}" type="pres">
      <dgm:prSet presAssocID="{0E0906B8-1CAC-4663-9049-2121C0635CD8}" presName="parTrans" presStyleCnt="0"/>
      <dgm:spPr/>
    </dgm:pt>
    <dgm:pt modelId="{069E4B49-9A0A-41F3-963A-EBFE6FCBCB3F}" type="pres">
      <dgm:prSet presAssocID="{9319674F-6A61-49EA-885C-96C16902869C}" presName="node" presStyleLbl="alignAccFollow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245D5-FAEA-4BB2-B7A8-16DFE176CB53}" type="pres">
      <dgm:prSet presAssocID="{6574CD72-4EFA-4D4D-AC4A-BAA1A1F61DBC}" presName="sibTrans" presStyleCnt="0"/>
      <dgm:spPr/>
    </dgm:pt>
    <dgm:pt modelId="{A7DEE5C1-D0EE-4AE6-AF07-7345D247CD04}" type="pres">
      <dgm:prSet presAssocID="{829AE3BB-05F0-4115-B887-46B20EFA3F96}" presName="node" presStyleLbl="alignAccFollow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816ABE-237B-4FF1-A86F-EF937192D4D0}" type="pres">
      <dgm:prSet presAssocID="{212506FE-C4B5-49AF-92E7-E60BA54DBB66}" presName="sibTrans" presStyleCnt="0"/>
      <dgm:spPr/>
    </dgm:pt>
    <dgm:pt modelId="{255893EB-1FF5-47F4-A8BA-55AD8986CEA3}" type="pres">
      <dgm:prSet presAssocID="{DFC3BE0E-9170-4CE0-97FE-A39DC3009567}" presName="node" presStyleLbl="alignAccFollow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5DFD18-A641-4BF3-9F8D-D78A06137E6E}" type="pres">
      <dgm:prSet presAssocID="{4FA40E62-350F-4192-B13B-D9F8D1E854E0}" presName="sibTrans" presStyleCnt="0"/>
      <dgm:spPr/>
    </dgm:pt>
    <dgm:pt modelId="{B15B7B55-710B-4C91-9CC1-D2A94F7537F7}" type="pres">
      <dgm:prSet presAssocID="{C26F871B-0E7A-4335-A1DE-14975F1C994E}" presName="node" presStyleLbl="alignAccFollow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BE954A3-DE54-4C42-A923-2EC006ADA9B5}" type="presOf" srcId="{DFC3BE0E-9170-4CE0-97FE-A39DC3009567}" destId="{255893EB-1FF5-47F4-A8BA-55AD8986CEA3}" srcOrd="0" destOrd="0" presId="urn:microsoft.com/office/officeart/2005/8/layout/lProcess3"/>
    <dgm:cxn modelId="{0B809A29-0C84-4438-ABA1-4E90917AD731}" type="presOf" srcId="{FF8790D4-C695-4ED8-8A60-5415BB07C16E}" destId="{15BD5A21-AF98-4CBA-BA56-FCAA8572A6D4}" srcOrd="0" destOrd="0" presId="urn:microsoft.com/office/officeart/2005/8/layout/lProcess3"/>
    <dgm:cxn modelId="{76F01A5E-0F6F-418C-8479-377C751B119E}" srcId="{B0709622-20C3-49DC-93CF-BEA12633EBC0}" destId="{79A1FD27-79FE-4190-ADCB-D9F6F96229EF}" srcOrd="0" destOrd="0" parTransId="{14C169C2-4CCB-4026-957F-BBF5B191642A}" sibTransId="{28FB8066-5E2C-446A-903B-284ED0FA39CA}"/>
    <dgm:cxn modelId="{EF4CB3C5-0ED4-4379-B972-0A9083B7E843}" srcId="{B0709622-20C3-49DC-93CF-BEA12633EBC0}" destId="{FF8790D4-C695-4ED8-8A60-5415BB07C16E}" srcOrd="1" destOrd="0" parTransId="{709E963A-E4F3-4B18-98D1-6E95027231DD}" sibTransId="{3D510B99-2DE7-44A5-B1ED-8BA46739B0A7}"/>
    <dgm:cxn modelId="{9D57BA5D-946D-4676-914E-296815736694}" type="presOf" srcId="{C91F3BF7-B02F-407E-B43C-03C5FA23D1AA}" destId="{BB80CA0B-15EC-48A2-9351-AC59E1D6819F}" srcOrd="0" destOrd="0" presId="urn:microsoft.com/office/officeart/2005/8/layout/lProcess3"/>
    <dgm:cxn modelId="{C627AD90-AD49-4B86-9FD6-CA49A07E98A7}" type="presOf" srcId="{9319674F-6A61-49EA-885C-96C16902869C}" destId="{069E4B49-9A0A-41F3-963A-EBFE6FCBCB3F}" srcOrd="0" destOrd="0" presId="urn:microsoft.com/office/officeart/2005/8/layout/lProcess3"/>
    <dgm:cxn modelId="{6A614280-C662-45A8-8C4E-308ECF42C8AD}" srcId="{79A1FD27-79FE-4190-ADCB-D9F6F96229EF}" destId="{C88AC471-9165-4D39-99EB-EFD5D2DED809}" srcOrd="3" destOrd="0" parTransId="{557B55F8-F94F-4951-955F-F9B014E88DC3}" sibTransId="{6101E122-A09F-427E-A0DF-85BF70135105}"/>
    <dgm:cxn modelId="{47454B4F-A439-4A40-A973-2DF7039A7C1A}" srcId="{79A1FD27-79FE-4190-ADCB-D9F6F96229EF}" destId="{C91F3BF7-B02F-407E-B43C-03C5FA23D1AA}" srcOrd="2" destOrd="0" parTransId="{03749A34-929D-48C2-8738-DAC21AA58EC8}" sibTransId="{A5E2F6BF-70E4-40FA-8E1F-4C41C188A8BF}"/>
    <dgm:cxn modelId="{EF1F090B-C3BD-429D-8946-58E5E4C8172B}" type="presOf" srcId="{829AE3BB-05F0-4115-B887-46B20EFA3F96}" destId="{A7DEE5C1-D0EE-4AE6-AF07-7345D247CD04}" srcOrd="0" destOrd="0" presId="urn:microsoft.com/office/officeart/2005/8/layout/lProcess3"/>
    <dgm:cxn modelId="{4C54C9C6-07E3-4DDA-9C77-CEC69622ED05}" type="presOf" srcId="{B0709622-20C3-49DC-93CF-BEA12633EBC0}" destId="{FA5BA281-E029-48EC-838E-C5F90150B17E}" srcOrd="0" destOrd="0" presId="urn:microsoft.com/office/officeart/2005/8/layout/lProcess3"/>
    <dgm:cxn modelId="{78F39E8B-A590-45BF-9E9B-6FA20BF4E11F}" type="presOf" srcId="{2AC11379-875A-44A4-92F6-BB0DD2A4352D}" destId="{1DB8ABF5-7266-4790-9621-D298A0ABA28D}" srcOrd="0" destOrd="0" presId="urn:microsoft.com/office/officeart/2005/8/layout/lProcess3"/>
    <dgm:cxn modelId="{3A8C6B0C-8339-4AC9-B5C5-E108C0EC2368}" srcId="{FF8790D4-C695-4ED8-8A60-5415BB07C16E}" destId="{829AE3BB-05F0-4115-B887-46B20EFA3F96}" srcOrd="1" destOrd="0" parTransId="{C37B6F03-552C-4AB7-AEC5-07882D7120EF}" sibTransId="{212506FE-C4B5-49AF-92E7-E60BA54DBB66}"/>
    <dgm:cxn modelId="{375A1165-7BE1-4B35-95B2-D1B03A4A573C}" srcId="{79A1FD27-79FE-4190-ADCB-D9F6F96229EF}" destId="{2FCE3F48-198C-4757-BF6F-7ED5E7A27438}" srcOrd="0" destOrd="0" parTransId="{28814BC3-CBB4-4ADF-877A-14AD6634CBFF}" sibTransId="{1619E48C-21E7-4B3B-A179-0538208DDC8A}"/>
    <dgm:cxn modelId="{4A7C8F63-F5DF-451A-8E5C-E45A0F52AF24}" srcId="{FF8790D4-C695-4ED8-8A60-5415BB07C16E}" destId="{DFC3BE0E-9170-4CE0-97FE-A39DC3009567}" srcOrd="2" destOrd="0" parTransId="{E1103001-1987-4C54-9E6D-A8073B22A6BB}" sibTransId="{4FA40E62-350F-4192-B13B-D9F8D1E854E0}"/>
    <dgm:cxn modelId="{63A4364A-4491-4E52-97A7-DA8489F25AEB}" srcId="{79A1FD27-79FE-4190-ADCB-D9F6F96229EF}" destId="{2AC11379-875A-44A4-92F6-BB0DD2A4352D}" srcOrd="1" destOrd="0" parTransId="{91B1C4A0-5F29-4CA8-BA77-4CD1B51E2762}" sibTransId="{C31E6708-09EE-445A-BBF7-72F223BD2FF2}"/>
    <dgm:cxn modelId="{AE404242-D656-490A-BA6E-33B02D8C13EB}" srcId="{FF8790D4-C695-4ED8-8A60-5415BB07C16E}" destId="{C26F871B-0E7A-4335-A1DE-14975F1C994E}" srcOrd="3" destOrd="0" parTransId="{07427DAB-7A82-4996-8053-5F33CF8BF869}" sibTransId="{CBB8DEFC-ED18-4600-8333-760B2106D6ED}"/>
    <dgm:cxn modelId="{BEB34931-2E25-48B2-9740-90B4CFE0C765}" type="presOf" srcId="{79A1FD27-79FE-4190-ADCB-D9F6F96229EF}" destId="{042F27D3-89B9-419C-8AC2-3CA4D6EFEEF4}" srcOrd="0" destOrd="0" presId="urn:microsoft.com/office/officeart/2005/8/layout/lProcess3"/>
    <dgm:cxn modelId="{EE9B9DE6-3078-471C-9CBB-4FA34BC3F389}" type="presOf" srcId="{C88AC471-9165-4D39-99EB-EFD5D2DED809}" destId="{44A7ED7D-FBD1-40F1-9605-E4D8DA28376B}" srcOrd="0" destOrd="0" presId="urn:microsoft.com/office/officeart/2005/8/layout/lProcess3"/>
    <dgm:cxn modelId="{02A97B77-AC69-4658-AD11-965540A0B4BE}" srcId="{FF8790D4-C695-4ED8-8A60-5415BB07C16E}" destId="{9319674F-6A61-49EA-885C-96C16902869C}" srcOrd="0" destOrd="0" parTransId="{0E0906B8-1CAC-4663-9049-2121C0635CD8}" sibTransId="{6574CD72-4EFA-4D4D-AC4A-BAA1A1F61DBC}"/>
    <dgm:cxn modelId="{511CF03B-638F-4468-8E64-B5D5E9B336D5}" type="presOf" srcId="{2FCE3F48-198C-4757-BF6F-7ED5E7A27438}" destId="{9C9A8305-995B-4AF5-93D8-05E1947C2775}" srcOrd="0" destOrd="0" presId="urn:microsoft.com/office/officeart/2005/8/layout/lProcess3"/>
    <dgm:cxn modelId="{23275496-05D6-4F67-B9D3-9A58CA48A569}" type="presOf" srcId="{C26F871B-0E7A-4335-A1DE-14975F1C994E}" destId="{B15B7B55-710B-4C91-9CC1-D2A94F7537F7}" srcOrd="0" destOrd="0" presId="urn:microsoft.com/office/officeart/2005/8/layout/lProcess3"/>
    <dgm:cxn modelId="{B7528778-469F-45C5-B1D5-FF049A9BDA6A}" type="presParOf" srcId="{FA5BA281-E029-48EC-838E-C5F90150B17E}" destId="{820CF01F-CB07-443F-ABD5-8C41477BD37A}" srcOrd="0" destOrd="0" presId="urn:microsoft.com/office/officeart/2005/8/layout/lProcess3"/>
    <dgm:cxn modelId="{21B96D60-5758-4D02-8CC5-5DCF9962F33A}" type="presParOf" srcId="{820CF01F-CB07-443F-ABD5-8C41477BD37A}" destId="{042F27D3-89B9-419C-8AC2-3CA4D6EFEEF4}" srcOrd="0" destOrd="0" presId="urn:microsoft.com/office/officeart/2005/8/layout/lProcess3"/>
    <dgm:cxn modelId="{2F1FC661-B36C-4B6F-B709-79E94C982835}" type="presParOf" srcId="{820CF01F-CB07-443F-ABD5-8C41477BD37A}" destId="{6DFD78CD-A3F9-4339-9C0B-8A89C8AECDFD}" srcOrd="1" destOrd="0" presId="urn:microsoft.com/office/officeart/2005/8/layout/lProcess3"/>
    <dgm:cxn modelId="{943521AD-4984-457E-A8A2-8E39FA00F947}" type="presParOf" srcId="{820CF01F-CB07-443F-ABD5-8C41477BD37A}" destId="{9C9A8305-995B-4AF5-93D8-05E1947C2775}" srcOrd="2" destOrd="0" presId="urn:microsoft.com/office/officeart/2005/8/layout/lProcess3"/>
    <dgm:cxn modelId="{631C061B-8DA5-4690-A7E3-F8337BED0554}" type="presParOf" srcId="{820CF01F-CB07-443F-ABD5-8C41477BD37A}" destId="{96F280B8-7FAA-496C-96C6-5384218F4BA4}" srcOrd="3" destOrd="0" presId="urn:microsoft.com/office/officeart/2005/8/layout/lProcess3"/>
    <dgm:cxn modelId="{CFC3A985-FACC-4326-8CD1-09D9488B87CB}" type="presParOf" srcId="{820CF01F-CB07-443F-ABD5-8C41477BD37A}" destId="{1DB8ABF5-7266-4790-9621-D298A0ABA28D}" srcOrd="4" destOrd="0" presId="urn:microsoft.com/office/officeart/2005/8/layout/lProcess3"/>
    <dgm:cxn modelId="{52614F27-79C6-4407-878B-AED1BA8021A4}" type="presParOf" srcId="{820CF01F-CB07-443F-ABD5-8C41477BD37A}" destId="{C928E205-011E-4424-A392-83457C6AF10F}" srcOrd="5" destOrd="0" presId="urn:microsoft.com/office/officeart/2005/8/layout/lProcess3"/>
    <dgm:cxn modelId="{27F20EB5-8EEE-42BA-859B-A2610BFCBA2A}" type="presParOf" srcId="{820CF01F-CB07-443F-ABD5-8C41477BD37A}" destId="{BB80CA0B-15EC-48A2-9351-AC59E1D6819F}" srcOrd="6" destOrd="0" presId="urn:microsoft.com/office/officeart/2005/8/layout/lProcess3"/>
    <dgm:cxn modelId="{8C22F689-ACCF-4FDC-8203-DF9DE8B38CB1}" type="presParOf" srcId="{820CF01F-CB07-443F-ABD5-8C41477BD37A}" destId="{A76A585B-91B8-4E6D-A26B-BB7A95F0AC13}" srcOrd="7" destOrd="0" presId="urn:microsoft.com/office/officeart/2005/8/layout/lProcess3"/>
    <dgm:cxn modelId="{30EA46B4-536E-46D5-BEBA-41FBF0E9DB36}" type="presParOf" srcId="{820CF01F-CB07-443F-ABD5-8C41477BD37A}" destId="{44A7ED7D-FBD1-40F1-9605-E4D8DA28376B}" srcOrd="8" destOrd="0" presId="urn:microsoft.com/office/officeart/2005/8/layout/lProcess3"/>
    <dgm:cxn modelId="{FEBCBDF3-5397-469F-BCEB-40F3C08F669D}" type="presParOf" srcId="{FA5BA281-E029-48EC-838E-C5F90150B17E}" destId="{BDBD79DD-3149-47A4-8607-F82D5E5448BF}" srcOrd="1" destOrd="0" presId="urn:microsoft.com/office/officeart/2005/8/layout/lProcess3"/>
    <dgm:cxn modelId="{94B1A02D-2F14-423A-9C5F-A7DD4BF2B331}" type="presParOf" srcId="{FA5BA281-E029-48EC-838E-C5F90150B17E}" destId="{F62D8960-C004-4185-97D8-71DABAAE894F}" srcOrd="2" destOrd="0" presId="urn:microsoft.com/office/officeart/2005/8/layout/lProcess3"/>
    <dgm:cxn modelId="{1E4DC4D2-6464-40A7-A659-239018F644F1}" type="presParOf" srcId="{F62D8960-C004-4185-97D8-71DABAAE894F}" destId="{15BD5A21-AF98-4CBA-BA56-FCAA8572A6D4}" srcOrd="0" destOrd="0" presId="urn:microsoft.com/office/officeart/2005/8/layout/lProcess3"/>
    <dgm:cxn modelId="{6EC2E160-F829-4BA0-A1FC-8A7A35959516}" type="presParOf" srcId="{F62D8960-C004-4185-97D8-71DABAAE894F}" destId="{EE553748-A604-408C-BC3B-CD37E9D8C394}" srcOrd="1" destOrd="0" presId="urn:microsoft.com/office/officeart/2005/8/layout/lProcess3"/>
    <dgm:cxn modelId="{25219174-D274-4A85-8D5D-30FF3BFBEACA}" type="presParOf" srcId="{F62D8960-C004-4185-97D8-71DABAAE894F}" destId="{069E4B49-9A0A-41F3-963A-EBFE6FCBCB3F}" srcOrd="2" destOrd="0" presId="urn:microsoft.com/office/officeart/2005/8/layout/lProcess3"/>
    <dgm:cxn modelId="{3B8C154F-C8B0-43E5-AD65-5AC8643D17B9}" type="presParOf" srcId="{F62D8960-C004-4185-97D8-71DABAAE894F}" destId="{A2C245D5-FAEA-4BB2-B7A8-16DFE176CB53}" srcOrd="3" destOrd="0" presId="urn:microsoft.com/office/officeart/2005/8/layout/lProcess3"/>
    <dgm:cxn modelId="{4FB8B8D8-5879-4F44-80E8-B9CC34146644}" type="presParOf" srcId="{F62D8960-C004-4185-97D8-71DABAAE894F}" destId="{A7DEE5C1-D0EE-4AE6-AF07-7345D247CD04}" srcOrd="4" destOrd="0" presId="urn:microsoft.com/office/officeart/2005/8/layout/lProcess3"/>
    <dgm:cxn modelId="{CF711D63-1FF4-4451-A441-A0101A220153}" type="presParOf" srcId="{F62D8960-C004-4185-97D8-71DABAAE894F}" destId="{C9816ABE-237B-4FF1-A86F-EF937192D4D0}" srcOrd="5" destOrd="0" presId="urn:microsoft.com/office/officeart/2005/8/layout/lProcess3"/>
    <dgm:cxn modelId="{A282A7B6-F4CA-420C-83C3-DD9B4B37F6B3}" type="presParOf" srcId="{F62D8960-C004-4185-97D8-71DABAAE894F}" destId="{255893EB-1FF5-47F4-A8BA-55AD8986CEA3}" srcOrd="6" destOrd="0" presId="urn:microsoft.com/office/officeart/2005/8/layout/lProcess3"/>
    <dgm:cxn modelId="{672550D0-700C-42BA-9F7D-487FE7D59F5A}" type="presParOf" srcId="{F62D8960-C004-4185-97D8-71DABAAE894F}" destId="{8D5DFD18-A641-4BF3-9F8D-D78A06137E6E}" srcOrd="7" destOrd="0" presId="urn:microsoft.com/office/officeart/2005/8/layout/lProcess3"/>
    <dgm:cxn modelId="{47128693-1440-45D5-BBDD-982F94B5E96C}" type="presParOf" srcId="{F62D8960-C004-4185-97D8-71DABAAE894F}" destId="{B15B7B55-710B-4C91-9CC1-D2A94F7537F7}" srcOrd="8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4979B49-7F43-4016-9D5D-B44F06DE8CA2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CB22E18-5A8F-4C8D-8331-0B5AA7B1544E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Всего – 121</a:t>
          </a:r>
        </a:p>
        <a:p>
          <a:r>
            <a:rPr lang="ru-RU" sz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В ГУ– 31</a:t>
          </a:r>
        </a:p>
        <a:p>
          <a:r>
            <a:rPr lang="ru-RU" sz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Опека, патронат – 72</a:t>
          </a:r>
        </a:p>
        <a:p>
          <a:r>
            <a:rPr lang="ru-RU" sz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Возврат в семью – 6</a:t>
          </a:r>
        </a:p>
        <a:p>
          <a:r>
            <a:rPr lang="ru-RU" sz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Усыновление/ удочерение- 12</a:t>
          </a:r>
          <a:endParaRPr lang="ru-RU" sz="1200" dirty="0"/>
        </a:p>
      </dgm:t>
    </dgm:pt>
    <dgm:pt modelId="{AE4A56EA-65F3-4D00-AA61-A2981D823CF7}" type="parTrans" cxnId="{AA1DEB11-8F6D-4B82-9496-B0994856BA21}">
      <dgm:prSet/>
      <dgm:spPr/>
      <dgm:t>
        <a:bodyPr/>
        <a:lstStyle/>
        <a:p>
          <a:endParaRPr lang="ru-RU"/>
        </a:p>
      </dgm:t>
    </dgm:pt>
    <dgm:pt modelId="{310FC11D-37BF-4E40-B606-0E5E4DF53677}" type="sibTrans" cxnId="{AA1DEB11-8F6D-4B82-9496-B0994856BA21}">
      <dgm:prSet/>
      <dgm:spPr/>
      <dgm:t>
        <a:bodyPr/>
        <a:lstStyle/>
        <a:p>
          <a:endParaRPr lang="ru-RU"/>
        </a:p>
      </dgm:t>
    </dgm:pt>
    <dgm:pt modelId="{3B28EDAB-6733-4662-BA18-F27C1B7C2D8E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Всего – 121</a:t>
          </a:r>
        </a:p>
        <a:p>
          <a:r>
            <a:rPr lang="ru-RU" sz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В ГУ – 39</a:t>
          </a:r>
        </a:p>
        <a:p>
          <a:r>
            <a:rPr lang="ru-RU" sz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Опека, патронат – 68</a:t>
          </a:r>
        </a:p>
        <a:p>
          <a:r>
            <a:rPr lang="ru-RU" sz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Возврат в семью – 8</a:t>
          </a:r>
        </a:p>
        <a:p>
          <a:r>
            <a:rPr lang="ru-RU" sz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Усыновление/ удочерение - 6</a:t>
          </a:r>
          <a:endParaRPr lang="ru-RU" sz="1200" dirty="0"/>
        </a:p>
      </dgm:t>
    </dgm:pt>
    <dgm:pt modelId="{C460E083-4D76-474C-9C6A-341327D26577}" type="parTrans" cxnId="{EF7C9F95-A205-497B-B29C-4CAD62F7F5E6}">
      <dgm:prSet/>
      <dgm:spPr/>
      <dgm:t>
        <a:bodyPr/>
        <a:lstStyle/>
        <a:p>
          <a:endParaRPr lang="ru-RU"/>
        </a:p>
      </dgm:t>
    </dgm:pt>
    <dgm:pt modelId="{C794758E-C44D-4C21-94C0-9A788CE109CB}" type="sibTrans" cxnId="{EF7C9F95-A205-497B-B29C-4CAD62F7F5E6}">
      <dgm:prSet/>
      <dgm:spPr/>
      <dgm:t>
        <a:bodyPr/>
        <a:lstStyle/>
        <a:p>
          <a:endParaRPr lang="ru-RU"/>
        </a:p>
      </dgm:t>
    </dgm:pt>
    <dgm:pt modelId="{D3D88B0D-11E7-4DE3-A67F-87BBBF81629B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Всего – 119</a:t>
          </a:r>
        </a:p>
        <a:p>
          <a:r>
            <a:rPr lang="ru-RU" sz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В ГУ - 41</a:t>
          </a:r>
        </a:p>
        <a:p>
          <a:r>
            <a:rPr lang="ru-RU" sz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Опека, патронат – 66</a:t>
          </a:r>
        </a:p>
        <a:p>
          <a:r>
            <a:rPr lang="ru-RU" sz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Возврат в семью – 7</a:t>
          </a:r>
        </a:p>
        <a:p>
          <a:r>
            <a:rPr lang="ru-RU" sz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Усыновление/ удочерение - 5</a:t>
          </a:r>
          <a:endParaRPr lang="ru-RU" sz="1200" dirty="0"/>
        </a:p>
      </dgm:t>
    </dgm:pt>
    <dgm:pt modelId="{3D0F4827-F5E2-43D2-B7F0-3440B7977370}" type="parTrans" cxnId="{0C3FD88F-6907-40E9-B19B-82AE3B9B5146}">
      <dgm:prSet/>
      <dgm:spPr/>
      <dgm:t>
        <a:bodyPr/>
        <a:lstStyle/>
        <a:p>
          <a:endParaRPr lang="ru-RU"/>
        </a:p>
      </dgm:t>
    </dgm:pt>
    <dgm:pt modelId="{E0DEFF15-EFCB-4DDC-8E9A-C2D043560A07}" type="sibTrans" cxnId="{0C3FD88F-6907-40E9-B19B-82AE3B9B5146}">
      <dgm:prSet/>
      <dgm:spPr/>
      <dgm:t>
        <a:bodyPr/>
        <a:lstStyle/>
        <a:p>
          <a:endParaRPr lang="ru-RU"/>
        </a:p>
      </dgm:t>
    </dgm:pt>
    <dgm:pt modelId="{699CFD82-F297-454F-AA91-85E802F01B11}" type="pres">
      <dgm:prSet presAssocID="{B4979B49-7F43-4016-9D5D-B44F06DE8CA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8BF7EAC-2EE9-4504-8968-1EDC1F65A53D}" type="pres">
      <dgm:prSet presAssocID="{3CB22E18-5A8F-4C8D-8331-0B5AA7B1544E}" presName="composite" presStyleCnt="0"/>
      <dgm:spPr/>
    </dgm:pt>
    <dgm:pt modelId="{2BB5DABD-3EA0-4C37-95A7-6BC71F37716D}" type="pres">
      <dgm:prSet presAssocID="{3CB22E18-5A8F-4C8D-8331-0B5AA7B1544E}" presName="LShape" presStyleLbl="alignNode1" presStyleIdx="0" presStyleCnt="5"/>
      <dgm:spPr/>
    </dgm:pt>
    <dgm:pt modelId="{A8E775CF-44E7-4473-B420-9145BF86F9D2}" type="pres">
      <dgm:prSet presAssocID="{3CB22E18-5A8F-4C8D-8331-0B5AA7B1544E}" presName="ParentText" presStyleLbl="revTx" presStyleIdx="0" presStyleCnt="3" custScaleX="120245" custLinFactNeighborX="14928" custLinFactNeighborY="26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2E85D9-CAB6-4985-9F49-BF017D45C8A9}" type="pres">
      <dgm:prSet presAssocID="{3CB22E18-5A8F-4C8D-8331-0B5AA7B1544E}" presName="Triangle" presStyleLbl="alignNode1" presStyleIdx="1" presStyleCnt="5"/>
      <dgm:spPr/>
    </dgm:pt>
    <dgm:pt modelId="{3179AAF1-F482-4BA4-8206-962A2151CDF7}" type="pres">
      <dgm:prSet presAssocID="{310FC11D-37BF-4E40-B606-0E5E4DF53677}" presName="sibTrans" presStyleCnt="0"/>
      <dgm:spPr/>
    </dgm:pt>
    <dgm:pt modelId="{3381A331-C987-426A-B034-2FE8A4FC5E8F}" type="pres">
      <dgm:prSet presAssocID="{310FC11D-37BF-4E40-B606-0E5E4DF53677}" presName="space" presStyleCnt="0"/>
      <dgm:spPr/>
    </dgm:pt>
    <dgm:pt modelId="{6F57AEB2-7A48-4089-8869-8EB946791BEA}" type="pres">
      <dgm:prSet presAssocID="{3B28EDAB-6733-4662-BA18-F27C1B7C2D8E}" presName="composite" presStyleCnt="0"/>
      <dgm:spPr/>
    </dgm:pt>
    <dgm:pt modelId="{8D05D7FE-248E-4AA5-99D6-F05B34660BF2}" type="pres">
      <dgm:prSet presAssocID="{3B28EDAB-6733-4662-BA18-F27C1B7C2D8E}" presName="LShape" presStyleLbl="alignNode1" presStyleIdx="2" presStyleCnt="5"/>
      <dgm:spPr/>
    </dgm:pt>
    <dgm:pt modelId="{047BAE7C-3169-4F5B-B29F-BD54B0FD76C1}" type="pres">
      <dgm:prSet presAssocID="{3B28EDAB-6733-4662-BA18-F27C1B7C2D8E}" presName="ParentText" presStyleLbl="revTx" presStyleIdx="1" presStyleCnt="3" custScaleX="114251" custLinFactNeighborX="6349" custLinFactNeighborY="39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9F1697-5832-44B5-AC7F-3775D1769DC5}" type="pres">
      <dgm:prSet presAssocID="{3B28EDAB-6733-4662-BA18-F27C1B7C2D8E}" presName="Triangle" presStyleLbl="alignNode1" presStyleIdx="3" presStyleCnt="5"/>
      <dgm:spPr/>
    </dgm:pt>
    <dgm:pt modelId="{41C716CA-9389-454D-967A-E0BFBED91EA9}" type="pres">
      <dgm:prSet presAssocID="{C794758E-C44D-4C21-94C0-9A788CE109CB}" presName="sibTrans" presStyleCnt="0"/>
      <dgm:spPr/>
    </dgm:pt>
    <dgm:pt modelId="{8A94C919-C88C-45A1-995A-F8FD89739945}" type="pres">
      <dgm:prSet presAssocID="{C794758E-C44D-4C21-94C0-9A788CE109CB}" presName="space" presStyleCnt="0"/>
      <dgm:spPr/>
    </dgm:pt>
    <dgm:pt modelId="{D60F2405-C44E-4791-89A1-4AA48DC0BBCA}" type="pres">
      <dgm:prSet presAssocID="{D3D88B0D-11E7-4DE3-A67F-87BBBF81629B}" presName="composite" presStyleCnt="0"/>
      <dgm:spPr/>
    </dgm:pt>
    <dgm:pt modelId="{0DBB4A57-EDBD-4B60-9D0A-6E45A72976B1}" type="pres">
      <dgm:prSet presAssocID="{D3D88B0D-11E7-4DE3-A67F-87BBBF81629B}" presName="LShape" presStyleLbl="alignNode1" presStyleIdx="4" presStyleCnt="5"/>
      <dgm:spPr/>
    </dgm:pt>
    <dgm:pt modelId="{0AA8BCA5-806B-4C2F-904F-F7E682BBC61E}" type="pres">
      <dgm:prSet presAssocID="{D3D88B0D-11E7-4DE3-A67F-87BBBF81629B}" presName="ParentText" presStyleLbl="revTx" presStyleIdx="2" presStyleCnt="3" custScaleX="116901" custScaleY="100830" custLinFactNeighborX="6299" custLinFactNeighborY="17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3FD88F-6907-40E9-B19B-82AE3B9B5146}" srcId="{B4979B49-7F43-4016-9D5D-B44F06DE8CA2}" destId="{D3D88B0D-11E7-4DE3-A67F-87BBBF81629B}" srcOrd="2" destOrd="0" parTransId="{3D0F4827-F5E2-43D2-B7F0-3440B7977370}" sibTransId="{E0DEFF15-EFCB-4DDC-8E9A-C2D043560A07}"/>
    <dgm:cxn modelId="{ACB5841D-7AED-4338-8483-FE444371E72A}" type="presOf" srcId="{3CB22E18-5A8F-4C8D-8331-0B5AA7B1544E}" destId="{A8E775CF-44E7-4473-B420-9145BF86F9D2}" srcOrd="0" destOrd="0" presId="urn:microsoft.com/office/officeart/2009/3/layout/StepUpProcess"/>
    <dgm:cxn modelId="{AA1DEB11-8F6D-4B82-9496-B0994856BA21}" srcId="{B4979B49-7F43-4016-9D5D-B44F06DE8CA2}" destId="{3CB22E18-5A8F-4C8D-8331-0B5AA7B1544E}" srcOrd="0" destOrd="0" parTransId="{AE4A56EA-65F3-4D00-AA61-A2981D823CF7}" sibTransId="{310FC11D-37BF-4E40-B606-0E5E4DF53677}"/>
    <dgm:cxn modelId="{EF7C9F95-A205-497B-B29C-4CAD62F7F5E6}" srcId="{B4979B49-7F43-4016-9D5D-B44F06DE8CA2}" destId="{3B28EDAB-6733-4662-BA18-F27C1B7C2D8E}" srcOrd="1" destOrd="0" parTransId="{C460E083-4D76-474C-9C6A-341327D26577}" sibTransId="{C794758E-C44D-4C21-94C0-9A788CE109CB}"/>
    <dgm:cxn modelId="{78D1AFA2-DD94-47F3-B2CA-A4D2CF02C3FC}" type="presOf" srcId="{B4979B49-7F43-4016-9D5D-B44F06DE8CA2}" destId="{699CFD82-F297-454F-AA91-85E802F01B11}" srcOrd="0" destOrd="0" presId="urn:microsoft.com/office/officeart/2009/3/layout/StepUpProcess"/>
    <dgm:cxn modelId="{544DCF87-2F44-4B86-AB8D-4A9DE199F8F4}" type="presOf" srcId="{3B28EDAB-6733-4662-BA18-F27C1B7C2D8E}" destId="{047BAE7C-3169-4F5B-B29F-BD54B0FD76C1}" srcOrd="0" destOrd="0" presId="urn:microsoft.com/office/officeart/2009/3/layout/StepUpProcess"/>
    <dgm:cxn modelId="{82CDE6E4-0399-4ED4-9A46-E09A527FB69E}" type="presOf" srcId="{D3D88B0D-11E7-4DE3-A67F-87BBBF81629B}" destId="{0AA8BCA5-806B-4C2F-904F-F7E682BBC61E}" srcOrd="0" destOrd="0" presId="urn:microsoft.com/office/officeart/2009/3/layout/StepUpProcess"/>
    <dgm:cxn modelId="{AD0C65BB-0003-4D5B-8FF3-EC90679C4DB3}" type="presParOf" srcId="{699CFD82-F297-454F-AA91-85E802F01B11}" destId="{88BF7EAC-2EE9-4504-8968-1EDC1F65A53D}" srcOrd="0" destOrd="0" presId="urn:microsoft.com/office/officeart/2009/3/layout/StepUpProcess"/>
    <dgm:cxn modelId="{C9CC1739-D1BA-416B-86DD-33A13E7D8EA3}" type="presParOf" srcId="{88BF7EAC-2EE9-4504-8968-1EDC1F65A53D}" destId="{2BB5DABD-3EA0-4C37-95A7-6BC71F37716D}" srcOrd="0" destOrd="0" presId="urn:microsoft.com/office/officeart/2009/3/layout/StepUpProcess"/>
    <dgm:cxn modelId="{79E188C1-790B-4CA1-9C9F-0298839DAC0E}" type="presParOf" srcId="{88BF7EAC-2EE9-4504-8968-1EDC1F65A53D}" destId="{A8E775CF-44E7-4473-B420-9145BF86F9D2}" srcOrd="1" destOrd="0" presId="urn:microsoft.com/office/officeart/2009/3/layout/StepUpProcess"/>
    <dgm:cxn modelId="{E42A2A4D-8B6F-4DCB-9C33-810A3F3AB38D}" type="presParOf" srcId="{88BF7EAC-2EE9-4504-8968-1EDC1F65A53D}" destId="{732E85D9-CAB6-4985-9F49-BF017D45C8A9}" srcOrd="2" destOrd="0" presId="urn:microsoft.com/office/officeart/2009/3/layout/StepUpProcess"/>
    <dgm:cxn modelId="{3E18BB29-AD87-4542-BF6A-E0C7D2834504}" type="presParOf" srcId="{699CFD82-F297-454F-AA91-85E802F01B11}" destId="{3179AAF1-F482-4BA4-8206-962A2151CDF7}" srcOrd="1" destOrd="0" presId="urn:microsoft.com/office/officeart/2009/3/layout/StepUpProcess"/>
    <dgm:cxn modelId="{B8E48D30-A14D-4124-A7A1-69795DB80EF3}" type="presParOf" srcId="{3179AAF1-F482-4BA4-8206-962A2151CDF7}" destId="{3381A331-C987-426A-B034-2FE8A4FC5E8F}" srcOrd="0" destOrd="0" presId="urn:microsoft.com/office/officeart/2009/3/layout/StepUpProcess"/>
    <dgm:cxn modelId="{16DC9501-EC06-4DC7-87FF-534E9A1BB4B2}" type="presParOf" srcId="{699CFD82-F297-454F-AA91-85E802F01B11}" destId="{6F57AEB2-7A48-4089-8869-8EB946791BEA}" srcOrd="2" destOrd="0" presId="urn:microsoft.com/office/officeart/2009/3/layout/StepUpProcess"/>
    <dgm:cxn modelId="{A2B5E607-7088-45C2-A959-EFB146D86C4A}" type="presParOf" srcId="{6F57AEB2-7A48-4089-8869-8EB946791BEA}" destId="{8D05D7FE-248E-4AA5-99D6-F05B34660BF2}" srcOrd="0" destOrd="0" presId="urn:microsoft.com/office/officeart/2009/3/layout/StepUpProcess"/>
    <dgm:cxn modelId="{85D76BD8-82F9-4DF2-9C93-223373B402F6}" type="presParOf" srcId="{6F57AEB2-7A48-4089-8869-8EB946791BEA}" destId="{047BAE7C-3169-4F5B-B29F-BD54B0FD76C1}" srcOrd="1" destOrd="0" presId="urn:microsoft.com/office/officeart/2009/3/layout/StepUpProcess"/>
    <dgm:cxn modelId="{6DF182AD-7BFA-43F9-BF45-09661B9F6293}" type="presParOf" srcId="{6F57AEB2-7A48-4089-8869-8EB946791BEA}" destId="{119F1697-5832-44B5-AC7F-3775D1769DC5}" srcOrd="2" destOrd="0" presId="urn:microsoft.com/office/officeart/2009/3/layout/StepUpProcess"/>
    <dgm:cxn modelId="{3B27229B-E327-4349-A3C7-3D3DE9440CDF}" type="presParOf" srcId="{699CFD82-F297-454F-AA91-85E802F01B11}" destId="{41C716CA-9389-454D-967A-E0BFBED91EA9}" srcOrd="3" destOrd="0" presId="urn:microsoft.com/office/officeart/2009/3/layout/StepUpProcess"/>
    <dgm:cxn modelId="{28158C25-F7C4-4D34-AA8D-F88FB6DAD799}" type="presParOf" srcId="{41C716CA-9389-454D-967A-E0BFBED91EA9}" destId="{8A94C919-C88C-45A1-995A-F8FD89739945}" srcOrd="0" destOrd="0" presId="urn:microsoft.com/office/officeart/2009/3/layout/StepUpProcess"/>
    <dgm:cxn modelId="{1C804434-F85D-442A-9A5E-51A27C9E07CD}" type="presParOf" srcId="{699CFD82-F297-454F-AA91-85E802F01B11}" destId="{D60F2405-C44E-4791-89A1-4AA48DC0BBCA}" srcOrd="4" destOrd="0" presId="urn:microsoft.com/office/officeart/2009/3/layout/StepUpProcess"/>
    <dgm:cxn modelId="{C5D8B423-DE08-4DA0-A7B1-4FA47F1F5B2C}" type="presParOf" srcId="{D60F2405-C44E-4791-89A1-4AA48DC0BBCA}" destId="{0DBB4A57-EDBD-4B60-9D0A-6E45A72976B1}" srcOrd="0" destOrd="0" presId="urn:microsoft.com/office/officeart/2009/3/layout/StepUpProcess"/>
    <dgm:cxn modelId="{64AA0350-A4AF-48E8-9C69-25E359C18D5F}" type="presParOf" srcId="{D60F2405-C44E-4791-89A1-4AA48DC0BBCA}" destId="{0AA8BCA5-806B-4C2F-904F-F7E682BBC61E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36F344-6AAB-4390-96AC-25B5EFA515A8}">
      <dsp:nvSpPr>
        <dsp:cNvPr id="0" name=""/>
        <dsp:cNvSpPr/>
      </dsp:nvSpPr>
      <dsp:spPr>
        <a:xfrm>
          <a:off x="525" y="975613"/>
          <a:ext cx="0" cy="3364708"/>
        </a:xfrm>
        <a:prstGeom prst="lin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192220-E2BF-45DD-85C3-2F2F93A76899}">
      <dsp:nvSpPr>
        <dsp:cNvPr id="0" name=""/>
        <dsp:cNvSpPr/>
      </dsp:nvSpPr>
      <dsp:spPr>
        <a:xfrm>
          <a:off x="93989" y="1386884"/>
          <a:ext cx="1769649" cy="915890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1CAE5C-7042-4783-AA22-503503A28995}">
      <dsp:nvSpPr>
        <dsp:cNvPr id="0" name=""/>
        <dsp:cNvSpPr/>
      </dsp:nvSpPr>
      <dsp:spPr>
        <a:xfrm>
          <a:off x="93989" y="2601889"/>
          <a:ext cx="1769649" cy="17384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b="1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44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школы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k-KZ" sz="1400" kern="1200" dirty="0" smtClean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b="1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1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учебно-профильный комбинат</a:t>
          </a:r>
          <a:endParaRPr lang="ru-RU" sz="1400" kern="12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3989" y="2601889"/>
        <a:ext cx="1769649" cy="1738432"/>
      </dsp:txXfrm>
    </dsp:sp>
    <dsp:sp modelId="{C0B9F0C1-E688-4CDD-BA02-E7A366FC96C8}">
      <dsp:nvSpPr>
        <dsp:cNvPr id="0" name=""/>
        <dsp:cNvSpPr/>
      </dsp:nvSpPr>
      <dsp:spPr>
        <a:xfrm>
          <a:off x="525" y="530276"/>
          <a:ext cx="1869282" cy="5168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b="1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Среднее образование</a:t>
          </a:r>
          <a:endParaRPr lang="ru-RU" sz="1400" b="1" kern="12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5" y="530276"/>
        <a:ext cx="1869282" cy="516819"/>
      </dsp:txXfrm>
    </dsp:sp>
    <dsp:sp modelId="{79B4559D-E839-4104-960C-9751B882D97D}">
      <dsp:nvSpPr>
        <dsp:cNvPr id="0" name=""/>
        <dsp:cNvSpPr/>
      </dsp:nvSpPr>
      <dsp:spPr>
        <a:xfrm>
          <a:off x="2102968" y="975613"/>
          <a:ext cx="0" cy="3364708"/>
        </a:xfrm>
        <a:prstGeom prst="lin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AB0843-DEF5-413B-91FA-4DE071E98C97}">
      <dsp:nvSpPr>
        <dsp:cNvPr id="0" name=""/>
        <dsp:cNvSpPr/>
      </dsp:nvSpPr>
      <dsp:spPr>
        <a:xfrm>
          <a:off x="2196432" y="1386884"/>
          <a:ext cx="1769649" cy="915890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F599B2-C6B7-486E-AA4B-CE7F889FF6A2}">
      <dsp:nvSpPr>
        <dsp:cNvPr id="0" name=""/>
        <dsp:cNvSpPr/>
      </dsp:nvSpPr>
      <dsp:spPr>
        <a:xfrm>
          <a:off x="2196432" y="2601889"/>
          <a:ext cx="1769649" cy="17384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b="1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72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государственных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k-KZ" sz="1400" kern="1200" dirty="0" smtClean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b="1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7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негосударственных</a:t>
          </a:r>
          <a:endParaRPr lang="ru-RU" sz="1400" kern="12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96432" y="2601889"/>
        <a:ext cx="1769649" cy="1738432"/>
      </dsp:txXfrm>
    </dsp:sp>
    <dsp:sp modelId="{85FA8508-E7AC-497B-ABC5-22E11C1CFC07}">
      <dsp:nvSpPr>
        <dsp:cNvPr id="0" name=""/>
        <dsp:cNvSpPr/>
      </dsp:nvSpPr>
      <dsp:spPr>
        <a:xfrm>
          <a:off x="2102968" y="530276"/>
          <a:ext cx="1869282" cy="5168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b="1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Дошкольное образование</a:t>
          </a:r>
          <a:endParaRPr lang="ru-RU" sz="1400" b="1" kern="12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02968" y="530276"/>
        <a:ext cx="1869282" cy="516819"/>
      </dsp:txXfrm>
    </dsp:sp>
    <dsp:sp modelId="{FD4599D8-3871-4653-913F-89911468D26D}">
      <dsp:nvSpPr>
        <dsp:cNvPr id="0" name=""/>
        <dsp:cNvSpPr/>
      </dsp:nvSpPr>
      <dsp:spPr>
        <a:xfrm>
          <a:off x="4205410" y="975613"/>
          <a:ext cx="0" cy="3364708"/>
        </a:xfrm>
        <a:prstGeom prst="lin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F68647-AEB5-41D2-AFD3-D1D61B0CEF09}">
      <dsp:nvSpPr>
        <dsp:cNvPr id="0" name=""/>
        <dsp:cNvSpPr/>
      </dsp:nvSpPr>
      <dsp:spPr>
        <a:xfrm>
          <a:off x="4298874" y="1386884"/>
          <a:ext cx="1769649" cy="915890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17AEBE-7A55-4C56-91F2-053865509C61}">
      <dsp:nvSpPr>
        <dsp:cNvPr id="0" name=""/>
        <dsp:cNvSpPr/>
      </dsp:nvSpPr>
      <dsp:spPr>
        <a:xfrm>
          <a:off x="4298874" y="2601889"/>
          <a:ext cx="1769649" cy="17384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Учебно-оздоровительный центр «Балдаурен»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k-KZ" sz="1400" kern="1200" dirty="0" smtClean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школы – </a:t>
          </a:r>
          <a:r>
            <a:rPr lang="kk-KZ" sz="1400" b="1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8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центры – </a:t>
          </a:r>
          <a:r>
            <a:rPr lang="kk-KZ" sz="1400" b="1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2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клубы – </a:t>
          </a:r>
          <a:r>
            <a:rPr lang="kk-KZ" sz="1400" b="1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1</a:t>
          </a:r>
          <a:r>
            <a:rPr lang="kk-KZ" sz="1400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1400" kern="12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98874" y="2601889"/>
        <a:ext cx="1769649" cy="1738432"/>
      </dsp:txXfrm>
    </dsp:sp>
    <dsp:sp modelId="{5324EF3F-6447-4461-A970-C7FE73F7206A}">
      <dsp:nvSpPr>
        <dsp:cNvPr id="0" name=""/>
        <dsp:cNvSpPr/>
      </dsp:nvSpPr>
      <dsp:spPr>
        <a:xfrm>
          <a:off x="4205410" y="530276"/>
          <a:ext cx="1869282" cy="5168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b="1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Дополнительное образование</a:t>
          </a:r>
          <a:endParaRPr lang="ru-RU" sz="1400" b="1" kern="12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05410" y="530276"/>
        <a:ext cx="1869282" cy="51681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DD29621-796B-46CB-9830-68710B96653E}">
      <dsp:nvSpPr>
        <dsp:cNvPr id="0" name=""/>
        <dsp:cNvSpPr/>
      </dsp:nvSpPr>
      <dsp:spPr>
        <a:xfrm rot="5400000">
          <a:off x="680921" y="555537"/>
          <a:ext cx="961481" cy="1599884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4C74CB-4D16-4CF3-8E11-407B323936A7}">
      <dsp:nvSpPr>
        <dsp:cNvPr id="0" name=""/>
        <dsp:cNvSpPr/>
      </dsp:nvSpPr>
      <dsp:spPr>
        <a:xfrm>
          <a:off x="465019" y="978142"/>
          <a:ext cx="1444384" cy="1266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40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b="1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средних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b="1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школ</a:t>
          </a:r>
          <a:endParaRPr lang="ru-RU" sz="1400" b="1" kern="12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5019" y="978142"/>
        <a:ext cx="1444384" cy="1266087"/>
      </dsp:txXfrm>
    </dsp:sp>
    <dsp:sp modelId="{EBE64B07-B2E0-4408-A171-5B9FD9F7C8BC}">
      <dsp:nvSpPr>
        <dsp:cNvPr id="0" name=""/>
        <dsp:cNvSpPr/>
      </dsp:nvSpPr>
      <dsp:spPr>
        <a:xfrm>
          <a:off x="1692284" y="437752"/>
          <a:ext cx="272525" cy="272525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6D88E9-95C1-42AC-916F-DA2AD17398E0}">
      <dsp:nvSpPr>
        <dsp:cNvPr id="0" name=""/>
        <dsp:cNvSpPr/>
      </dsp:nvSpPr>
      <dsp:spPr>
        <a:xfrm rot="5400000">
          <a:off x="2449129" y="117992"/>
          <a:ext cx="961481" cy="1599884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E4EA90-F225-46AD-8BC1-2038F99BC716}">
      <dsp:nvSpPr>
        <dsp:cNvPr id="0" name=""/>
        <dsp:cNvSpPr/>
      </dsp:nvSpPr>
      <dsp:spPr>
        <a:xfrm>
          <a:off x="2288634" y="596013"/>
          <a:ext cx="1444384" cy="1266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b="1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2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b="1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основных школы</a:t>
          </a:r>
          <a:endParaRPr lang="ru-RU" sz="1400" b="1" kern="12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88634" y="596013"/>
        <a:ext cx="1444384" cy="1266087"/>
      </dsp:txXfrm>
    </dsp:sp>
    <dsp:sp modelId="{4930F25C-61A9-4E5A-ADC4-F747F733F2DF}">
      <dsp:nvSpPr>
        <dsp:cNvPr id="0" name=""/>
        <dsp:cNvSpPr/>
      </dsp:nvSpPr>
      <dsp:spPr>
        <a:xfrm>
          <a:off x="3460493" y="207"/>
          <a:ext cx="272525" cy="272525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27C9F4-F6E0-49FC-A2D0-6987BBBA5741}">
      <dsp:nvSpPr>
        <dsp:cNvPr id="0" name=""/>
        <dsp:cNvSpPr/>
      </dsp:nvSpPr>
      <dsp:spPr>
        <a:xfrm rot="5400000">
          <a:off x="4348240" y="-300391"/>
          <a:ext cx="961481" cy="1861689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DAE9F7-587B-4F61-B57D-1A4C80EF4FE8}">
      <dsp:nvSpPr>
        <dsp:cNvPr id="0" name=""/>
        <dsp:cNvSpPr/>
      </dsp:nvSpPr>
      <dsp:spPr>
        <a:xfrm>
          <a:off x="3972582" y="447199"/>
          <a:ext cx="1953486" cy="965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k-KZ" sz="1400" b="1" kern="1200" dirty="0" smtClean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b="1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ВСЕГО: 42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200" b="1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дневных государственных общеобразовательных школ</a:t>
          </a:r>
          <a:endParaRPr lang="ru-RU" sz="1200" b="1" kern="12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72582" y="447199"/>
        <a:ext cx="1953486" cy="96596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6F6D89C-5D9D-45D6-83C9-B52ADABFF95B}">
      <dsp:nvSpPr>
        <dsp:cNvPr id="0" name=""/>
        <dsp:cNvSpPr/>
      </dsp:nvSpPr>
      <dsp:spPr>
        <a:xfrm rot="16200000">
          <a:off x="121914" y="-121914"/>
          <a:ext cx="1528255" cy="1772084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700" b="0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Выделено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700" b="1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8,7 млн.тг</a:t>
          </a:r>
          <a:endParaRPr lang="ru-RU" sz="1700" b="1" kern="12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6200000">
        <a:off x="312946" y="-312946"/>
        <a:ext cx="1146191" cy="1772084"/>
      </dsp:txXfrm>
    </dsp:sp>
    <dsp:sp modelId="{0A4E8813-95AC-44F3-8380-8D6A4A7A0021}">
      <dsp:nvSpPr>
        <dsp:cNvPr id="0" name=""/>
        <dsp:cNvSpPr/>
      </dsp:nvSpPr>
      <dsp:spPr>
        <a:xfrm>
          <a:off x="1772084" y="0"/>
          <a:ext cx="1772084" cy="1528255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700" b="0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Подключено</a:t>
          </a:r>
          <a:r>
            <a:rPr lang="kk-KZ" sz="1700" b="1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43 школы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700" b="1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(100 </a:t>
          </a:r>
          <a:r>
            <a:rPr lang="ru-RU" sz="1700" b="1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%)</a:t>
          </a:r>
          <a:endParaRPr lang="ru-RU" sz="1700" b="1" kern="12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72084" y="0"/>
        <a:ext cx="1772084" cy="1146191"/>
      </dsp:txXfrm>
    </dsp:sp>
    <dsp:sp modelId="{5C047403-8272-4A72-8B6F-5CCE619B0A1D}">
      <dsp:nvSpPr>
        <dsp:cNvPr id="0" name=""/>
        <dsp:cNvSpPr/>
      </dsp:nvSpPr>
      <dsp:spPr>
        <a:xfrm rot="10800000">
          <a:off x="0" y="1528255"/>
          <a:ext cx="1772084" cy="1528255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700" b="0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Активировано</a:t>
          </a:r>
          <a:r>
            <a:rPr lang="kk-KZ" sz="1700" b="1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3150 </a:t>
          </a:r>
          <a:r>
            <a:rPr lang="kk-KZ" sz="1700" b="0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пользователей</a:t>
          </a:r>
          <a:r>
            <a:rPr lang="kk-KZ" sz="1700" b="1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(100</a:t>
          </a:r>
          <a:r>
            <a:rPr lang="ru-RU" sz="1700" b="1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%)</a:t>
          </a:r>
          <a:endParaRPr lang="ru-RU" sz="1700" b="1" kern="12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0" y="1910318"/>
        <a:ext cx="1772084" cy="1146191"/>
      </dsp:txXfrm>
    </dsp:sp>
    <dsp:sp modelId="{2280F840-8157-4CB6-8C16-18DA173B939F}">
      <dsp:nvSpPr>
        <dsp:cNvPr id="0" name=""/>
        <dsp:cNvSpPr/>
      </dsp:nvSpPr>
      <dsp:spPr>
        <a:xfrm rot="5400000">
          <a:off x="1893998" y="1406340"/>
          <a:ext cx="1528255" cy="1772084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700" b="0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Количество посещений </a:t>
          </a:r>
          <a:r>
            <a:rPr lang="kk-KZ" sz="1700" b="1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30817</a:t>
          </a:r>
          <a:endParaRPr lang="ru-RU" sz="1700" b="1" kern="12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2085030" y="1597372"/>
        <a:ext cx="1146191" cy="1772084"/>
      </dsp:txXfrm>
    </dsp:sp>
    <dsp:sp modelId="{F9D8CAF9-8132-40F5-8BBC-158730DC79B6}">
      <dsp:nvSpPr>
        <dsp:cNvPr id="0" name=""/>
        <dsp:cNvSpPr/>
      </dsp:nvSpPr>
      <dsp:spPr>
        <a:xfrm>
          <a:off x="1354433" y="1202981"/>
          <a:ext cx="835300" cy="650547"/>
        </a:xfrm>
        <a:prstGeom prst="roundRect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b="1" kern="120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54433" y="1202981"/>
        <a:ext cx="835300" cy="65054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42F27D3-89B9-419C-8AC2-3CA4D6EFEEF4}">
      <dsp:nvSpPr>
        <dsp:cNvPr id="0" name=""/>
        <dsp:cNvSpPr/>
      </dsp:nvSpPr>
      <dsp:spPr>
        <a:xfrm>
          <a:off x="2495333" y="1177"/>
          <a:ext cx="2044677" cy="81787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2016 год</a:t>
          </a:r>
          <a:endParaRPr lang="ru-RU" sz="24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95333" y="1177"/>
        <a:ext cx="2044677" cy="817871"/>
      </dsp:txXfrm>
    </dsp:sp>
    <dsp:sp modelId="{9C9A8305-995B-4AF5-93D8-05E1947C2775}">
      <dsp:nvSpPr>
        <dsp:cNvPr id="0" name=""/>
        <dsp:cNvSpPr/>
      </dsp:nvSpPr>
      <dsp:spPr>
        <a:xfrm>
          <a:off x="4274203" y="70696"/>
          <a:ext cx="1697082" cy="678833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охват </a:t>
          </a:r>
          <a:r>
            <a:rPr lang="kk-KZ" sz="1400" b="1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15</a:t>
          </a:r>
          <a:r>
            <a:rPr lang="kk-KZ" sz="1400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школ </a:t>
          </a:r>
          <a:endParaRPr lang="ru-RU" sz="1400" kern="12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74203" y="70696"/>
        <a:ext cx="1697082" cy="678833"/>
      </dsp:txXfrm>
    </dsp:sp>
    <dsp:sp modelId="{1DB8ABF5-7266-4790-9621-D298A0ABA28D}">
      <dsp:nvSpPr>
        <dsp:cNvPr id="0" name=""/>
        <dsp:cNvSpPr/>
      </dsp:nvSpPr>
      <dsp:spPr>
        <a:xfrm>
          <a:off x="5733694" y="70696"/>
          <a:ext cx="1697082" cy="678833"/>
        </a:xfrm>
        <a:prstGeom prst="chevron">
          <a:avLst/>
        </a:prstGeom>
        <a:solidFill>
          <a:schemeClr val="accent3">
            <a:tint val="40000"/>
            <a:alpha val="90000"/>
            <a:hueOff val="289877"/>
            <a:satOff val="14286"/>
            <a:lumOff val="254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289877"/>
              <a:satOff val="14286"/>
              <a:lumOff val="25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выделено </a:t>
          </a:r>
          <a:r>
            <a:rPr lang="kk-KZ" sz="1400" b="1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33,6</a:t>
          </a:r>
          <a:r>
            <a:rPr lang="kk-KZ" sz="1400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млн.тг </a:t>
          </a:r>
          <a:endParaRPr lang="ru-RU" sz="1400" kern="12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33694" y="70696"/>
        <a:ext cx="1697082" cy="678833"/>
      </dsp:txXfrm>
    </dsp:sp>
    <dsp:sp modelId="{BB80CA0B-15EC-48A2-9351-AC59E1D6819F}">
      <dsp:nvSpPr>
        <dsp:cNvPr id="0" name=""/>
        <dsp:cNvSpPr/>
      </dsp:nvSpPr>
      <dsp:spPr>
        <a:xfrm>
          <a:off x="7193185" y="70696"/>
          <a:ext cx="1697082" cy="678833"/>
        </a:xfrm>
        <a:prstGeom prst="chevron">
          <a:avLst/>
        </a:prstGeom>
        <a:solidFill>
          <a:schemeClr val="accent3">
            <a:tint val="40000"/>
            <a:alpha val="90000"/>
            <a:hueOff val="579755"/>
            <a:satOff val="28571"/>
            <a:lumOff val="508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579755"/>
              <a:satOff val="28571"/>
              <a:lumOff val="5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b="1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166</a:t>
          </a:r>
          <a:r>
            <a:rPr lang="kk-KZ" sz="1400" b="0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kk-KZ" sz="1400" b="0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комплектов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EV3</a:t>
          </a:r>
          <a:endParaRPr lang="ru-RU" sz="1400" b="0" kern="12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193185" y="70696"/>
        <a:ext cx="1697082" cy="678833"/>
      </dsp:txXfrm>
    </dsp:sp>
    <dsp:sp modelId="{44A7ED7D-FBD1-40F1-9605-E4D8DA28376B}">
      <dsp:nvSpPr>
        <dsp:cNvPr id="0" name=""/>
        <dsp:cNvSpPr/>
      </dsp:nvSpPr>
      <dsp:spPr>
        <a:xfrm>
          <a:off x="8652676" y="70696"/>
          <a:ext cx="1697082" cy="678833"/>
        </a:xfrm>
        <a:prstGeom prst="chevron">
          <a:avLst/>
        </a:prstGeom>
        <a:solidFill>
          <a:schemeClr val="accent3">
            <a:tint val="40000"/>
            <a:alpha val="90000"/>
            <a:hueOff val="869632"/>
            <a:satOff val="42857"/>
            <a:lumOff val="762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869632"/>
              <a:satOff val="42857"/>
              <a:lumOff val="76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000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задейстововано </a:t>
          </a:r>
          <a:r>
            <a:rPr lang="kk-KZ" sz="1000" b="1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4125</a:t>
          </a:r>
          <a:r>
            <a:rPr lang="kk-KZ" sz="1000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учащихся</a:t>
          </a:r>
          <a:endParaRPr lang="ru-RU" sz="1000" kern="12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652676" y="70696"/>
        <a:ext cx="1697082" cy="678833"/>
      </dsp:txXfrm>
    </dsp:sp>
    <dsp:sp modelId="{15BD5A21-AF98-4CBA-BA56-FCAA8572A6D4}">
      <dsp:nvSpPr>
        <dsp:cNvPr id="0" name=""/>
        <dsp:cNvSpPr/>
      </dsp:nvSpPr>
      <dsp:spPr>
        <a:xfrm>
          <a:off x="2495333" y="933550"/>
          <a:ext cx="2044677" cy="817871"/>
        </a:xfrm>
        <a:prstGeom prst="chevron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2017 год</a:t>
          </a:r>
          <a:endParaRPr lang="ru-RU" sz="16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95333" y="933550"/>
        <a:ext cx="2044677" cy="817871"/>
      </dsp:txXfrm>
    </dsp:sp>
    <dsp:sp modelId="{069E4B49-9A0A-41F3-963A-EBFE6FCBCB3F}">
      <dsp:nvSpPr>
        <dsp:cNvPr id="0" name=""/>
        <dsp:cNvSpPr/>
      </dsp:nvSpPr>
      <dsp:spPr>
        <a:xfrm>
          <a:off x="4274203" y="1003070"/>
          <a:ext cx="1697082" cy="678833"/>
        </a:xfrm>
        <a:prstGeom prst="chevron">
          <a:avLst/>
        </a:prstGeom>
        <a:solidFill>
          <a:schemeClr val="accent3">
            <a:tint val="40000"/>
            <a:alpha val="90000"/>
            <a:hueOff val="1159509"/>
            <a:satOff val="57143"/>
            <a:lumOff val="1017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1159509"/>
              <a:satOff val="57143"/>
              <a:lumOff val="101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охват </a:t>
          </a:r>
          <a:r>
            <a:rPr lang="kk-KZ" sz="1400" b="1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20 </a:t>
          </a:r>
          <a:r>
            <a:rPr lang="kk-KZ" sz="1400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школ</a:t>
          </a:r>
          <a:endParaRPr lang="ru-RU" sz="1400" kern="12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74203" y="1003070"/>
        <a:ext cx="1697082" cy="678833"/>
      </dsp:txXfrm>
    </dsp:sp>
    <dsp:sp modelId="{A7DEE5C1-D0EE-4AE6-AF07-7345D247CD04}">
      <dsp:nvSpPr>
        <dsp:cNvPr id="0" name=""/>
        <dsp:cNvSpPr/>
      </dsp:nvSpPr>
      <dsp:spPr>
        <a:xfrm>
          <a:off x="5733694" y="1003070"/>
          <a:ext cx="1697082" cy="678833"/>
        </a:xfrm>
        <a:prstGeom prst="chevron">
          <a:avLst/>
        </a:prstGeom>
        <a:solidFill>
          <a:schemeClr val="accent3">
            <a:tint val="40000"/>
            <a:alpha val="90000"/>
            <a:hueOff val="1449386"/>
            <a:satOff val="71429"/>
            <a:lumOff val="1271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1449386"/>
              <a:satOff val="71429"/>
              <a:lumOff val="12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выделено </a:t>
          </a:r>
          <a:r>
            <a:rPr lang="kk-KZ" sz="1400" b="1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43,8</a:t>
          </a:r>
          <a:r>
            <a:rPr lang="kk-KZ" sz="1400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млн.тг </a:t>
          </a:r>
          <a:endParaRPr lang="ru-RU" sz="1400" kern="12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33694" y="1003070"/>
        <a:ext cx="1697082" cy="678833"/>
      </dsp:txXfrm>
    </dsp:sp>
    <dsp:sp modelId="{255893EB-1FF5-47F4-A8BA-55AD8986CEA3}">
      <dsp:nvSpPr>
        <dsp:cNvPr id="0" name=""/>
        <dsp:cNvSpPr/>
      </dsp:nvSpPr>
      <dsp:spPr>
        <a:xfrm>
          <a:off x="7193185" y="1003070"/>
          <a:ext cx="1697082" cy="678833"/>
        </a:xfrm>
        <a:prstGeom prst="chevron">
          <a:avLst/>
        </a:prstGeom>
        <a:solidFill>
          <a:schemeClr val="accent3">
            <a:tint val="40000"/>
            <a:alpha val="90000"/>
            <a:hueOff val="1739264"/>
            <a:satOff val="85714"/>
            <a:lumOff val="1525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1739264"/>
              <a:satOff val="85714"/>
              <a:lumOff val="152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b="1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40</a:t>
          </a:r>
          <a:r>
            <a:rPr lang="kk-KZ" sz="1400" b="0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kk-KZ" sz="1400" b="0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комплектов </a:t>
          </a:r>
          <a:r>
            <a:rPr lang="en-US" sz="1400" b="0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Arduino</a:t>
          </a:r>
          <a:endParaRPr lang="ru-RU" sz="1400" b="0" kern="12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193185" y="1003070"/>
        <a:ext cx="1697082" cy="678833"/>
      </dsp:txXfrm>
    </dsp:sp>
    <dsp:sp modelId="{B15B7B55-710B-4C91-9CC1-D2A94F7537F7}">
      <dsp:nvSpPr>
        <dsp:cNvPr id="0" name=""/>
        <dsp:cNvSpPr/>
      </dsp:nvSpPr>
      <dsp:spPr>
        <a:xfrm>
          <a:off x="8652676" y="1003070"/>
          <a:ext cx="1697082" cy="678833"/>
        </a:xfrm>
        <a:prstGeom prst="chevron">
          <a:avLst/>
        </a:prstGeom>
        <a:solidFill>
          <a:schemeClr val="accent3">
            <a:tint val="40000"/>
            <a:alpha val="90000"/>
            <a:hueOff val="2029141"/>
            <a:satOff val="100000"/>
            <a:lumOff val="1779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000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планируется задействовать </a:t>
          </a:r>
          <a:r>
            <a:rPr lang="kk-KZ" sz="1000" b="1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4500</a:t>
          </a:r>
          <a:r>
            <a:rPr lang="kk-KZ" sz="1000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учащихся</a:t>
          </a:r>
          <a:endParaRPr lang="ru-RU" sz="1000" kern="12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652676" y="1003070"/>
        <a:ext cx="1697082" cy="678833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BB5DABD-3EA0-4C37-95A7-6BC71F37716D}">
      <dsp:nvSpPr>
        <dsp:cNvPr id="0" name=""/>
        <dsp:cNvSpPr/>
      </dsp:nvSpPr>
      <dsp:spPr>
        <a:xfrm rot="5400000">
          <a:off x="1661175" y="603903"/>
          <a:ext cx="1034598" cy="172154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E775CF-44E7-4473-B420-9145BF86F9D2}">
      <dsp:nvSpPr>
        <dsp:cNvPr id="0" name=""/>
        <dsp:cNvSpPr/>
      </dsp:nvSpPr>
      <dsp:spPr>
        <a:xfrm>
          <a:off x="1563163" y="1118364"/>
          <a:ext cx="1868875" cy="13623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Всего – 121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В ГУ– 31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Опека, патронат – 72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Возврат в семью – 6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Усыновление/ удочерение- 12</a:t>
          </a:r>
          <a:endParaRPr lang="ru-RU" sz="1200" kern="1200" dirty="0"/>
        </a:p>
      </dsp:txBody>
      <dsp:txXfrm>
        <a:off x="1563163" y="1118364"/>
        <a:ext cx="1868875" cy="1362367"/>
      </dsp:txXfrm>
    </dsp:sp>
    <dsp:sp modelId="{732E85D9-CAB6-4985-9F49-BF017D45C8A9}">
      <dsp:nvSpPr>
        <dsp:cNvPr id="0" name=""/>
        <dsp:cNvSpPr/>
      </dsp:nvSpPr>
      <dsp:spPr>
        <a:xfrm>
          <a:off x="2749448" y="477161"/>
          <a:ext cx="293249" cy="293249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05D7FE-248E-4AA5-99D6-F05B34660BF2}">
      <dsp:nvSpPr>
        <dsp:cNvPr id="0" name=""/>
        <dsp:cNvSpPr/>
      </dsp:nvSpPr>
      <dsp:spPr>
        <a:xfrm rot="5400000">
          <a:off x="3721174" y="133085"/>
          <a:ext cx="1034598" cy="172154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7BAE7C-3169-4F5B-B29F-BD54B0FD76C1}">
      <dsp:nvSpPr>
        <dsp:cNvPr id="0" name=""/>
        <dsp:cNvSpPr/>
      </dsp:nvSpPr>
      <dsp:spPr>
        <a:xfrm>
          <a:off x="3536405" y="701693"/>
          <a:ext cx="1775715" cy="13623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Всего – 121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В ГУ – 39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Опека, патронат – 68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Возврат в семью – 8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Усыновление/ удочерение - 6</a:t>
          </a:r>
          <a:endParaRPr lang="ru-RU" sz="1200" kern="1200" dirty="0"/>
        </a:p>
      </dsp:txBody>
      <dsp:txXfrm>
        <a:off x="3536405" y="701693"/>
        <a:ext cx="1775715" cy="1362367"/>
      </dsp:txXfrm>
    </dsp:sp>
    <dsp:sp modelId="{119F1697-5832-44B5-AC7F-3775D1769DC5}">
      <dsp:nvSpPr>
        <dsp:cNvPr id="0" name=""/>
        <dsp:cNvSpPr/>
      </dsp:nvSpPr>
      <dsp:spPr>
        <a:xfrm>
          <a:off x="4809447" y="6343"/>
          <a:ext cx="293249" cy="293249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BB4A57-EDBD-4B60-9D0A-6E45A72976B1}">
      <dsp:nvSpPr>
        <dsp:cNvPr id="0" name=""/>
        <dsp:cNvSpPr/>
      </dsp:nvSpPr>
      <dsp:spPr>
        <a:xfrm rot="5400000">
          <a:off x="5781173" y="-343386"/>
          <a:ext cx="1034598" cy="172154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A8BCA5-806B-4C2F-904F-F7E682BBC61E}">
      <dsp:nvSpPr>
        <dsp:cNvPr id="0" name=""/>
        <dsp:cNvSpPr/>
      </dsp:nvSpPr>
      <dsp:spPr>
        <a:xfrm>
          <a:off x="5575033" y="188873"/>
          <a:ext cx="1816902" cy="1373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Всего – 119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В ГУ - 41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Опека, патронат – 66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Возврат в семью – 7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Усыновление/ удочерение - 5</a:t>
          </a:r>
          <a:endParaRPr lang="ru-RU" sz="1200" kern="1200" dirty="0"/>
        </a:p>
      </dsp:txBody>
      <dsp:txXfrm>
        <a:off x="5575033" y="188873"/>
        <a:ext cx="1816902" cy="1373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486F4A-46D3-4E8F-AC94-C00EEA8F04D5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A2E532-D57E-494B-AAF1-306307A305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422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2E532-D57E-494B-AAF1-306307A3058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71031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2E532-D57E-494B-AAF1-306307A3058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76580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43B4A-3B20-4F1F-8AFF-26DA1CB6944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73447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2E532-D57E-494B-AAF1-306307A3058F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2992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2E532-D57E-494B-AAF1-306307A3058F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52471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2E532-D57E-494B-AAF1-306307A3058F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69003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42D72-D92F-4DD8-8D01-C480E8CFA694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BB519-8250-4F1C-B2A1-6048C34771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79271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42D72-D92F-4DD8-8D01-C480E8CFA694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BB519-8250-4F1C-B2A1-6048C34771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4479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42D72-D92F-4DD8-8D01-C480E8CFA694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BB519-8250-4F1C-B2A1-6048C34771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44976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42D72-D92F-4DD8-8D01-C480E8CFA694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BB519-8250-4F1C-B2A1-6048C34771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62050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42D72-D92F-4DD8-8D01-C480E8CFA694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BB519-8250-4F1C-B2A1-6048C34771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74234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42D72-D92F-4DD8-8D01-C480E8CFA694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BB519-8250-4F1C-B2A1-6048C34771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53810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42D72-D92F-4DD8-8D01-C480E8CFA694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BB519-8250-4F1C-B2A1-6048C34771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09762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42D72-D92F-4DD8-8D01-C480E8CFA694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BB519-8250-4F1C-B2A1-6048C34771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59314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42D72-D92F-4DD8-8D01-C480E8CFA694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BB519-8250-4F1C-B2A1-6048C34771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59324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42D72-D92F-4DD8-8D01-C480E8CFA694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BB519-8250-4F1C-B2A1-6048C34771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63489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42D72-D92F-4DD8-8D01-C480E8CFA694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BB519-8250-4F1C-B2A1-6048C34771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67383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42D72-D92F-4DD8-8D01-C480E8CFA694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BB519-8250-4F1C-B2A1-6048C34771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70826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microsoft.com/office/2007/relationships/diagramDrawing" Target="../diagrams/drawing4.xml"/><Relationship Id="rId3" Type="http://schemas.openxmlformats.org/officeDocument/2006/relationships/diagramLayout" Target="../diagrams/layout3.xml"/><Relationship Id="rId7" Type="http://schemas.openxmlformats.org/officeDocument/2006/relationships/image" Target="../media/image20.png"/><Relationship Id="rId12" Type="http://schemas.openxmlformats.org/officeDocument/2006/relationships/diagramColors" Target="../diagrams/colors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diagramQuickStyle" Target="../diagrams/quickStyle4.xml"/><Relationship Id="rId5" Type="http://schemas.openxmlformats.org/officeDocument/2006/relationships/diagramColors" Target="../diagrams/colors3.xml"/><Relationship Id="rId10" Type="http://schemas.openxmlformats.org/officeDocument/2006/relationships/diagramLayout" Target="../diagrams/layout4.xml"/><Relationship Id="rId4" Type="http://schemas.openxmlformats.org/officeDocument/2006/relationships/diagramQuickStyle" Target="../diagrams/quickStyle3.xml"/><Relationship Id="rId9" Type="http://schemas.openxmlformats.org/officeDocument/2006/relationships/diagramData" Target="../diagrams/data4.xml"/><Relationship Id="rId1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2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chart" Target="../charts/chart2.xml"/><Relationship Id="rId7" Type="http://schemas.openxmlformats.org/officeDocument/2006/relationships/image" Target="../media/image3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jpe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chart" Target="../charts/chart3.xml"/><Relationship Id="rId9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32.xml.rels><?xml version="1.0" encoding="UTF-8" standalone="yes"?>
<Relationships xmlns="http://schemas.openxmlformats.org/package/2006/relationships"><Relationship Id="rId13" Type="http://schemas.microsoft.com/office/2007/relationships/hdphoto" Target="../media/hdphoto2.wdp"/><Relationship Id="rId3" Type="http://schemas.openxmlformats.org/officeDocument/2006/relationships/image" Target="../media/image73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75.jpeg"/><Relationship Id="rId14" Type="http://schemas.openxmlformats.org/officeDocument/2006/relationships/image" Target="../media/image7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Павлодар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қаласының білім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беру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бөлімі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kk-KZ" sz="4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БІЛІМ БЕРУ -2017</a:t>
            </a:r>
            <a:endParaRPr lang="ru-RU" sz="48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kk-KZ" sz="4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  <a:endParaRPr lang="ru-RU" sz="48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kk-KZ" sz="4800" b="1" cap="all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Сандар мен деректер</a:t>
            </a:r>
            <a:endParaRPr lang="ru-RU" sz="48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sz="48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550" y="273049"/>
            <a:ext cx="2770874" cy="19299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Line 5"/>
          <p:cNvSpPr>
            <a:spLocks noChangeShapeType="1"/>
          </p:cNvSpPr>
          <p:nvPr/>
        </p:nvSpPr>
        <p:spPr bwMode="gray">
          <a:xfrm>
            <a:off x="1543050" y="2790825"/>
            <a:ext cx="1676400" cy="55245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66" name="Line 6"/>
          <p:cNvSpPr>
            <a:spLocks noChangeShapeType="1"/>
          </p:cNvSpPr>
          <p:nvPr/>
        </p:nvSpPr>
        <p:spPr bwMode="gray">
          <a:xfrm>
            <a:off x="3219449" y="2324100"/>
            <a:ext cx="1" cy="1000125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83294" y="-12759"/>
            <a:ext cx="9981318" cy="828789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Қала мектептерінде мемлекеттік тілді дамыту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государственного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языка в общеобразовательных школах города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635" name="Freeform 3"/>
          <p:cNvSpPr>
            <a:spLocks/>
          </p:cNvSpPr>
          <p:nvPr/>
        </p:nvSpPr>
        <p:spPr bwMode="ltGray">
          <a:xfrm>
            <a:off x="5167305" y="2428867"/>
            <a:ext cx="6473151" cy="1997989"/>
          </a:xfrm>
          <a:custGeom>
            <a:avLst/>
            <a:gdLst/>
            <a:ahLst/>
            <a:cxnLst>
              <a:cxn ang="0">
                <a:pos x="496" y="157"/>
              </a:cxn>
              <a:cxn ang="0">
                <a:pos x="0" y="0"/>
              </a:cxn>
              <a:cxn ang="0">
                <a:pos x="231" y="124"/>
              </a:cxn>
              <a:cxn ang="0">
                <a:pos x="4282" y="2025"/>
              </a:cxn>
              <a:cxn ang="0">
                <a:pos x="3974" y="2298"/>
              </a:cxn>
              <a:cxn ang="0">
                <a:pos x="5190" y="2065"/>
              </a:cxn>
              <a:cxn ang="0">
                <a:pos x="5039" y="1268"/>
              </a:cxn>
              <a:cxn ang="0">
                <a:pos x="4748" y="1507"/>
              </a:cxn>
              <a:cxn ang="0">
                <a:pos x="496" y="157"/>
              </a:cxn>
            </a:cxnLst>
            <a:rect l="0" t="0" r="r" b="b"/>
            <a:pathLst>
              <a:path w="5190" h="2298">
                <a:moveTo>
                  <a:pt x="496" y="157"/>
                </a:moveTo>
                <a:lnTo>
                  <a:pt x="0" y="0"/>
                </a:lnTo>
                <a:lnTo>
                  <a:pt x="231" y="124"/>
                </a:lnTo>
                <a:lnTo>
                  <a:pt x="4282" y="2025"/>
                </a:lnTo>
                <a:lnTo>
                  <a:pt x="3974" y="2298"/>
                </a:lnTo>
                <a:lnTo>
                  <a:pt x="5190" y="2065"/>
                </a:lnTo>
                <a:lnTo>
                  <a:pt x="5039" y="1268"/>
                </a:lnTo>
                <a:lnTo>
                  <a:pt x="4748" y="1507"/>
                </a:lnTo>
                <a:lnTo>
                  <a:pt x="496" y="157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638" name="AutoShape 6"/>
          <p:cNvSpPr>
            <a:spLocks noChangeArrowheads="1"/>
          </p:cNvSpPr>
          <p:nvPr/>
        </p:nvSpPr>
        <p:spPr bwMode="gray">
          <a:xfrm>
            <a:off x="6881819" y="2571745"/>
            <a:ext cx="478357" cy="449817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2"/>
              </a:gs>
              <a:gs pos="50000">
                <a:schemeClr val="accent2">
                  <a:gamma/>
                  <a:tint val="35686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639" name="AutoShape 7"/>
          <p:cNvSpPr>
            <a:spLocks noChangeArrowheads="1"/>
          </p:cNvSpPr>
          <p:nvPr/>
        </p:nvSpPr>
        <p:spPr bwMode="gray">
          <a:xfrm>
            <a:off x="8953521" y="2928935"/>
            <a:ext cx="761990" cy="817965"/>
          </a:xfrm>
          <a:prstGeom prst="can">
            <a:avLst>
              <a:gd name="adj" fmla="val 21434"/>
            </a:avLst>
          </a:prstGeom>
          <a:gradFill rotWithShape="1">
            <a:gsLst>
              <a:gs pos="0">
                <a:schemeClr val="accent2"/>
              </a:gs>
              <a:gs pos="50000">
                <a:schemeClr val="accent2">
                  <a:gamma/>
                  <a:tint val="35686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640" name="AutoShape 8"/>
          <p:cNvSpPr>
            <a:spLocks noChangeArrowheads="1"/>
          </p:cNvSpPr>
          <p:nvPr/>
        </p:nvSpPr>
        <p:spPr bwMode="gray">
          <a:xfrm>
            <a:off x="7810511" y="2857497"/>
            <a:ext cx="581013" cy="459677"/>
          </a:xfrm>
          <a:prstGeom prst="can">
            <a:avLst>
              <a:gd name="adj" fmla="val 21667"/>
            </a:avLst>
          </a:prstGeom>
          <a:gradFill rotWithShape="1">
            <a:gsLst>
              <a:gs pos="0">
                <a:schemeClr val="accent2"/>
              </a:gs>
              <a:gs pos="50000">
                <a:schemeClr val="accent2">
                  <a:gamma/>
                  <a:tint val="35686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648" name="Text Box 16"/>
          <p:cNvSpPr txBox="1">
            <a:spLocks noChangeArrowheads="1"/>
          </p:cNvSpPr>
          <p:nvPr/>
        </p:nvSpPr>
        <p:spPr bwMode="gray">
          <a:xfrm>
            <a:off x="4209950" y="2326342"/>
            <a:ext cx="2236832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Обучаются в классах с государственным языком обучения</a:t>
            </a:r>
            <a:endParaRPr lang="en-US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650" name="Text Box 18"/>
          <p:cNvSpPr txBox="1">
            <a:spLocks noChangeArrowheads="1"/>
          </p:cNvSpPr>
          <p:nvPr/>
        </p:nvSpPr>
        <p:spPr bwMode="gray">
          <a:xfrm>
            <a:off x="5808664" y="5197476"/>
            <a:ext cx="2452687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9656" name="AutoShape 24"/>
          <p:cNvSpPr>
            <a:spLocks noChangeArrowheads="1"/>
          </p:cNvSpPr>
          <p:nvPr/>
        </p:nvSpPr>
        <p:spPr bwMode="gray">
          <a:xfrm>
            <a:off x="8953521" y="1428736"/>
            <a:ext cx="753517" cy="1535584"/>
          </a:xfrm>
          <a:prstGeom prst="can">
            <a:avLst>
              <a:gd name="adj" fmla="val 27996"/>
            </a:avLst>
          </a:prstGeom>
          <a:gradFill rotWithShape="1">
            <a:gsLst>
              <a:gs pos="0">
                <a:schemeClr val="accent1">
                  <a:lumMod val="40000"/>
                  <a:lumOff val="60000"/>
                  <a:alpha val="45000"/>
                </a:schemeClr>
              </a:gs>
              <a:gs pos="50000">
                <a:schemeClr val="accent1">
                  <a:gamma/>
                  <a:tint val="35686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657" name="AutoShape 25"/>
          <p:cNvSpPr>
            <a:spLocks noChangeArrowheads="1"/>
          </p:cNvSpPr>
          <p:nvPr/>
        </p:nvSpPr>
        <p:spPr bwMode="gray">
          <a:xfrm>
            <a:off x="7810512" y="1714488"/>
            <a:ext cx="590538" cy="1186588"/>
          </a:xfrm>
          <a:prstGeom prst="can">
            <a:avLst>
              <a:gd name="adj" fmla="val 27556"/>
            </a:avLst>
          </a:prstGeom>
          <a:gradFill rotWithShape="1"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gamma/>
                  <a:tint val="35686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658" name="AutoShape 26"/>
          <p:cNvSpPr>
            <a:spLocks noChangeArrowheads="1"/>
          </p:cNvSpPr>
          <p:nvPr/>
        </p:nvSpPr>
        <p:spPr bwMode="gray">
          <a:xfrm>
            <a:off x="6881819" y="1785926"/>
            <a:ext cx="478357" cy="784846"/>
          </a:xfrm>
          <a:prstGeom prst="can">
            <a:avLst>
              <a:gd name="adj" fmla="val 28246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35686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 bwMode="auto">
          <a:xfrm>
            <a:off x="6381752" y="3214687"/>
            <a:ext cx="873892" cy="188957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2014-2015</a:t>
            </a:r>
          </a:p>
        </p:txBody>
      </p:sp>
      <p:sp>
        <p:nvSpPr>
          <p:cNvPr id="38" name="Text Box 16"/>
          <p:cNvSpPr txBox="1">
            <a:spLocks noChangeArrowheads="1"/>
          </p:cNvSpPr>
          <p:nvPr/>
        </p:nvSpPr>
        <p:spPr bwMode="gray">
          <a:xfrm>
            <a:off x="9846440" y="977390"/>
            <a:ext cx="234556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детей коренной </a:t>
            </a:r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национальности, чел.</a:t>
            </a:r>
            <a:endParaRPr lang="en-US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7096132" y="3500438"/>
            <a:ext cx="988324" cy="153226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2015-2016</a:t>
            </a:r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8096264" y="3857629"/>
            <a:ext cx="1070684" cy="229839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2016-2017</a:t>
            </a:r>
          </a:p>
        </p:txBody>
      </p:sp>
      <p:cxnSp>
        <p:nvCxnSpPr>
          <p:cNvPr id="33" name="Соединительная линия уступом 32"/>
          <p:cNvCxnSpPr/>
          <p:nvPr/>
        </p:nvCxnSpPr>
        <p:spPr bwMode="auto">
          <a:xfrm rot="10800000" flipV="1">
            <a:off x="9639300" y="1200150"/>
            <a:ext cx="419100" cy="32385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Rectangle 3"/>
          <p:cNvSpPr>
            <a:spLocks noChangeArrowheads="1"/>
          </p:cNvSpPr>
          <p:nvPr/>
        </p:nvSpPr>
        <p:spPr bwMode="gray">
          <a:xfrm>
            <a:off x="2192323" y="4697429"/>
            <a:ext cx="7740650" cy="619125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181212" y="4726004"/>
            <a:ext cx="2054225" cy="619125"/>
            <a:chOff x="404" y="1980"/>
            <a:chExt cx="1294" cy="298"/>
          </a:xfrm>
        </p:grpSpPr>
        <p:sp>
          <p:nvSpPr>
            <p:cNvPr id="43" name="Rectangle 5"/>
            <p:cNvSpPr>
              <a:spLocks noChangeArrowheads="1"/>
            </p:cNvSpPr>
            <p:nvPr/>
          </p:nvSpPr>
          <p:spPr bwMode="invGray">
            <a:xfrm>
              <a:off x="404" y="1980"/>
              <a:ext cx="1205" cy="298"/>
            </a:xfrm>
            <a:prstGeom prst="rect">
              <a:avLst/>
            </a:prstGeom>
            <a:solidFill>
              <a:schemeClr val="accent2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AutoShape 6"/>
            <p:cNvSpPr>
              <a:spLocks noChangeArrowheads="1"/>
            </p:cNvSpPr>
            <p:nvPr/>
          </p:nvSpPr>
          <p:spPr bwMode="invGray">
            <a:xfrm rot="5400000">
              <a:off x="1568" y="2072"/>
              <a:ext cx="139" cy="120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5" name="Text Box 7"/>
          <p:cNvSpPr txBox="1">
            <a:spLocks noChangeArrowheads="1"/>
          </p:cNvSpPr>
          <p:nvPr/>
        </p:nvSpPr>
        <p:spPr bwMode="gray">
          <a:xfrm>
            <a:off x="4095736" y="4714885"/>
            <a:ext cx="1870074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них детей коренной национальности</a:t>
            </a:r>
            <a:endParaRPr lang="en-US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AutoShape 9"/>
          <p:cNvSpPr>
            <a:spLocks noChangeArrowheads="1"/>
          </p:cNvSpPr>
          <p:nvPr/>
        </p:nvSpPr>
        <p:spPr bwMode="gray">
          <a:xfrm>
            <a:off x="5822934" y="4929198"/>
            <a:ext cx="368300" cy="273050"/>
          </a:xfrm>
          <a:prstGeom prst="rightArrow">
            <a:avLst>
              <a:gd name="adj1" fmla="val 50000"/>
              <a:gd name="adj2" fmla="val 60467"/>
            </a:avLst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>
            <a:outerShdw dist="28398" dir="1593903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 Box 10"/>
          <p:cNvSpPr txBox="1">
            <a:spLocks noChangeArrowheads="1"/>
          </p:cNvSpPr>
          <p:nvPr/>
        </p:nvSpPr>
        <p:spPr bwMode="gray">
          <a:xfrm>
            <a:off x="6124574" y="4695830"/>
            <a:ext cx="2409825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</a:t>
            </a:r>
            <a:r>
              <a:rPr lang="ru-RU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них обучаются в классах с казахским </a:t>
            </a:r>
          </a:p>
          <a:p>
            <a:pPr algn="ctr"/>
            <a:r>
              <a:rPr lang="ru-RU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языком </a:t>
            </a:r>
            <a:r>
              <a:rPr lang="ru-RU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обучения</a:t>
            </a:r>
            <a:endParaRPr lang="en-US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AutoShape 11"/>
          <p:cNvSpPr>
            <a:spLocks noChangeArrowheads="1"/>
          </p:cNvSpPr>
          <p:nvPr/>
        </p:nvSpPr>
        <p:spPr bwMode="gray">
          <a:xfrm>
            <a:off x="8323264" y="4857760"/>
            <a:ext cx="368300" cy="273050"/>
          </a:xfrm>
          <a:prstGeom prst="rightArrow">
            <a:avLst>
              <a:gd name="adj1" fmla="val 50000"/>
              <a:gd name="adj2" fmla="val 60467"/>
            </a:avLst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>
            <a:outerShdw dist="28398" dir="1593903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 Box 12"/>
          <p:cNvSpPr txBox="1">
            <a:spLocks noChangeArrowheads="1"/>
          </p:cNvSpPr>
          <p:nvPr/>
        </p:nvSpPr>
        <p:spPr bwMode="gray">
          <a:xfrm>
            <a:off x="8159204" y="4866883"/>
            <a:ext cx="1676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%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AutoShape 13"/>
          <p:cNvSpPr>
            <a:spLocks noChangeArrowheads="1"/>
          </p:cNvSpPr>
          <p:nvPr/>
        </p:nvSpPr>
        <p:spPr bwMode="gray">
          <a:xfrm>
            <a:off x="2478074" y="5475304"/>
            <a:ext cx="1114425" cy="1114425"/>
          </a:xfrm>
          <a:prstGeom prst="diamond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69804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  <a:scene3d>
            <a:camera prst="legacyPerspectiveBottom">
              <a:rot lat="20999999" lon="0" rev="0"/>
            </a:camera>
            <a:lightRig rig="legacyFlat4" dir="b"/>
          </a:scene3d>
          <a:sp3d extrusionH="1635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AutoShape 14"/>
          <p:cNvSpPr>
            <a:spLocks noChangeArrowheads="1"/>
          </p:cNvSpPr>
          <p:nvPr/>
        </p:nvSpPr>
        <p:spPr bwMode="gray">
          <a:xfrm>
            <a:off x="4459274" y="5475304"/>
            <a:ext cx="1114425" cy="1114425"/>
          </a:xfrm>
          <a:prstGeom prst="diamond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9804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  <a:scene3d>
            <a:camera prst="legacyPerspectiveBottom">
              <a:rot lat="20999999" lon="0" rev="0"/>
            </a:camera>
            <a:lightRig rig="legacyFlat4" dir="b"/>
          </a:scene3d>
          <a:sp3d extrusionH="1635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AutoShape 15"/>
          <p:cNvSpPr>
            <a:spLocks noChangeArrowheads="1"/>
          </p:cNvSpPr>
          <p:nvPr/>
        </p:nvSpPr>
        <p:spPr bwMode="gray">
          <a:xfrm>
            <a:off x="6449999" y="5475304"/>
            <a:ext cx="1114425" cy="1114425"/>
          </a:xfrm>
          <a:prstGeom prst="diamond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9804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  <a:scene3d>
            <a:camera prst="legacyPerspectiveBottom">
              <a:rot lat="20999999" lon="0" rev="0"/>
            </a:camera>
            <a:lightRig rig="legacyFlat4" dir="b"/>
          </a:scene3d>
          <a:sp3d extrusionH="1635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AutoShape 16"/>
          <p:cNvSpPr>
            <a:spLocks noChangeArrowheads="1"/>
          </p:cNvSpPr>
          <p:nvPr/>
        </p:nvSpPr>
        <p:spPr bwMode="gray">
          <a:xfrm>
            <a:off x="8469299" y="5465779"/>
            <a:ext cx="1114425" cy="1114425"/>
          </a:xfrm>
          <a:prstGeom prst="diamond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9804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  <a:scene3d>
            <a:camera prst="legacyPerspectiveBottom">
              <a:rot lat="20999999" lon="0" rev="0"/>
            </a:camera>
            <a:lightRig rig="legacyFlat4" dir="b"/>
          </a:scene3d>
          <a:sp3d extrusionH="1635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5" name="AutoShape 17"/>
          <p:cNvCxnSpPr>
            <a:cxnSpLocks noChangeShapeType="1"/>
            <a:stCxn id="51" idx="3"/>
            <a:endCxn id="52" idx="1"/>
          </p:cNvCxnSpPr>
          <p:nvPr/>
        </p:nvCxnSpPr>
        <p:spPr bwMode="gray">
          <a:xfrm>
            <a:off x="3592499" y="6032516"/>
            <a:ext cx="866775" cy="0"/>
          </a:xfrm>
          <a:prstGeom prst="straightConnector1">
            <a:avLst/>
          </a:prstGeom>
          <a:noFill/>
          <a:ln w="12700">
            <a:solidFill>
              <a:srgbClr val="333333"/>
            </a:solidFill>
            <a:round/>
            <a:headEnd type="oval" w="sm" len="sm"/>
            <a:tailEnd type="oval" w="sm" len="sm"/>
          </a:ln>
          <a:effectLst/>
        </p:spPr>
      </p:cxnSp>
      <p:cxnSp>
        <p:nvCxnSpPr>
          <p:cNvPr id="56" name="AutoShape 18"/>
          <p:cNvCxnSpPr>
            <a:cxnSpLocks noChangeShapeType="1"/>
            <a:stCxn id="52" idx="3"/>
            <a:endCxn id="53" idx="1"/>
          </p:cNvCxnSpPr>
          <p:nvPr/>
        </p:nvCxnSpPr>
        <p:spPr bwMode="gray">
          <a:xfrm>
            <a:off x="5573698" y="6032516"/>
            <a:ext cx="876300" cy="0"/>
          </a:xfrm>
          <a:prstGeom prst="straightConnector1">
            <a:avLst/>
          </a:prstGeom>
          <a:noFill/>
          <a:ln w="12700">
            <a:solidFill>
              <a:srgbClr val="333333"/>
            </a:solidFill>
            <a:round/>
            <a:headEnd type="oval" w="sm" len="sm"/>
            <a:tailEnd type="oval" w="sm" len="sm"/>
          </a:ln>
          <a:effectLst/>
        </p:spPr>
      </p:cxnSp>
      <p:cxnSp>
        <p:nvCxnSpPr>
          <p:cNvPr id="57" name="AutoShape 19"/>
          <p:cNvCxnSpPr>
            <a:cxnSpLocks noChangeShapeType="1"/>
            <a:stCxn id="53" idx="3"/>
            <a:endCxn id="54" idx="1"/>
          </p:cNvCxnSpPr>
          <p:nvPr/>
        </p:nvCxnSpPr>
        <p:spPr bwMode="gray">
          <a:xfrm flipV="1">
            <a:off x="7564424" y="6022992"/>
            <a:ext cx="904875" cy="9525"/>
          </a:xfrm>
          <a:prstGeom prst="straightConnector1">
            <a:avLst/>
          </a:prstGeom>
          <a:noFill/>
          <a:ln w="12700">
            <a:solidFill>
              <a:srgbClr val="333333"/>
            </a:solidFill>
            <a:round/>
            <a:headEnd type="oval" w="sm" len="sm"/>
            <a:tailEnd type="oval" w="sm" len="sm"/>
          </a:ln>
          <a:effectLst/>
        </p:spPr>
      </p:cxnSp>
      <p:sp>
        <p:nvSpPr>
          <p:cNvPr id="58" name="Text Box 20"/>
          <p:cNvSpPr txBox="1">
            <a:spLocks noChangeArrowheads="1"/>
          </p:cNvSpPr>
          <p:nvPr/>
        </p:nvSpPr>
        <p:spPr bwMode="gray">
          <a:xfrm>
            <a:off x="2581262" y="5800742"/>
            <a:ext cx="8667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5288</a:t>
            </a:r>
            <a:endParaRPr lang="en-US" sz="24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 Box 21"/>
          <p:cNvSpPr txBox="1">
            <a:spLocks noChangeArrowheads="1"/>
          </p:cNvSpPr>
          <p:nvPr/>
        </p:nvSpPr>
        <p:spPr bwMode="black">
          <a:xfrm>
            <a:off x="4570399" y="5800741"/>
            <a:ext cx="866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400</a:t>
            </a:r>
            <a:endParaRPr lang="en-US" sz="24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 Box 22"/>
          <p:cNvSpPr txBox="1">
            <a:spLocks noChangeArrowheads="1"/>
          </p:cNvSpPr>
          <p:nvPr/>
        </p:nvSpPr>
        <p:spPr bwMode="black">
          <a:xfrm>
            <a:off x="6580174" y="5800741"/>
            <a:ext cx="866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1800</a:t>
            </a:r>
            <a:endParaRPr lang="en-US" sz="24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 Box 23"/>
          <p:cNvSpPr txBox="1">
            <a:spLocks noChangeArrowheads="1"/>
          </p:cNvSpPr>
          <p:nvPr/>
        </p:nvSpPr>
        <p:spPr bwMode="black">
          <a:xfrm>
            <a:off x="8691564" y="5800741"/>
            <a:ext cx="70801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75</a:t>
            </a:r>
            <a:endParaRPr lang="en-US" sz="24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Rectangle 2"/>
          <p:cNvSpPr txBox="1">
            <a:spLocks noChangeArrowheads="1"/>
          </p:cNvSpPr>
          <p:nvPr/>
        </p:nvSpPr>
        <p:spPr bwMode="black">
          <a:xfrm>
            <a:off x="2019299" y="4273650"/>
            <a:ext cx="8088287" cy="368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kern="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1600" b="1" kern="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Численность </a:t>
            </a:r>
            <a:r>
              <a:rPr lang="ru-RU" sz="1600" b="1" kern="0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первоклассников, обучающихся на </a:t>
            </a:r>
            <a:r>
              <a:rPr lang="ru-RU" sz="1600" b="1" kern="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государственном </a:t>
            </a:r>
            <a:r>
              <a:rPr lang="ru-RU" sz="1600" b="1" kern="0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языке</a:t>
            </a:r>
            <a:endParaRPr lang="en-US" sz="1600" b="1" kern="0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131" name="Соединительная линия уступом 130"/>
          <p:cNvCxnSpPr/>
          <p:nvPr/>
        </p:nvCxnSpPr>
        <p:spPr bwMode="auto">
          <a:xfrm>
            <a:off x="6238875" y="2476500"/>
            <a:ext cx="661992" cy="28733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7" name="Oval 3"/>
          <p:cNvSpPr>
            <a:spLocks noChangeArrowheads="1"/>
          </p:cNvSpPr>
          <p:nvPr/>
        </p:nvSpPr>
        <p:spPr bwMode="gray">
          <a:xfrm>
            <a:off x="358737" y="813100"/>
            <a:ext cx="2071670" cy="2000264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Text Box 5"/>
          <p:cNvSpPr txBox="1">
            <a:spLocks noChangeArrowheads="1"/>
          </p:cNvSpPr>
          <p:nvPr/>
        </p:nvSpPr>
        <p:spPr bwMode="gray">
          <a:xfrm>
            <a:off x="447214" y="1274481"/>
            <a:ext cx="1774092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школы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 смешанным языком обучения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30"/>
          <p:cNvGrpSpPr>
            <a:grpSpLocks/>
          </p:cNvGrpSpPr>
          <p:nvPr/>
        </p:nvGrpSpPr>
        <p:grpSpPr bwMode="auto">
          <a:xfrm>
            <a:off x="2235176" y="802642"/>
            <a:ext cx="1795025" cy="1612004"/>
            <a:chOff x="708" y="2203"/>
            <a:chExt cx="751" cy="741"/>
          </a:xfrm>
        </p:grpSpPr>
        <p:sp>
          <p:nvSpPr>
            <p:cNvPr id="140" name="Oval 31"/>
            <p:cNvSpPr>
              <a:spLocks noChangeArrowheads="1"/>
            </p:cNvSpPr>
            <p:nvPr/>
          </p:nvSpPr>
          <p:spPr bwMode="gray">
            <a:xfrm>
              <a:off x="728" y="2235"/>
              <a:ext cx="716" cy="709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31765"/>
                    <a:invGamma/>
                  </a:schemeClr>
                </a:gs>
              </a:gsLst>
              <a:lin ang="5400000" scaled="1"/>
            </a:gradFill>
            <a:ln w="38100" algn="ctr">
              <a:solidFill>
                <a:srgbClr val="F8F8F8">
                  <a:alpha val="8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1" name="Picture 32" descr="cir_lighteffect0"/>
            <p:cNvPicPr>
              <a:picLocks noChangeAspect="1" noChangeArrowheads="1"/>
            </p:cNvPicPr>
            <p:nvPr/>
          </p:nvPicPr>
          <p:blipFill>
            <a:blip r:embed="rId2" cstate="print">
              <a:lum bright="18000" contrast="-12000"/>
            </a:blip>
            <a:srcRect/>
            <a:stretch>
              <a:fillRect/>
            </a:stretch>
          </p:blipFill>
          <p:spPr bwMode="gray">
            <a:xfrm>
              <a:off x="708" y="2203"/>
              <a:ext cx="751" cy="644"/>
            </a:xfrm>
            <a:prstGeom prst="rect">
              <a:avLst/>
            </a:prstGeom>
            <a:noFill/>
          </p:spPr>
        </p:pic>
      </p:grpSp>
      <p:sp>
        <p:nvSpPr>
          <p:cNvPr id="142" name="Rectangle 33"/>
          <p:cNvSpPr>
            <a:spLocks noChangeArrowheads="1"/>
          </p:cNvSpPr>
          <p:nvPr/>
        </p:nvSpPr>
        <p:spPr bwMode="gray">
          <a:xfrm>
            <a:off x="2276474" y="1241895"/>
            <a:ext cx="1704975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 школ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государственным языком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обучения</a:t>
            </a:r>
            <a:endParaRPr lang="en-US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" name="Rectangle 37"/>
          <p:cNvSpPr>
            <a:spLocks noChangeArrowheads="1"/>
          </p:cNvSpPr>
          <p:nvPr/>
        </p:nvSpPr>
        <p:spPr bwMode="gray">
          <a:xfrm>
            <a:off x="163507" y="2628961"/>
            <a:ext cx="1714480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endParaRPr lang="ru-RU" sz="1100" b="1" dirty="0">
              <a:solidFill>
                <a:srgbClr val="F8F8F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100" b="1" dirty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</a:t>
            </a:r>
            <a:endParaRPr lang="en-US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70322" y="4780189"/>
            <a:ext cx="18908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Всего учащихся   1-х классов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849122" y="1155896"/>
            <a:ext cx="6815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18800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991188" y="3180657"/>
            <a:ext cx="6815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12964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757732" y="2981609"/>
            <a:ext cx="6815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12644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722697" y="1467570"/>
            <a:ext cx="6815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18688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682018" y="1433277"/>
            <a:ext cx="6815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16682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805291" y="2709587"/>
            <a:ext cx="6717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11043</a:t>
            </a:r>
            <a:endParaRPr lang="ru-RU" sz="1400" dirty="0"/>
          </a:p>
        </p:txBody>
      </p:sp>
      <p:sp>
        <p:nvSpPr>
          <p:cNvPr id="64" name="Oval 4"/>
          <p:cNvSpPr>
            <a:spLocks noChangeArrowheads="1"/>
          </p:cNvSpPr>
          <p:nvPr/>
        </p:nvSpPr>
        <p:spPr bwMode="gray">
          <a:xfrm>
            <a:off x="2600325" y="2746375"/>
            <a:ext cx="1619250" cy="1619250"/>
          </a:xfrm>
          <a:prstGeom prst="ellipse">
            <a:avLst/>
          </a:prstGeom>
          <a:solidFill>
            <a:srgbClr val="DCDCDC">
              <a:alpha val="50000"/>
            </a:srgbClr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7" name="Oval 10"/>
          <p:cNvSpPr>
            <a:spLocks noChangeArrowheads="1"/>
          </p:cNvSpPr>
          <p:nvPr/>
        </p:nvSpPr>
        <p:spPr bwMode="gray">
          <a:xfrm>
            <a:off x="2829806" y="2866807"/>
            <a:ext cx="1531764" cy="1356162"/>
          </a:xfrm>
          <a:prstGeom prst="ellipse">
            <a:avLst/>
          </a:prstGeom>
          <a:solidFill>
            <a:srgbClr val="C0C0C0">
              <a:alpha val="50000"/>
            </a:srgbClr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>
            <a:off x="2867651" y="3130034"/>
            <a:ext cx="139002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597 </a:t>
            </a:r>
          </a:p>
          <a:p>
            <a:pPr algn="ctr"/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классов с государственным языком обучения</a:t>
            </a:r>
            <a:endParaRPr lang="en-US" sz="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6862441" y="2090462"/>
            <a:ext cx="5950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66%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7814941" y="2138087"/>
            <a:ext cx="5950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68%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9034141" y="2090462"/>
            <a:ext cx="5950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69%</a:t>
            </a:r>
            <a:endParaRPr lang="ru-RU" sz="1600" dirty="0">
              <a:solidFill>
                <a:srgbClr val="C00000"/>
              </a:solidFill>
            </a:endParaRPr>
          </a:p>
        </p:txBody>
      </p:sp>
      <p:cxnSp>
        <p:nvCxnSpPr>
          <p:cNvPr id="111" name="Соединительная линия уступом 110"/>
          <p:cNvCxnSpPr/>
          <p:nvPr/>
        </p:nvCxnSpPr>
        <p:spPr>
          <a:xfrm>
            <a:off x="9496425" y="2247900"/>
            <a:ext cx="1047750" cy="43815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2" name="Text Box 16"/>
          <p:cNvSpPr txBox="1">
            <a:spLocks noChangeArrowheads="1"/>
          </p:cNvSpPr>
          <p:nvPr/>
        </p:nvSpPr>
        <p:spPr bwMode="gray">
          <a:xfrm>
            <a:off x="10265540" y="2272790"/>
            <a:ext cx="1983610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Доля от количества 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детей коренной </a:t>
            </a:r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национальности</a:t>
            </a:r>
            <a:r>
              <a:rPr lang="kk-KZ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обучающихся на государственном языке</a:t>
            </a:r>
            <a:endParaRPr lang="en-US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54115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2024034" y="214290"/>
            <a:ext cx="8229600" cy="927100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учебниками в рамках обновления содержания образования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779" name="AutoShape 3"/>
          <p:cNvSpPr>
            <a:spLocks noChangeArrowheads="1"/>
          </p:cNvSpPr>
          <p:nvPr/>
        </p:nvSpPr>
        <p:spPr bwMode="gray">
          <a:xfrm>
            <a:off x="2394175" y="3119629"/>
            <a:ext cx="1885950" cy="620712"/>
          </a:xfrm>
          <a:prstGeom prst="cube">
            <a:avLst>
              <a:gd name="adj" fmla="val 49880"/>
            </a:avLst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780" name="AutoShape 4"/>
          <p:cNvSpPr>
            <a:spLocks noChangeArrowheads="1"/>
          </p:cNvSpPr>
          <p:nvPr/>
        </p:nvSpPr>
        <p:spPr bwMode="gray">
          <a:xfrm rot="16200000" flipV="1">
            <a:off x="3343507" y="2813239"/>
            <a:ext cx="546100" cy="444500"/>
          </a:xfrm>
          <a:prstGeom prst="cube">
            <a:avLst>
              <a:gd name="adj" fmla="val 23792"/>
            </a:avLst>
          </a:prstGeom>
          <a:gradFill rotWithShape="1">
            <a:gsLst>
              <a:gs pos="0">
                <a:schemeClr val="hlink">
                  <a:gamma/>
                  <a:shade val="75686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781" name="AutoShape 5"/>
          <p:cNvSpPr>
            <a:spLocks noChangeArrowheads="1"/>
          </p:cNvSpPr>
          <p:nvPr/>
        </p:nvSpPr>
        <p:spPr bwMode="gray">
          <a:xfrm rot="16200000" flipV="1">
            <a:off x="2519590" y="2637024"/>
            <a:ext cx="908050" cy="444500"/>
          </a:xfrm>
          <a:prstGeom prst="cube">
            <a:avLst>
              <a:gd name="adj" fmla="val 23792"/>
            </a:avLst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782" name="Text Box 6"/>
          <p:cNvSpPr txBox="1">
            <a:spLocks noChangeArrowheads="1"/>
          </p:cNvSpPr>
          <p:nvPr/>
        </p:nvSpPr>
        <p:spPr bwMode="gray">
          <a:xfrm>
            <a:off x="2676331" y="3434712"/>
            <a:ext cx="1039067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14-2015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5783" name="Group 7"/>
          <p:cNvGrpSpPr>
            <a:grpSpLocks/>
          </p:cNvGrpSpPr>
          <p:nvPr/>
        </p:nvGrpSpPr>
        <p:grpSpPr bwMode="auto">
          <a:xfrm>
            <a:off x="282650" y="3976884"/>
            <a:ext cx="11659141" cy="2535959"/>
            <a:chOff x="912" y="960"/>
            <a:chExt cx="4258" cy="700"/>
          </a:xfrm>
        </p:grpSpPr>
        <p:sp>
          <p:nvSpPr>
            <p:cNvPr id="75784" name="AutoShape 8"/>
            <p:cNvSpPr>
              <a:spLocks noChangeArrowheads="1"/>
            </p:cNvSpPr>
            <p:nvPr/>
          </p:nvSpPr>
          <p:spPr bwMode="gray">
            <a:xfrm>
              <a:off x="922" y="960"/>
              <a:ext cx="4240" cy="67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785" name="AutoShape 9"/>
            <p:cNvSpPr>
              <a:spLocks noChangeArrowheads="1"/>
            </p:cNvSpPr>
            <p:nvPr/>
          </p:nvSpPr>
          <p:spPr bwMode="gray">
            <a:xfrm>
              <a:off x="912" y="984"/>
              <a:ext cx="4258" cy="676"/>
            </a:xfrm>
            <a:prstGeom prst="roundRect">
              <a:avLst>
                <a:gd name="adj" fmla="val 16667"/>
              </a:avLst>
            </a:prstGeom>
            <a:solidFill>
              <a:srgbClr val="F5F5F5"/>
            </a:solidFill>
            <a:ln w="9525">
              <a:noFill/>
              <a:round/>
              <a:headEnd/>
              <a:tailEnd/>
            </a:ln>
            <a:effectLst>
              <a:outerShdw dist="80322" dir="4293903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/>
              <a:endParaRPr lang="ru-RU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5787" name="Oval 11"/>
          <p:cNvSpPr>
            <a:spLocks noChangeArrowheads="1"/>
          </p:cNvSpPr>
          <p:nvPr/>
        </p:nvSpPr>
        <p:spPr bwMode="ltGray">
          <a:xfrm>
            <a:off x="400049" y="4305300"/>
            <a:ext cx="2003827" cy="2010884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ru-RU" sz="120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792" name="Oval 16"/>
          <p:cNvSpPr>
            <a:spLocks noChangeArrowheads="1"/>
          </p:cNvSpPr>
          <p:nvPr/>
        </p:nvSpPr>
        <p:spPr bwMode="gray">
          <a:xfrm>
            <a:off x="2769770" y="4285995"/>
            <a:ext cx="2003827" cy="2010884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ru-RU" sz="120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797" name="Oval 21"/>
          <p:cNvSpPr>
            <a:spLocks noChangeArrowheads="1"/>
          </p:cNvSpPr>
          <p:nvPr/>
        </p:nvSpPr>
        <p:spPr bwMode="gray">
          <a:xfrm>
            <a:off x="5100639" y="4298447"/>
            <a:ext cx="2003827" cy="2010884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ru-RU" sz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800" name="AutoShape 24"/>
          <p:cNvSpPr>
            <a:spLocks noChangeArrowheads="1"/>
          </p:cNvSpPr>
          <p:nvPr/>
        </p:nvSpPr>
        <p:spPr bwMode="gray">
          <a:xfrm>
            <a:off x="5270654" y="3157687"/>
            <a:ext cx="1885950" cy="620712"/>
          </a:xfrm>
          <a:prstGeom prst="cube">
            <a:avLst>
              <a:gd name="adj" fmla="val 49880"/>
            </a:avLst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801" name="AutoShape 25"/>
          <p:cNvSpPr>
            <a:spLocks noChangeArrowheads="1"/>
          </p:cNvSpPr>
          <p:nvPr/>
        </p:nvSpPr>
        <p:spPr bwMode="gray">
          <a:xfrm rot="16200000" flipV="1">
            <a:off x="6181887" y="2675082"/>
            <a:ext cx="908050" cy="444500"/>
          </a:xfrm>
          <a:prstGeom prst="cube">
            <a:avLst>
              <a:gd name="adj" fmla="val 23792"/>
            </a:avLst>
          </a:prstGeom>
          <a:gradFill rotWithShape="1">
            <a:gsLst>
              <a:gs pos="0">
                <a:schemeClr val="hlink">
                  <a:gamma/>
                  <a:shade val="75686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802" name="AutoShape 26"/>
          <p:cNvSpPr>
            <a:spLocks noChangeArrowheads="1"/>
          </p:cNvSpPr>
          <p:nvPr/>
        </p:nvSpPr>
        <p:spPr bwMode="gray">
          <a:xfrm rot="16200000" flipV="1">
            <a:off x="5207952" y="2434572"/>
            <a:ext cx="1427163" cy="444500"/>
          </a:xfrm>
          <a:prstGeom prst="cube">
            <a:avLst>
              <a:gd name="adj" fmla="val 23792"/>
            </a:avLst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803" name="AutoShape 27"/>
          <p:cNvSpPr>
            <a:spLocks noChangeArrowheads="1"/>
          </p:cNvSpPr>
          <p:nvPr/>
        </p:nvSpPr>
        <p:spPr bwMode="gray">
          <a:xfrm>
            <a:off x="8096265" y="3214686"/>
            <a:ext cx="1884363" cy="620712"/>
          </a:xfrm>
          <a:prstGeom prst="cube">
            <a:avLst>
              <a:gd name="adj" fmla="val 49880"/>
            </a:avLst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804" name="AutoShape 28"/>
          <p:cNvSpPr>
            <a:spLocks noChangeArrowheads="1"/>
          </p:cNvSpPr>
          <p:nvPr/>
        </p:nvSpPr>
        <p:spPr bwMode="gray">
          <a:xfrm rot="16200000" flipV="1">
            <a:off x="8720159" y="2590791"/>
            <a:ext cx="1339850" cy="444500"/>
          </a:xfrm>
          <a:prstGeom prst="cube">
            <a:avLst>
              <a:gd name="adj" fmla="val 23792"/>
            </a:avLst>
          </a:prstGeom>
          <a:gradFill rotWithShape="1">
            <a:gsLst>
              <a:gs pos="0">
                <a:schemeClr val="hlink">
                  <a:gamma/>
                  <a:shade val="75686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805" name="AutoShape 29"/>
          <p:cNvSpPr>
            <a:spLocks noChangeArrowheads="1"/>
          </p:cNvSpPr>
          <p:nvPr/>
        </p:nvSpPr>
        <p:spPr bwMode="gray">
          <a:xfrm rot="16200000" flipV="1">
            <a:off x="7727174" y="2297894"/>
            <a:ext cx="1895475" cy="442913"/>
          </a:xfrm>
          <a:prstGeom prst="cube">
            <a:avLst>
              <a:gd name="adj" fmla="val 23792"/>
            </a:avLst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806" name="Text Box 30"/>
          <p:cNvSpPr txBox="1">
            <a:spLocks noChangeArrowheads="1"/>
          </p:cNvSpPr>
          <p:nvPr/>
        </p:nvSpPr>
        <p:spPr bwMode="gray">
          <a:xfrm>
            <a:off x="5481372" y="3472770"/>
            <a:ext cx="1039067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15-2016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807" name="Text Box 31"/>
          <p:cNvSpPr txBox="1">
            <a:spLocks noChangeArrowheads="1"/>
          </p:cNvSpPr>
          <p:nvPr/>
        </p:nvSpPr>
        <p:spPr bwMode="gray">
          <a:xfrm>
            <a:off x="8378420" y="3529769"/>
            <a:ext cx="1039067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16-2017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808" name="Text Box 32"/>
          <p:cNvSpPr txBox="1">
            <a:spLocks noChangeArrowheads="1"/>
          </p:cNvSpPr>
          <p:nvPr/>
        </p:nvSpPr>
        <p:spPr bwMode="gray">
          <a:xfrm>
            <a:off x="1751233" y="2048059"/>
            <a:ext cx="24288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204268 экземпляров</a:t>
            </a:r>
            <a:endParaRPr lang="en-US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809" name="Text Box 33"/>
          <p:cNvSpPr txBox="1">
            <a:spLocks noChangeArrowheads="1"/>
          </p:cNvSpPr>
          <p:nvPr/>
        </p:nvSpPr>
        <p:spPr bwMode="gray">
          <a:xfrm>
            <a:off x="3322870" y="2476687"/>
            <a:ext cx="15573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204,0 млн.т</a:t>
            </a:r>
            <a:endParaRPr lang="en-US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810" name="Text Box 34"/>
          <p:cNvSpPr txBox="1">
            <a:spLocks noChangeArrowheads="1"/>
          </p:cNvSpPr>
          <p:nvPr/>
        </p:nvSpPr>
        <p:spPr bwMode="gray">
          <a:xfrm>
            <a:off x="4627712" y="1514613"/>
            <a:ext cx="24288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285835 экземпляров</a:t>
            </a:r>
            <a:endParaRPr lang="en-US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811" name="Text Box 35"/>
          <p:cNvSpPr txBox="1">
            <a:spLocks noChangeArrowheads="1"/>
          </p:cNvSpPr>
          <p:nvPr/>
        </p:nvSpPr>
        <p:spPr bwMode="gray">
          <a:xfrm>
            <a:off x="6112988" y="2085402"/>
            <a:ext cx="14811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263,0 млн.т</a:t>
            </a:r>
            <a:endParaRPr lang="en-US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812" name="Text Box 36"/>
          <p:cNvSpPr txBox="1">
            <a:spLocks noChangeArrowheads="1"/>
          </p:cNvSpPr>
          <p:nvPr/>
        </p:nvSpPr>
        <p:spPr bwMode="gray">
          <a:xfrm>
            <a:off x="8096264" y="1214422"/>
            <a:ext cx="25717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449372 экземпляра</a:t>
            </a:r>
            <a:endParaRPr lang="en-US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813" name="Text Box 37"/>
          <p:cNvSpPr txBox="1">
            <a:spLocks noChangeArrowheads="1"/>
          </p:cNvSpPr>
          <p:nvPr/>
        </p:nvSpPr>
        <p:spPr bwMode="gray">
          <a:xfrm>
            <a:off x="9096397" y="1714489"/>
            <a:ext cx="13874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488,0 млн.т</a:t>
            </a:r>
            <a:endParaRPr lang="en-US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Freeform 15"/>
          <p:cNvSpPr>
            <a:spLocks/>
          </p:cNvSpPr>
          <p:nvPr/>
        </p:nvSpPr>
        <p:spPr bwMode="gray">
          <a:xfrm flipH="1">
            <a:off x="2394174" y="1714488"/>
            <a:ext cx="6773659" cy="1673421"/>
          </a:xfrm>
          <a:custGeom>
            <a:avLst/>
            <a:gdLst>
              <a:gd name="T0" fmla="*/ 120 w 1755"/>
              <a:gd name="T1" fmla="*/ 288 h 1413"/>
              <a:gd name="T2" fmla="*/ 546 w 1755"/>
              <a:gd name="T3" fmla="*/ 945 h 1413"/>
              <a:gd name="T4" fmla="*/ 1257 w 1755"/>
              <a:gd name="T5" fmla="*/ 972 h 1413"/>
              <a:gd name="T6" fmla="*/ 1755 w 1755"/>
              <a:gd name="T7" fmla="*/ 1413 h 1413"/>
              <a:gd name="T8" fmla="*/ 1287 w 1755"/>
              <a:gd name="T9" fmla="*/ 924 h 1413"/>
              <a:gd name="T10" fmla="*/ 600 w 1755"/>
              <a:gd name="T11" fmla="*/ 867 h 1413"/>
              <a:gd name="T12" fmla="*/ 237 w 1755"/>
              <a:gd name="T13" fmla="*/ 210 h 1413"/>
              <a:gd name="T14" fmla="*/ 354 w 1755"/>
              <a:gd name="T15" fmla="*/ 129 h 1413"/>
              <a:gd name="T16" fmla="*/ 6 w 1755"/>
              <a:gd name="T17" fmla="*/ 0 h 1413"/>
              <a:gd name="T18" fmla="*/ 0 w 1755"/>
              <a:gd name="T19" fmla="*/ 393 h 1413"/>
              <a:gd name="T20" fmla="*/ 120 w 1755"/>
              <a:gd name="T21" fmla="*/ 288 h 1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755" h="1413">
                <a:moveTo>
                  <a:pt x="120" y="288"/>
                </a:moveTo>
                <a:lnTo>
                  <a:pt x="546" y="945"/>
                </a:lnTo>
                <a:lnTo>
                  <a:pt x="1257" y="972"/>
                </a:lnTo>
                <a:lnTo>
                  <a:pt x="1755" y="1413"/>
                </a:lnTo>
                <a:lnTo>
                  <a:pt x="1287" y="924"/>
                </a:lnTo>
                <a:lnTo>
                  <a:pt x="600" y="867"/>
                </a:lnTo>
                <a:lnTo>
                  <a:pt x="237" y="210"/>
                </a:lnTo>
                <a:lnTo>
                  <a:pt x="354" y="129"/>
                </a:lnTo>
                <a:lnTo>
                  <a:pt x="6" y="0"/>
                </a:lnTo>
                <a:lnTo>
                  <a:pt x="0" y="393"/>
                </a:lnTo>
                <a:lnTo>
                  <a:pt x="120" y="288"/>
                </a:lnTo>
                <a:close/>
              </a:path>
            </a:pathLst>
          </a:custGeom>
          <a:solidFill>
            <a:srgbClr val="000000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8730" y="5109942"/>
            <a:ext cx="18653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Закуп учебников по циклу фондирования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2723981" y="4745714"/>
            <a:ext cx="20173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Учебники  по обновлению содержания образования для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1,2,5,7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классов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5298764" y="4640446"/>
            <a:ext cx="15511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Учебники 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английском языке по физике, химии, биологии, информатике для 8,9 классов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Picture 2" descr="Картинки по запросу учебники пнг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50" y="644408"/>
            <a:ext cx="1719630" cy="15430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Картинки по запросу учебники пнг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1713" y="821533"/>
            <a:ext cx="1719630" cy="15430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Oval 11"/>
          <p:cNvSpPr>
            <a:spLocks noChangeArrowheads="1"/>
          </p:cNvSpPr>
          <p:nvPr/>
        </p:nvSpPr>
        <p:spPr bwMode="ltGray">
          <a:xfrm>
            <a:off x="7524537" y="4280403"/>
            <a:ext cx="2003827" cy="2010884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ru-RU" sz="120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735568" y="4784495"/>
            <a:ext cx="16111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Рабочие тетради для предшкольных классов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AutoShape 9"/>
          <p:cNvSpPr>
            <a:spLocks noChangeArrowheads="1"/>
          </p:cNvSpPr>
          <p:nvPr/>
        </p:nvSpPr>
        <p:spPr bwMode="ltGray">
          <a:xfrm>
            <a:off x="2409825" y="5230846"/>
            <a:ext cx="358623" cy="444758"/>
          </a:xfrm>
          <a:prstGeom prst="rightArrow">
            <a:avLst>
              <a:gd name="adj1" fmla="val 50000"/>
              <a:gd name="adj2" fmla="val 60467"/>
            </a:avLst>
          </a:prstGeom>
          <a:gradFill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6" name="AutoShape 9"/>
          <p:cNvSpPr>
            <a:spLocks noChangeArrowheads="1"/>
          </p:cNvSpPr>
          <p:nvPr/>
        </p:nvSpPr>
        <p:spPr bwMode="ltGray">
          <a:xfrm>
            <a:off x="4811253" y="5231542"/>
            <a:ext cx="358623" cy="444758"/>
          </a:xfrm>
          <a:prstGeom prst="rightArrow">
            <a:avLst>
              <a:gd name="adj1" fmla="val 50000"/>
              <a:gd name="adj2" fmla="val 60467"/>
            </a:avLst>
          </a:prstGeom>
          <a:gradFill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7" name="AutoShape 9"/>
          <p:cNvSpPr>
            <a:spLocks noChangeArrowheads="1"/>
          </p:cNvSpPr>
          <p:nvPr/>
        </p:nvSpPr>
        <p:spPr bwMode="ltGray">
          <a:xfrm>
            <a:off x="7164310" y="5218314"/>
            <a:ext cx="358623" cy="444758"/>
          </a:xfrm>
          <a:prstGeom prst="rightArrow">
            <a:avLst>
              <a:gd name="adj1" fmla="val 50000"/>
              <a:gd name="adj2" fmla="val 60467"/>
            </a:avLst>
          </a:prstGeom>
          <a:gradFill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5" name="Oval 11"/>
          <p:cNvSpPr>
            <a:spLocks noChangeArrowheads="1"/>
          </p:cNvSpPr>
          <p:nvPr/>
        </p:nvSpPr>
        <p:spPr bwMode="ltGray">
          <a:xfrm>
            <a:off x="9896262" y="4280403"/>
            <a:ext cx="2003827" cy="2010884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ru-RU" sz="120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0088243" y="4632095"/>
            <a:ext cx="16111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Художественная литература  для пополнения книжного фонда библиотек на государственном языке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AutoShape 9"/>
          <p:cNvSpPr>
            <a:spLocks noChangeArrowheads="1"/>
          </p:cNvSpPr>
          <p:nvPr/>
        </p:nvSpPr>
        <p:spPr bwMode="ltGray">
          <a:xfrm>
            <a:off x="9564610" y="5208789"/>
            <a:ext cx="358623" cy="444758"/>
          </a:xfrm>
          <a:prstGeom prst="rightArrow">
            <a:avLst>
              <a:gd name="adj1" fmla="val 50000"/>
              <a:gd name="adj2" fmla="val 60467"/>
            </a:avLst>
          </a:prstGeom>
          <a:gradFill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002646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26580"/>
            <a:ext cx="10515600" cy="867930"/>
          </a:xfrm>
        </p:spPr>
        <p:txBody>
          <a:bodyPr>
            <a:normAutofit/>
          </a:bodyPr>
          <a:lstStyle/>
          <a:p>
            <a:pPr algn="ctr"/>
            <a:r>
              <a:rPr lang="kk-KZ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Инновационная деятельность общеобразовательных школ города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gray">
          <a:xfrm>
            <a:off x="4027519" y="2298613"/>
            <a:ext cx="3869076" cy="3686553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rgbClr val="FFFFCC">
                        <a:gamma/>
                        <a:shade val="60784"/>
                        <a:invGamma/>
                      </a:srgbClr>
                    </a:gs>
                    <a:gs pos="100000">
                      <a:srgbClr val="FFFFCC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gray">
          <a:xfrm>
            <a:off x="4232201" y="2490955"/>
            <a:ext cx="3414164" cy="3315636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rgbClr val="FFFFCC">
                        <a:gamma/>
                        <a:shade val="60784"/>
                        <a:invGamma/>
                      </a:srgbClr>
                    </a:gs>
                    <a:gs pos="100000">
                      <a:srgbClr val="FFFFCC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gray">
          <a:xfrm>
            <a:off x="4433856" y="2799385"/>
            <a:ext cx="2908016" cy="2824096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rgbClr val="FFFFCC">
                        <a:gamma/>
                        <a:shade val="60784"/>
                        <a:invGamma/>
                      </a:srgbClr>
                    </a:gs>
                    <a:gs pos="100000">
                      <a:srgbClr val="FFFFCC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gray">
          <a:xfrm rot="30644363">
            <a:off x="3432132" y="4004686"/>
            <a:ext cx="2112111" cy="2043502"/>
          </a:xfrm>
          <a:prstGeom prst="chevron">
            <a:avLst>
              <a:gd name="adj" fmla="val 28655"/>
            </a:avLst>
          </a:prstGeom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gray">
          <a:xfrm rot="16200000">
            <a:off x="4850624" y="1553985"/>
            <a:ext cx="2074480" cy="2062838"/>
          </a:xfrm>
          <a:prstGeom prst="chevron">
            <a:avLst>
              <a:gd name="adj" fmla="val 28655"/>
            </a:avLst>
          </a:prstGeom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gray">
          <a:xfrm rot="23388254">
            <a:off x="6247204" y="4048319"/>
            <a:ext cx="2248071" cy="2035323"/>
          </a:xfrm>
          <a:prstGeom prst="chevron">
            <a:avLst>
              <a:gd name="adj" fmla="val 28655"/>
            </a:avLst>
          </a:prstGeom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gray">
          <a:xfrm>
            <a:off x="4980370" y="3771924"/>
            <a:ext cx="181498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kk-KZ" altLang="ru-RU" sz="1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Направление инновационной деятельности</a:t>
            </a:r>
            <a:endParaRPr lang="en-US" altLang="ru-RU" sz="1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gray">
          <a:xfrm>
            <a:off x="5132874" y="2045763"/>
            <a:ext cx="1471864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kk-KZ" altLang="ru-RU" sz="1400" b="1" dirty="0" smtClean="0">
                <a:solidFill>
                  <a:srgbClr val="FFFB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Обновление содержания образования</a:t>
            </a:r>
            <a:endParaRPr lang="en-US" altLang="ru-RU" sz="1400" b="1" dirty="0">
              <a:solidFill>
                <a:srgbClr val="FFFBF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gray">
          <a:xfrm>
            <a:off x="3537011" y="4833836"/>
            <a:ext cx="159586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kk-KZ" altLang="ru-RU" sz="1400" b="1" dirty="0" smtClean="0">
                <a:solidFill>
                  <a:srgbClr val="FFFB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трехъязычного обучения</a:t>
            </a:r>
            <a:endParaRPr lang="en-US" altLang="ru-RU" sz="1400" b="1" dirty="0">
              <a:solidFill>
                <a:srgbClr val="FFFBF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gray">
          <a:xfrm>
            <a:off x="6425783" y="4599848"/>
            <a:ext cx="209426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kk-KZ" altLang="ru-RU" sz="1400" b="1" dirty="0">
                <a:solidFill>
                  <a:srgbClr val="FFFB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kk-KZ" altLang="ru-RU" sz="1400" b="1" dirty="0" smtClean="0">
                <a:solidFill>
                  <a:srgbClr val="FFFB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недрение современных информационных технологий</a:t>
            </a:r>
            <a:endParaRPr lang="en-US" altLang="ru-RU" sz="1400" b="1" dirty="0">
              <a:solidFill>
                <a:srgbClr val="FFFBF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AutoShape 7"/>
          <p:cNvSpPr>
            <a:spLocks noChangeArrowheads="1"/>
          </p:cNvSpPr>
          <p:nvPr/>
        </p:nvSpPr>
        <p:spPr bwMode="gray">
          <a:xfrm rot="16200000" flipV="1">
            <a:off x="2381359" y="3225069"/>
            <a:ext cx="1505549" cy="711300"/>
          </a:xfrm>
          <a:prstGeom prst="cube">
            <a:avLst>
              <a:gd name="adj" fmla="val 23792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" name="AutoShape 8"/>
          <p:cNvSpPr>
            <a:spLocks noChangeArrowheads="1"/>
          </p:cNvSpPr>
          <p:nvPr/>
        </p:nvSpPr>
        <p:spPr bwMode="gray">
          <a:xfrm rot="16200000" flipV="1">
            <a:off x="2756465" y="1975329"/>
            <a:ext cx="785943" cy="701982"/>
          </a:xfrm>
          <a:prstGeom prst="cube">
            <a:avLst>
              <a:gd name="adj" fmla="val 23792"/>
            </a:avLst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AutoShape 9"/>
          <p:cNvSpPr>
            <a:spLocks noChangeArrowheads="1"/>
          </p:cNvSpPr>
          <p:nvPr/>
        </p:nvSpPr>
        <p:spPr bwMode="gray">
          <a:xfrm rot="16200000" flipV="1">
            <a:off x="1660039" y="3512261"/>
            <a:ext cx="1155865" cy="709747"/>
          </a:xfrm>
          <a:prstGeom prst="cube">
            <a:avLst>
              <a:gd name="adj" fmla="val 23792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AutoShape 10"/>
          <p:cNvSpPr>
            <a:spLocks noChangeArrowheads="1"/>
          </p:cNvSpPr>
          <p:nvPr/>
        </p:nvSpPr>
        <p:spPr bwMode="gray">
          <a:xfrm rot="16200000" flipV="1">
            <a:off x="1860304" y="2469818"/>
            <a:ext cx="785944" cy="700429"/>
          </a:xfrm>
          <a:prstGeom prst="cube">
            <a:avLst>
              <a:gd name="adj" fmla="val 23792"/>
            </a:avLst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" name="AutoShape 11"/>
          <p:cNvSpPr>
            <a:spLocks noChangeArrowheads="1"/>
          </p:cNvSpPr>
          <p:nvPr/>
        </p:nvSpPr>
        <p:spPr bwMode="gray">
          <a:xfrm rot="16200000" flipV="1">
            <a:off x="913423" y="3810410"/>
            <a:ext cx="821924" cy="711300"/>
          </a:xfrm>
          <a:prstGeom prst="cube">
            <a:avLst>
              <a:gd name="adj" fmla="val 23792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AutoShape 12"/>
          <p:cNvSpPr>
            <a:spLocks noChangeArrowheads="1"/>
          </p:cNvSpPr>
          <p:nvPr/>
        </p:nvSpPr>
        <p:spPr bwMode="gray">
          <a:xfrm rot="16200000" flipV="1">
            <a:off x="945127" y="2965929"/>
            <a:ext cx="785943" cy="701982"/>
          </a:xfrm>
          <a:prstGeom prst="cube">
            <a:avLst>
              <a:gd name="adj" fmla="val 23792"/>
            </a:avLst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Freeform 15"/>
          <p:cNvSpPr>
            <a:spLocks/>
          </p:cNvSpPr>
          <p:nvPr/>
        </p:nvSpPr>
        <p:spPr bwMode="gray">
          <a:xfrm flipH="1">
            <a:off x="945229" y="2143822"/>
            <a:ext cx="2957022" cy="1722554"/>
          </a:xfrm>
          <a:custGeom>
            <a:avLst/>
            <a:gdLst>
              <a:gd name="T0" fmla="*/ 120 w 1755"/>
              <a:gd name="T1" fmla="*/ 288 h 1413"/>
              <a:gd name="T2" fmla="*/ 546 w 1755"/>
              <a:gd name="T3" fmla="*/ 945 h 1413"/>
              <a:gd name="T4" fmla="*/ 1257 w 1755"/>
              <a:gd name="T5" fmla="*/ 972 h 1413"/>
              <a:gd name="T6" fmla="*/ 1755 w 1755"/>
              <a:gd name="T7" fmla="*/ 1413 h 1413"/>
              <a:gd name="T8" fmla="*/ 1287 w 1755"/>
              <a:gd name="T9" fmla="*/ 924 h 1413"/>
              <a:gd name="T10" fmla="*/ 600 w 1755"/>
              <a:gd name="T11" fmla="*/ 867 h 1413"/>
              <a:gd name="T12" fmla="*/ 237 w 1755"/>
              <a:gd name="T13" fmla="*/ 210 h 1413"/>
              <a:gd name="T14" fmla="*/ 354 w 1755"/>
              <a:gd name="T15" fmla="*/ 129 h 1413"/>
              <a:gd name="T16" fmla="*/ 6 w 1755"/>
              <a:gd name="T17" fmla="*/ 0 h 1413"/>
              <a:gd name="T18" fmla="*/ 0 w 1755"/>
              <a:gd name="T19" fmla="*/ 393 h 1413"/>
              <a:gd name="T20" fmla="*/ 120 w 1755"/>
              <a:gd name="T21" fmla="*/ 288 h 1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755" h="1413">
                <a:moveTo>
                  <a:pt x="120" y="288"/>
                </a:moveTo>
                <a:lnTo>
                  <a:pt x="546" y="945"/>
                </a:lnTo>
                <a:lnTo>
                  <a:pt x="1257" y="972"/>
                </a:lnTo>
                <a:lnTo>
                  <a:pt x="1755" y="1413"/>
                </a:lnTo>
                <a:lnTo>
                  <a:pt x="1287" y="924"/>
                </a:lnTo>
                <a:lnTo>
                  <a:pt x="600" y="867"/>
                </a:lnTo>
                <a:lnTo>
                  <a:pt x="237" y="210"/>
                </a:lnTo>
                <a:lnTo>
                  <a:pt x="354" y="129"/>
                </a:lnTo>
                <a:lnTo>
                  <a:pt x="6" y="0"/>
                </a:lnTo>
                <a:lnTo>
                  <a:pt x="0" y="393"/>
                </a:lnTo>
                <a:lnTo>
                  <a:pt x="120" y="288"/>
                </a:lnTo>
                <a:close/>
              </a:path>
            </a:pathLst>
          </a:custGeom>
          <a:solidFill>
            <a:srgbClr val="000000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3" name="Rectangle 17"/>
          <p:cNvSpPr>
            <a:spLocks noChangeArrowheads="1"/>
          </p:cNvSpPr>
          <p:nvPr/>
        </p:nvSpPr>
        <p:spPr bwMode="gray">
          <a:xfrm>
            <a:off x="869956" y="2497929"/>
            <a:ext cx="101652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kk-KZ" alt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2014-2015</a:t>
            </a:r>
            <a:endParaRPr lang="en-US" altLang="ru-RU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18"/>
          <p:cNvSpPr>
            <a:spLocks noChangeArrowheads="1"/>
          </p:cNvSpPr>
          <p:nvPr/>
        </p:nvSpPr>
        <p:spPr bwMode="gray">
          <a:xfrm>
            <a:off x="1735789" y="1984995"/>
            <a:ext cx="101652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kk-KZ" alt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2015-2016</a:t>
            </a:r>
            <a:endParaRPr lang="en-US" alt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 Box 23"/>
          <p:cNvSpPr txBox="1">
            <a:spLocks noChangeArrowheads="1"/>
          </p:cNvSpPr>
          <p:nvPr/>
        </p:nvSpPr>
        <p:spPr bwMode="gray">
          <a:xfrm>
            <a:off x="1037285" y="3191649"/>
            <a:ext cx="60975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kk-KZ" alt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10861</a:t>
            </a:r>
            <a:endParaRPr lang="en-US" altLang="ru-RU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 Box 24"/>
          <p:cNvSpPr txBox="1">
            <a:spLocks noChangeArrowheads="1"/>
          </p:cNvSpPr>
          <p:nvPr/>
        </p:nvSpPr>
        <p:spPr bwMode="gray">
          <a:xfrm>
            <a:off x="1936942" y="2716429"/>
            <a:ext cx="61127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kk-KZ" alt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11082</a:t>
            </a:r>
            <a:endParaRPr lang="en-US" altLang="ru-RU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 Box 25"/>
          <p:cNvSpPr txBox="1">
            <a:spLocks noChangeArrowheads="1"/>
          </p:cNvSpPr>
          <p:nvPr/>
        </p:nvSpPr>
        <p:spPr bwMode="gray">
          <a:xfrm>
            <a:off x="2743206" y="2212380"/>
            <a:ext cx="74529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kk-KZ" alt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12669</a:t>
            </a:r>
            <a:endParaRPr lang="en-US" alt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18"/>
          <p:cNvSpPr>
            <a:spLocks noChangeArrowheads="1"/>
          </p:cNvSpPr>
          <p:nvPr/>
        </p:nvSpPr>
        <p:spPr bwMode="gray">
          <a:xfrm>
            <a:off x="2617604" y="1614587"/>
            <a:ext cx="101652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kk-KZ" alt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2016-2017</a:t>
            </a:r>
            <a:endParaRPr lang="en-US" altLang="ru-RU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 Box 23"/>
          <p:cNvSpPr txBox="1">
            <a:spLocks noChangeArrowheads="1"/>
          </p:cNvSpPr>
          <p:nvPr/>
        </p:nvSpPr>
        <p:spPr bwMode="gray">
          <a:xfrm>
            <a:off x="996651" y="4102311"/>
            <a:ext cx="60975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kk-KZ" alt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843</a:t>
            </a:r>
            <a:endParaRPr lang="en-US" altLang="ru-RU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 Box 23"/>
          <p:cNvSpPr txBox="1">
            <a:spLocks noChangeArrowheads="1"/>
          </p:cNvSpPr>
          <p:nvPr/>
        </p:nvSpPr>
        <p:spPr bwMode="gray">
          <a:xfrm>
            <a:off x="1925968" y="3837665"/>
            <a:ext cx="60975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kk-KZ" alt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862</a:t>
            </a:r>
            <a:endParaRPr lang="en-US" altLang="ru-RU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 Box 23"/>
          <p:cNvSpPr txBox="1">
            <a:spLocks noChangeArrowheads="1"/>
          </p:cNvSpPr>
          <p:nvPr/>
        </p:nvSpPr>
        <p:spPr bwMode="gray">
          <a:xfrm>
            <a:off x="2806850" y="3643629"/>
            <a:ext cx="60975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kk-KZ" alt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941</a:t>
            </a:r>
            <a:endParaRPr lang="en-US" altLang="ru-RU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Заголовок 1"/>
          <p:cNvSpPr txBox="1">
            <a:spLocks/>
          </p:cNvSpPr>
          <p:nvPr/>
        </p:nvSpPr>
        <p:spPr>
          <a:xfrm>
            <a:off x="-81842" y="824373"/>
            <a:ext cx="3553524" cy="8679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k-KZ" sz="1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участников инновационной деятельности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 17"/>
          <p:cNvSpPr>
            <a:spLocks noChangeArrowheads="1"/>
          </p:cNvSpPr>
          <p:nvPr/>
        </p:nvSpPr>
        <p:spPr bwMode="gray">
          <a:xfrm>
            <a:off x="43500" y="3234282"/>
            <a:ext cx="10165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kk-KZ" alt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Всего учащихся</a:t>
            </a:r>
            <a:endParaRPr lang="en-US" altLang="ru-RU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17"/>
          <p:cNvSpPr>
            <a:spLocks noChangeArrowheads="1"/>
          </p:cNvSpPr>
          <p:nvPr/>
        </p:nvSpPr>
        <p:spPr bwMode="gray">
          <a:xfrm>
            <a:off x="17361" y="3983402"/>
            <a:ext cx="10165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kk-KZ" alt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Всего учителей</a:t>
            </a:r>
            <a:endParaRPr lang="en-US" altLang="ru-RU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Прямоугольник с двумя усеченными противолежащими углами 56"/>
          <p:cNvSpPr/>
          <p:nvPr/>
        </p:nvSpPr>
        <p:spPr>
          <a:xfrm>
            <a:off x="72091" y="4723155"/>
            <a:ext cx="3273663" cy="2042840"/>
          </a:xfrm>
          <a:prstGeom prst="snip2Diag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работе по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внедрению трехъязычного обучения в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2016-2017 учебном году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занято 1749 учеников, 79 педагогов.</a:t>
            </a:r>
          </a:p>
          <a:p>
            <a:pPr algn="ctr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новом учебном году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школах         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25 и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 в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порядке эксперимента учащиеся </a:t>
            </a:r>
            <a:r>
              <a:rPr lang="ru-RU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9-х классов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начнут изучение предметов </a:t>
            </a:r>
            <a:r>
              <a:rPr lang="ru-RU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химия, физика и биология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применением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английского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языка.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Прямоугольник с двумя усеченными противолежащими углами 57"/>
          <p:cNvSpPr/>
          <p:nvPr/>
        </p:nvSpPr>
        <p:spPr>
          <a:xfrm>
            <a:off x="8540708" y="1274080"/>
            <a:ext cx="3273663" cy="3449075"/>
          </a:xfrm>
          <a:prstGeom prst="snip2Diag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Школы нового типа </a:t>
            </a:r>
          </a:p>
          <a:p>
            <a:pPr algn="ctr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школа-гимназия № 9, школы-лицеи № 16, 20 </a:t>
            </a:r>
          </a:p>
          <a:p>
            <a:pPr algn="ctr"/>
            <a:endParaRPr lang="ru-RU" sz="12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нновационные профильные общеобразовательные школы   № 7, 11, 17, 36, 41</a:t>
            </a:r>
          </a:p>
          <a:p>
            <a:pPr algn="ctr"/>
            <a:endParaRPr lang="ru-RU" sz="12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Инновационные и экспериментальные площадки </a:t>
            </a:r>
          </a:p>
          <a:p>
            <a:pPr algn="ctr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№ 14, 22, 24, 28, 39, 40, 42</a:t>
            </a:r>
          </a:p>
          <a:p>
            <a:pPr algn="ctr"/>
            <a:endParaRPr lang="ru-RU" sz="12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колы, реализующие трехъязычное обучение</a:t>
            </a:r>
          </a:p>
          <a:p>
            <a:pPr algn="ctr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№ 4, 7, 9, 11, 13, 14, 16, 17, 19, 20, 22, 24, 29, 30, 34, 35, 38, 39, 40, 41, 42, 43</a:t>
            </a:r>
          </a:p>
        </p:txBody>
      </p:sp>
      <p:pic>
        <p:nvPicPr>
          <p:cNvPr id="9218" name="Picture 2" descr="VQ5B45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2579" y="4953645"/>
            <a:ext cx="2998779" cy="1705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94930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7307"/>
            <a:ext cx="10515600" cy="1020330"/>
          </a:xfrm>
        </p:spPr>
        <p:txBody>
          <a:bodyPr>
            <a:noAutofit/>
          </a:bodyPr>
          <a:lstStyle/>
          <a:p>
            <a:pPr algn="ctr"/>
            <a:r>
              <a:rPr lang="kk-KZ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Информационно-коммуникативные технологии в образовании</a:t>
            </a:r>
            <a:br>
              <a:rPr lang="kk-KZ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970" y="855225"/>
            <a:ext cx="47916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Электронное обучение</a:t>
            </a:r>
          </a:p>
          <a:p>
            <a:pPr algn="ctr"/>
            <a:r>
              <a:rPr lang="kk-KZ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Подключение к проекту АИС «Күнделік»</a:t>
            </a:r>
            <a:endParaRPr lang="ru-RU" dirty="0"/>
          </a:p>
        </p:txBody>
      </p:sp>
      <p:sp>
        <p:nvSpPr>
          <p:cNvPr id="32" name="AutoShape 2"/>
          <p:cNvSpPr>
            <a:spLocks noChangeArrowheads="1"/>
          </p:cNvSpPr>
          <p:nvPr/>
        </p:nvSpPr>
        <p:spPr bwMode="gray">
          <a:xfrm>
            <a:off x="1865982" y="1847659"/>
            <a:ext cx="3083085" cy="675777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6350" algn="ctr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3" name="AutoShape 3"/>
          <p:cNvSpPr>
            <a:spLocks noChangeArrowheads="1"/>
          </p:cNvSpPr>
          <p:nvPr/>
        </p:nvSpPr>
        <p:spPr bwMode="ltGray">
          <a:xfrm>
            <a:off x="1873500" y="2979308"/>
            <a:ext cx="3075567" cy="653877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6350" algn="ctr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" name="AutoShape 4"/>
          <p:cNvSpPr>
            <a:spLocks noChangeArrowheads="1"/>
          </p:cNvSpPr>
          <p:nvPr/>
        </p:nvSpPr>
        <p:spPr bwMode="gray">
          <a:xfrm>
            <a:off x="1877334" y="4089057"/>
            <a:ext cx="3092749" cy="662220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6350" algn="ctr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5" name="Text Box 6"/>
          <p:cNvSpPr txBox="1">
            <a:spLocks noChangeArrowheads="1"/>
          </p:cNvSpPr>
          <p:nvPr/>
        </p:nvSpPr>
        <p:spPr bwMode="gray">
          <a:xfrm>
            <a:off x="2317653" y="1998403"/>
            <a:ext cx="242265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kk-KZ" alt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</a:t>
            </a:r>
            <a:r>
              <a:rPr lang="ru-RU" alt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активация</a:t>
            </a:r>
            <a:endParaRPr lang="en-US" altLang="ru-RU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 Box 7"/>
          <p:cNvSpPr txBox="1">
            <a:spLocks noChangeArrowheads="1"/>
          </p:cNvSpPr>
          <p:nvPr/>
        </p:nvSpPr>
        <p:spPr bwMode="gray">
          <a:xfrm>
            <a:off x="2154424" y="3013858"/>
            <a:ext cx="243661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100 % заполнения журнала</a:t>
            </a:r>
            <a:endParaRPr lang="en-US" altLang="ru-RU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 Box 8"/>
          <p:cNvSpPr txBox="1">
            <a:spLocks noChangeArrowheads="1"/>
          </p:cNvSpPr>
          <p:nvPr/>
        </p:nvSpPr>
        <p:spPr bwMode="gray">
          <a:xfrm>
            <a:off x="2237617" y="4258811"/>
            <a:ext cx="237218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100 % посещаемость</a:t>
            </a:r>
            <a:endParaRPr lang="en-US" altLang="ru-RU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AutoShape 9"/>
          <p:cNvSpPr>
            <a:spLocks noChangeArrowheads="1"/>
          </p:cNvSpPr>
          <p:nvPr/>
        </p:nvSpPr>
        <p:spPr bwMode="gray">
          <a:xfrm>
            <a:off x="1992783" y="2067744"/>
            <a:ext cx="326457" cy="250288"/>
          </a:xfrm>
          <a:prstGeom prst="rightArrow">
            <a:avLst>
              <a:gd name="adj1" fmla="val 50000"/>
              <a:gd name="adj2" fmla="val 52778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9" name="AutoShape 10"/>
          <p:cNvSpPr>
            <a:spLocks noChangeArrowheads="1"/>
          </p:cNvSpPr>
          <p:nvPr/>
        </p:nvSpPr>
        <p:spPr bwMode="gray">
          <a:xfrm>
            <a:off x="2000721" y="3115494"/>
            <a:ext cx="326457" cy="250288"/>
          </a:xfrm>
          <a:prstGeom prst="rightArrow">
            <a:avLst>
              <a:gd name="adj1" fmla="val 50000"/>
              <a:gd name="adj2" fmla="val 52778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0" name="AutoShape 11"/>
          <p:cNvSpPr>
            <a:spLocks noChangeArrowheads="1"/>
          </p:cNvSpPr>
          <p:nvPr/>
        </p:nvSpPr>
        <p:spPr bwMode="gray">
          <a:xfrm>
            <a:off x="1991196" y="4302944"/>
            <a:ext cx="326457" cy="250288"/>
          </a:xfrm>
          <a:prstGeom prst="rightArrow">
            <a:avLst>
              <a:gd name="adj1" fmla="val 50000"/>
              <a:gd name="adj2" fmla="val 52778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1" name="Group 13"/>
          <p:cNvGrpSpPr>
            <a:grpSpLocks/>
          </p:cNvGrpSpPr>
          <p:nvPr/>
        </p:nvGrpSpPr>
        <p:grpSpPr bwMode="auto">
          <a:xfrm>
            <a:off x="277093" y="3968067"/>
            <a:ext cx="1552818" cy="896864"/>
            <a:chOff x="471" y="272"/>
            <a:chExt cx="1161" cy="1539"/>
          </a:xfrm>
        </p:grpSpPr>
        <p:sp>
          <p:nvSpPr>
            <p:cNvPr id="42" name="Oval 14"/>
            <p:cNvSpPr>
              <a:spLocks noChangeArrowheads="1"/>
            </p:cNvSpPr>
            <p:nvPr/>
          </p:nvSpPr>
          <p:spPr bwMode="ltGray">
            <a:xfrm>
              <a:off x="471" y="1438"/>
              <a:ext cx="1159" cy="362"/>
            </a:xfrm>
            <a:prstGeom prst="ellipse">
              <a:avLst/>
            </a:prstGeom>
            <a:gradFill rotWithShape="1">
              <a:gsLst>
                <a:gs pos="0">
                  <a:srgbClr val="C1CF9D"/>
                </a:gs>
                <a:gs pos="50000">
                  <a:srgbClr val="C1CF9D">
                    <a:gamma/>
                    <a:tint val="42353"/>
                    <a:invGamma/>
                  </a:srgbClr>
                </a:gs>
                <a:gs pos="100000">
                  <a:srgbClr val="C1CF9D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" name="AutoShape 15"/>
            <p:cNvSpPr>
              <a:spLocks noChangeArrowheads="1"/>
            </p:cNvSpPr>
            <p:nvPr/>
          </p:nvSpPr>
          <p:spPr bwMode="ltGray">
            <a:xfrm>
              <a:off x="473" y="272"/>
              <a:ext cx="1159" cy="1539"/>
            </a:xfrm>
            <a:prstGeom prst="can">
              <a:avLst>
                <a:gd name="adj" fmla="val 33197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>
                    <a:alpha val="50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4" name="Group 16"/>
          <p:cNvGrpSpPr>
            <a:grpSpLocks/>
          </p:cNvGrpSpPr>
          <p:nvPr/>
        </p:nvGrpSpPr>
        <p:grpSpPr bwMode="auto">
          <a:xfrm>
            <a:off x="277093" y="2831417"/>
            <a:ext cx="1552818" cy="896864"/>
            <a:chOff x="471" y="272"/>
            <a:chExt cx="1161" cy="1539"/>
          </a:xfrm>
        </p:grpSpPr>
        <p:sp>
          <p:nvSpPr>
            <p:cNvPr id="45" name="Oval 17"/>
            <p:cNvSpPr>
              <a:spLocks noChangeArrowheads="1"/>
            </p:cNvSpPr>
            <p:nvPr/>
          </p:nvSpPr>
          <p:spPr bwMode="ltGray">
            <a:xfrm>
              <a:off x="471" y="1438"/>
              <a:ext cx="1159" cy="362"/>
            </a:xfrm>
            <a:prstGeom prst="ellipse">
              <a:avLst/>
            </a:prstGeom>
            <a:gradFill rotWithShape="1">
              <a:gsLst>
                <a:gs pos="0">
                  <a:srgbClr val="C1CF9D"/>
                </a:gs>
                <a:gs pos="50000">
                  <a:srgbClr val="C1CF9D">
                    <a:gamma/>
                    <a:tint val="42353"/>
                    <a:invGamma/>
                  </a:srgbClr>
                </a:gs>
                <a:gs pos="100000">
                  <a:srgbClr val="C1CF9D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" name="AutoShape 18"/>
            <p:cNvSpPr>
              <a:spLocks noChangeArrowheads="1"/>
            </p:cNvSpPr>
            <p:nvPr/>
          </p:nvSpPr>
          <p:spPr bwMode="ltGray">
            <a:xfrm>
              <a:off x="473" y="272"/>
              <a:ext cx="1159" cy="1539"/>
            </a:xfrm>
            <a:prstGeom prst="can">
              <a:avLst>
                <a:gd name="adj" fmla="val 33197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>
                    <a:alpha val="50000"/>
                  </a:schemeClr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7" name="Group 19"/>
          <p:cNvGrpSpPr>
            <a:grpSpLocks/>
          </p:cNvGrpSpPr>
          <p:nvPr/>
        </p:nvGrpSpPr>
        <p:grpSpPr bwMode="auto">
          <a:xfrm>
            <a:off x="277093" y="1694767"/>
            <a:ext cx="1552818" cy="896864"/>
            <a:chOff x="471" y="272"/>
            <a:chExt cx="1161" cy="1539"/>
          </a:xfrm>
        </p:grpSpPr>
        <p:sp>
          <p:nvSpPr>
            <p:cNvPr id="48" name="Oval 20"/>
            <p:cNvSpPr>
              <a:spLocks noChangeArrowheads="1"/>
            </p:cNvSpPr>
            <p:nvPr/>
          </p:nvSpPr>
          <p:spPr bwMode="ltGray">
            <a:xfrm>
              <a:off x="471" y="1438"/>
              <a:ext cx="1159" cy="362"/>
            </a:xfrm>
            <a:prstGeom prst="ellipse">
              <a:avLst/>
            </a:prstGeom>
            <a:gradFill rotWithShape="1">
              <a:gsLst>
                <a:gs pos="0">
                  <a:srgbClr val="C1CF9D"/>
                </a:gs>
                <a:gs pos="50000">
                  <a:srgbClr val="C1CF9D">
                    <a:gamma/>
                    <a:tint val="42353"/>
                    <a:invGamma/>
                  </a:srgbClr>
                </a:gs>
                <a:gs pos="100000">
                  <a:srgbClr val="C1CF9D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" name="AutoShape 21"/>
            <p:cNvSpPr>
              <a:spLocks noChangeArrowheads="1"/>
            </p:cNvSpPr>
            <p:nvPr/>
          </p:nvSpPr>
          <p:spPr bwMode="ltGray">
            <a:xfrm>
              <a:off x="473" y="272"/>
              <a:ext cx="1159" cy="1539"/>
            </a:xfrm>
            <a:prstGeom prst="can">
              <a:avLst>
                <a:gd name="adj" fmla="val 33197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>
                    <a:alpha val="50000"/>
                  </a:schemeClr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0" name="Text Box 22"/>
          <p:cNvSpPr txBox="1">
            <a:spLocks noChangeArrowheads="1"/>
          </p:cNvSpPr>
          <p:nvPr/>
        </p:nvSpPr>
        <p:spPr bwMode="black">
          <a:xfrm>
            <a:off x="326886" y="2103329"/>
            <a:ext cx="1440062" cy="292388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k-KZ" altLang="ru-RU" sz="13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школ</a:t>
            </a:r>
            <a:endParaRPr lang="en-US" altLang="ru-RU" sz="13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 Box 23"/>
          <p:cNvSpPr txBox="1">
            <a:spLocks noChangeArrowheads="1"/>
          </p:cNvSpPr>
          <p:nvPr/>
        </p:nvSpPr>
        <p:spPr bwMode="black">
          <a:xfrm>
            <a:off x="304855" y="3225814"/>
            <a:ext cx="1440062" cy="292388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k-KZ" altLang="ru-RU" sz="13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486 учителей</a:t>
            </a:r>
            <a:endParaRPr lang="en-US" altLang="ru-RU" sz="13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 Box 24"/>
          <p:cNvSpPr txBox="1">
            <a:spLocks noChangeArrowheads="1"/>
          </p:cNvSpPr>
          <p:nvPr/>
        </p:nvSpPr>
        <p:spPr bwMode="black">
          <a:xfrm>
            <a:off x="332133" y="4105130"/>
            <a:ext cx="1440062" cy="59247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k-KZ" altLang="ru-RU" sz="13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3454 родителя</a:t>
            </a:r>
          </a:p>
          <a:p>
            <a:pPr algn="ctr">
              <a:spcBef>
                <a:spcPct val="50000"/>
              </a:spcBef>
            </a:pPr>
            <a:r>
              <a:rPr lang="kk-KZ" altLang="ru-RU" sz="13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3925 учащихся</a:t>
            </a:r>
            <a:endParaRPr lang="en-US" altLang="ru-RU" sz="13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7938212" y="866316"/>
            <a:ext cx="41558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 образовательного</a:t>
            </a:r>
          </a:p>
          <a:p>
            <a:pPr algn="ctr"/>
            <a:r>
              <a:rPr lang="kk-KZ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портала «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Bilimland</a:t>
            </a:r>
            <a:r>
              <a:rPr lang="kk-KZ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dirty="0"/>
          </a:p>
        </p:txBody>
      </p:sp>
      <p:graphicFrame>
        <p:nvGraphicFramePr>
          <p:cNvPr id="63" name="Схема 62"/>
          <p:cNvGraphicFramePr/>
          <p:nvPr>
            <p:extLst>
              <p:ext uri="{D42A27DB-BD31-4B8C-83A1-F6EECF244321}">
                <p14:modId xmlns="" xmlns:p14="http://schemas.microsoft.com/office/powerpoint/2010/main" val="875566926"/>
              </p:ext>
            </p:extLst>
          </p:nvPr>
        </p:nvGraphicFramePr>
        <p:xfrm>
          <a:off x="8426159" y="1694767"/>
          <a:ext cx="3544168" cy="3056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34" name="Picture 14" descr="Картинки по запросу bilimland 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1067" y="2621293"/>
            <a:ext cx="1058140" cy="10581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5" name="Рисунок 15" descr="C:\Users\Kuanysh\Desktop\592b9f55c6e0f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615" y="2171577"/>
            <a:ext cx="3336767" cy="20061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Прямоугольник 71"/>
          <p:cNvSpPr/>
          <p:nvPr/>
        </p:nvSpPr>
        <p:spPr>
          <a:xfrm>
            <a:off x="5076403" y="4585143"/>
            <a:ext cx="3222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Внедрение робототехники</a:t>
            </a:r>
            <a:endParaRPr lang="ru-RU" dirty="0"/>
          </a:p>
        </p:txBody>
      </p:sp>
      <p:graphicFrame>
        <p:nvGraphicFramePr>
          <p:cNvPr id="73" name="Схема 72"/>
          <p:cNvGraphicFramePr/>
          <p:nvPr>
            <p:extLst>
              <p:ext uri="{D42A27DB-BD31-4B8C-83A1-F6EECF244321}">
                <p14:modId xmlns="" xmlns:p14="http://schemas.microsoft.com/office/powerpoint/2010/main" val="4064466391"/>
              </p:ext>
            </p:extLst>
          </p:nvPr>
        </p:nvGraphicFramePr>
        <p:xfrm>
          <a:off x="1397381" y="5050430"/>
          <a:ext cx="12845092" cy="175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75" name="Рисунок 74" descr="C:\Users\Kuanysh\Desktop\592b9ef0b7ede.jpg"/>
          <p:cNvPicPr/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64" y="5104717"/>
            <a:ext cx="2495527" cy="1564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21378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3773" y="110909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Жетім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балалар,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ата-анасының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қамқорлығынсыз қалған балалардың құқығын қорғау</a:t>
            </a:r>
            <a:b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Защита прав детей-сирот, детей оставшихся без попечения родителей</a:t>
            </a:r>
            <a:endParaRPr lang="ru-RU" sz="2000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="" xmlns:p14="http://schemas.microsoft.com/office/powerpoint/2010/main" val="3517973267"/>
              </p:ext>
            </p:extLst>
          </p:nvPr>
        </p:nvGraphicFramePr>
        <p:xfrm>
          <a:off x="4967785" y="1132764"/>
          <a:ext cx="8611736" cy="2480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0753639" y="818795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694417" y="1188127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920893" y="1708174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06724" y="852542"/>
            <a:ext cx="38918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Устройство детей вновь выявленных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70905" y="1136968"/>
            <a:ext cx="4758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Устройство на патронатное воспитание</a:t>
            </a:r>
          </a:p>
        </p:txBody>
      </p:sp>
      <p:sp>
        <p:nvSpPr>
          <p:cNvPr id="14" name="AutoShape 6" descr="Картинки по запросу ребенок вектор пн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854360" y="4612099"/>
            <a:ext cx="15251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2014-2015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39973" y="4022535"/>
            <a:ext cx="15251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2015-2016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31773" y="5629755"/>
            <a:ext cx="15251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2016-2017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703490" y="1953172"/>
            <a:ext cx="15251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СЕМЕЙ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378199" y="1953172"/>
            <a:ext cx="15251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ДЕТЕЙ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Picture 12" descr="Картинки по запросу семья клипарт вектор пнг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161" y="2461737"/>
            <a:ext cx="949215" cy="9991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Прямоугольник 39"/>
          <p:cNvSpPr/>
          <p:nvPr/>
        </p:nvSpPr>
        <p:spPr>
          <a:xfrm>
            <a:off x="1999195" y="2652609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Picture 12" descr="Картинки по запросу семья клипарт вектор пнг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0" y="2461737"/>
            <a:ext cx="949215" cy="9991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Прямоугольник 41"/>
          <p:cNvSpPr/>
          <p:nvPr/>
        </p:nvSpPr>
        <p:spPr>
          <a:xfrm>
            <a:off x="3673904" y="2652609"/>
            <a:ext cx="441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Picture 12" descr="Картинки по запросу семья клипарт вектор пнг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490" y="3760723"/>
            <a:ext cx="949215" cy="9991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Прямоугольник 43"/>
          <p:cNvSpPr/>
          <p:nvPr/>
        </p:nvSpPr>
        <p:spPr>
          <a:xfrm>
            <a:off x="1957524" y="3951595"/>
            <a:ext cx="441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" name="Picture 12" descr="Картинки по запросу семья клипарт вектор пнг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199" y="3821340"/>
            <a:ext cx="949215" cy="9991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Прямоугольник 45"/>
          <p:cNvSpPr/>
          <p:nvPr/>
        </p:nvSpPr>
        <p:spPr>
          <a:xfrm>
            <a:off x="3632233" y="4012212"/>
            <a:ext cx="441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7" name="Picture 12" descr="Картинки по запросу семья клипарт вектор пнг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735" y="5314834"/>
            <a:ext cx="949215" cy="9991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Прямоугольник 47"/>
          <p:cNvSpPr/>
          <p:nvPr/>
        </p:nvSpPr>
        <p:spPr>
          <a:xfrm>
            <a:off x="1934769" y="5505706"/>
            <a:ext cx="441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9" name="Picture 12" descr="Картинки по запросу семья клипарт вектор пнг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199" y="5375451"/>
            <a:ext cx="949215" cy="9991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Прямоугольник 49"/>
          <p:cNvSpPr/>
          <p:nvPr/>
        </p:nvSpPr>
        <p:spPr>
          <a:xfrm>
            <a:off x="3632233" y="5566323"/>
            <a:ext cx="441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741941" y="378963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k-KZ" b="1" dirty="0">
                <a:ln w="0"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Усыновление (удочерение) детей-сирот и детей, оставшихся без попечения родителей</a:t>
            </a:r>
            <a:endParaRPr lang="ru-RU" b="1" dirty="0">
              <a:ln w="0"/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86" name="Picture 14" descr="Картинки по запросу дом пнг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434" y="5590314"/>
            <a:ext cx="928207" cy="9438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4" descr="Картинки по запросу дом пнг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568" y="5602676"/>
            <a:ext cx="928207" cy="9438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4" descr="Картинки по запросу дом пнг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1922" y="5586373"/>
            <a:ext cx="928207" cy="9438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Прямоугольник 56"/>
          <p:cNvSpPr/>
          <p:nvPr/>
        </p:nvSpPr>
        <p:spPr>
          <a:xfrm>
            <a:off x="10533214" y="4627240"/>
            <a:ext cx="15251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2016-2017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8280649" y="4617724"/>
            <a:ext cx="15251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2015-2016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239973" y="2929058"/>
            <a:ext cx="15251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2014-2015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Выноска 1 (без границы) 37"/>
          <p:cNvSpPr/>
          <p:nvPr/>
        </p:nvSpPr>
        <p:spPr>
          <a:xfrm>
            <a:off x="6539969" y="5105825"/>
            <a:ext cx="773965" cy="418483"/>
          </a:xfrm>
          <a:prstGeom prst="callout1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всего </a:t>
            </a:r>
            <a:r>
              <a:rPr lang="kk-KZ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Выноска 1 (без границы) 63"/>
          <p:cNvSpPr/>
          <p:nvPr/>
        </p:nvSpPr>
        <p:spPr>
          <a:xfrm>
            <a:off x="8793142" y="5105824"/>
            <a:ext cx="773965" cy="418483"/>
          </a:xfrm>
          <a:prstGeom prst="callout1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всего </a:t>
            </a:r>
            <a:r>
              <a:rPr lang="kk-KZ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Выноска 1 (без границы) 64"/>
          <p:cNvSpPr/>
          <p:nvPr/>
        </p:nvSpPr>
        <p:spPr>
          <a:xfrm>
            <a:off x="10988807" y="5064328"/>
            <a:ext cx="773965" cy="418483"/>
          </a:xfrm>
          <a:prstGeom prst="callout1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всего </a:t>
            </a:r>
            <a:r>
              <a:rPr lang="kk-KZ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Line 6"/>
          <p:cNvSpPr>
            <a:spLocks noChangeShapeType="1"/>
          </p:cNvSpPr>
          <p:nvPr/>
        </p:nvSpPr>
        <p:spPr bwMode="black">
          <a:xfrm>
            <a:off x="5320545" y="1296537"/>
            <a:ext cx="33419" cy="5533747"/>
          </a:xfrm>
          <a:prstGeom prst="line">
            <a:avLst/>
          </a:prstGeom>
          <a:noFill/>
          <a:ln w="9525">
            <a:solidFill>
              <a:schemeClr val="tx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8" name="Line 6"/>
          <p:cNvSpPr>
            <a:spLocks noChangeShapeType="1"/>
          </p:cNvSpPr>
          <p:nvPr/>
        </p:nvSpPr>
        <p:spPr bwMode="black">
          <a:xfrm flipV="1">
            <a:off x="5851124" y="3635167"/>
            <a:ext cx="5858655" cy="27295"/>
          </a:xfrm>
          <a:prstGeom prst="line">
            <a:avLst/>
          </a:prstGeom>
          <a:noFill/>
          <a:ln w="9525">
            <a:solidFill>
              <a:schemeClr val="tx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98848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000" y="144240"/>
            <a:ext cx="10515600" cy="931412"/>
          </a:xfrm>
        </p:spPr>
        <p:txBody>
          <a:bodyPr>
            <a:normAutofit/>
          </a:bodyPr>
          <a:lstStyle/>
          <a:p>
            <a:pPr algn="ctr"/>
            <a:r>
              <a:rPr lang="kk-KZ" sz="24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Деятельность общеобразовательных школ по развитию детской одаренности</a:t>
            </a:r>
            <a:endParaRPr lang="ru-RU" sz="24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451" y="2274544"/>
            <a:ext cx="3686173" cy="163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с двумя усеченными противолежащими углами 3"/>
          <p:cNvSpPr/>
          <p:nvPr/>
        </p:nvSpPr>
        <p:spPr>
          <a:xfrm>
            <a:off x="4286250" y="1000125"/>
            <a:ext cx="7029450" cy="561976"/>
          </a:xfrm>
          <a:prstGeom prst="snip2Diag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«Лучшая олимпийская команда»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7722" y="2070477"/>
            <a:ext cx="98873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kk-KZ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kk-KZ" sz="1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призовых </a:t>
            </a:r>
          </a:p>
          <a:p>
            <a:pPr algn="ctr"/>
            <a:r>
              <a:rPr lang="kk-KZ" sz="1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</a:t>
            </a:r>
            <a:endParaRPr lang="ru-RU" sz="12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35716" y="1821588"/>
            <a:ext cx="98873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kk-KZ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kk-KZ" sz="1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призовых </a:t>
            </a:r>
          </a:p>
          <a:p>
            <a:pPr algn="ctr"/>
            <a:r>
              <a:rPr lang="kk-KZ" sz="1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</a:t>
            </a:r>
            <a:endParaRPr lang="ru-RU" sz="12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31615" y="2294037"/>
            <a:ext cx="98873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r>
              <a:rPr lang="kk-KZ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kk-KZ" sz="1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призовых </a:t>
            </a:r>
          </a:p>
          <a:p>
            <a:pPr algn="ctr"/>
            <a:r>
              <a:rPr lang="kk-KZ" sz="1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</a:t>
            </a:r>
            <a:endParaRPr lang="ru-RU" sz="12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Line 30"/>
          <p:cNvSpPr>
            <a:spLocks noChangeShapeType="1"/>
          </p:cNvSpPr>
          <p:nvPr/>
        </p:nvSpPr>
        <p:spPr bwMode="black">
          <a:xfrm flipV="1">
            <a:off x="11773113" y="5518617"/>
            <a:ext cx="0" cy="1059792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1000"/>
          </a:p>
        </p:txBody>
      </p:sp>
      <p:sp>
        <p:nvSpPr>
          <p:cNvPr id="17" name="Line 31"/>
          <p:cNvSpPr>
            <a:spLocks noChangeShapeType="1"/>
          </p:cNvSpPr>
          <p:nvPr/>
        </p:nvSpPr>
        <p:spPr bwMode="black">
          <a:xfrm flipV="1">
            <a:off x="9914550" y="5359286"/>
            <a:ext cx="0" cy="1247022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1000"/>
          </a:p>
        </p:txBody>
      </p:sp>
      <p:sp>
        <p:nvSpPr>
          <p:cNvPr id="18" name="Line 32"/>
          <p:cNvSpPr>
            <a:spLocks noChangeShapeType="1"/>
          </p:cNvSpPr>
          <p:nvPr/>
        </p:nvSpPr>
        <p:spPr bwMode="black">
          <a:xfrm flipV="1">
            <a:off x="7842913" y="5125064"/>
            <a:ext cx="0" cy="1501372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1000"/>
          </a:p>
        </p:txBody>
      </p:sp>
      <p:sp>
        <p:nvSpPr>
          <p:cNvPr id="19" name="Line 33"/>
          <p:cNvSpPr>
            <a:spLocks noChangeShapeType="1"/>
          </p:cNvSpPr>
          <p:nvPr/>
        </p:nvSpPr>
        <p:spPr bwMode="black">
          <a:xfrm flipV="1">
            <a:off x="5907778" y="4902117"/>
            <a:ext cx="0" cy="171333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1000"/>
          </a:p>
        </p:txBody>
      </p:sp>
      <p:sp>
        <p:nvSpPr>
          <p:cNvPr id="20" name="AutoShape 34"/>
          <p:cNvSpPr>
            <a:spLocks noChangeArrowheads="1"/>
          </p:cNvSpPr>
          <p:nvPr/>
        </p:nvSpPr>
        <p:spPr bwMode="gray">
          <a:xfrm>
            <a:off x="10065072" y="6351958"/>
            <a:ext cx="1516215" cy="254350"/>
          </a:xfrm>
          <a:prstGeom prst="bevel">
            <a:avLst>
              <a:gd name="adj" fmla="val 5903"/>
            </a:avLst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 sz="1000" dirty="0"/>
          </a:p>
        </p:txBody>
      </p:sp>
      <p:sp>
        <p:nvSpPr>
          <p:cNvPr id="21" name="AutoShape 35"/>
          <p:cNvSpPr>
            <a:spLocks noChangeArrowheads="1"/>
          </p:cNvSpPr>
          <p:nvPr/>
        </p:nvSpPr>
        <p:spPr bwMode="gray">
          <a:xfrm>
            <a:off x="8118675" y="6074672"/>
            <a:ext cx="1516214" cy="551092"/>
          </a:xfrm>
          <a:prstGeom prst="bevel">
            <a:avLst>
              <a:gd name="adj" fmla="val 3046"/>
            </a:avLst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 sz="1000"/>
          </a:p>
        </p:txBody>
      </p:sp>
      <p:sp>
        <p:nvSpPr>
          <p:cNvPr id="22" name="AutoShape 36"/>
          <p:cNvSpPr>
            <a:spLocks noChangeArrowheads="1"/>
          </p:cNvSpPr>
          <p:nvPr/>
        </p:nvSpPr>
        <p:spPr bwMode="ltGray">
          <a:xfrm>
            <a:off x="6162198" y="5758782"/>
            <a:ext cx="1516215" cy="890225"/>
          </a:xfrm>
          <a:prstGeom prst="bevel">
            <a:avLst>
              <a:gd name="adj" fmla="val 2481"/>
            </a:avLst>
          </a:prstGeom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 sz="1000"/>
          </a:p>
        </p:txBody>
      </p:sp>
      <p:sp>
        <p:nvSpPr>
          <p:cNvPr id="23" name="Rectangle 37"/>
          <p:cNvSpPr>
            <a:spLocks noChangeArrowheads="1"/>
          </p:cNvSpPr>
          <p:nvPr/>
        </p:nvSpPr>
        <p:spPr bwMode="black">
          <a:xfrm>
            <a:off x="9707064" y="2711642"/>
            <a:ext cx="2259939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kk-KZ" alt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Строева Екатерина,</a:t>
            </a:r>
          </a:p>
          <a:p>
            <a:pPr algn="ctr"/>
            <a:r>
              <a:rPr lang="kk-KZ" alt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Меджидова Айгюнь,</a:t>
            </a:r>
          </a:p>
          <a:p>
            <a:pPr algn="ctr"/>
            <a:r>
              <a:rPr lang="kk-KZ" alt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Серикбаева Анель,</a:t>
            </a:r>
          </a:p>
          <a:p>
            <a:pPr algn="ctr"/>
            <a:r>
              <a:rPr lang="kk-KZ" alt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Бергенева Аружан,</a:t>
            </a:r>
          </a:p>
          <a:p>
            <a:pPr algn="ctr"/>
            <a:r>
              <a:rPr lang="kk-KZ" alt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Ельтинов Каирхан,</a:t>
            </a:r>
          </a:p>
          <a:p>
            <a:pPr algn="ctr"/>
            <a:r>
              <a:rPr lang="kk-KZ" alt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Жээнбекова Айназик,</a:t>
            </a:r>
          </a:p>
          <a:p>
            <a:pPr algn="ctr"/>
            <a:r>
              <a:rPr lang="kk-KZ" alt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Арчаков Эльд,</a:t>
            </a:r>
          </a:p>
          <a:p>
            <a:pPr algn="ctr"/>
            <a:r>
              <a:rPr lang="kk-KZ" alt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Пушкарева Маргарита,</a:t>
            </a:r>
          </a:p>
          <a:p>
            <a:pPr algn="ctr"/>
            <a:r>
              <a:rPr lang="kk-KZ" alt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Ковальчук Александр,</a:t>
            </a:r>
          </a:p>
          <a:p>
            <a:pPr algn="ctr"/>
            <a:r>
              <a:rPr lang="kk-KZ" alt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Каип Ахмади,</a:t>
            </a:r>
          </a:p>
          <a:p>
            <a:pPr algn="ctr"/>
            <a:r>
              <a:rPr lang="kk-KZ" alt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Сарсембай Аида,</a:t>
            </a:r>
          </a:p>
          <a:p>
            <a:pPr algn="ctr"/>
            <a:r>
              <a:rPr lang="kk-KZ" alt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Кабдылбари Анель,</a:t>
            </a:r>
          </a:p>
          <a:p>
            <a:pPr algn="ctr"/>
            <a:r>
              <a:rPr lang="kk-KZ" alt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Кайрова Назерке,</a:t>
            </a:r>
          </a:p>
          <a:p>
            <a:pPr algn="ctr"/>
            <a:r>
              <a:rPr lang="kk-KZ" alt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Амантай Айгүл, Холманских Илья,</a:t>
            </a:r>
          </a:p>
          <a:p>
            <a:pPr algn="ctr"/>
            <a:r>
              <a:rPr lang="kk-KZ" alt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Лобашева Софья,</a:t>
            </a:r>
          </a:p>
          <a:p>
            <a:pPr algn="ctr"/>
            <a:r>
              <a:rPr lang="kk-KZ" alt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Яковенко Александр,</a:t>
            </a:r>
          </a:p>
          <a:p>
            <a:pPr algn="ctr"/>
            <a:r>
              <a:rPr lang="kk-KZ" alt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Саенко Лидия,</a:t>
            </a:r>
          </a:p>
          <a:p>
            <a:pPr algn="ctr"/>
            <a:r>
              <a:rPr lang="kk-KZ" alt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Тарасенко Дарья</a:t>
            </a:r>
          </a:p>
          <a:p>
            <a:pPr algn="ctr"/>
            <a:endParaRPr lang="en-US" altLang="ru-RU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38"/>
          <p:cNvSpPr>
            <a:spLocks noChangeArrowheads="1"/>
          </p:cNvSpPr>
          <p:nvPr/>
        </p:nvSpPr>
        <p:spPr bwMode="black">
          <a:xfrm>
            <a:off x="7940104" y="4194644"/>
            <a:ext cx="1915496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kk-KZ" alt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Аңсаған Ермахан,</a:t>
            </a:r>
          </a:p>
          <a:p>
            <a:pPr algn="ctr"/>
            <a:r>
              <a:rPr lang="kk-KZ" alt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Қасымжан Зухра,</a:t>
            </a:r>
          </a:p>
          <a:p>
            <a:pPr algn="ctr"/>
            <a:r>
              <a:rPr lang="kk-KZ" alt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Панченко Кирил,</a:t>
            </a:r>
          </a:p>
          <a:p>
            <a:pPr algn="ctr"/>
            <a:r>
              <a:rPr lang="kk-KZ" alt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Бекен Аймира,</a:t>
            </a:r>
          </a:p>
          <a:p>
            <a:pPr algn="ctr"/>
            <a:r>
              <a:rPr lang="kk-KZ" alt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Титов Александр,</a:t>
            </a:r>
          </a:p>
          <a:p>
            <a:pPr algn="ctr"/>
            <a:r>
              <a:rPr lang="kk-KZ" alt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Адельсеитова Айдана, </a:t>
            </a:r>
          </a:p>
          <a:p>
            <a:pPr algn="ctr"/>
            <a:r>
              <a:rPr lang="kk-KZ" alt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Темиржанов Фарид,</a:t>
            </a:r>
          </a:p>
          <a:p>
            <a:pPr algn="ctr"/>
            <a:r>
              <a:rPr lang="kk-KZ" alt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Башилова Анастасия,</a:t>
            </a:r>
          </a:p>
          <a:p>
            <a:pPr algn="ctr"/>
            <a:r>
              <a:rPr lang="kk-KZ" alt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Протасов Богдан</a:t>
            </a:r>
            <a:endParaRPr lang="en-US" altLang="ru-RU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39"/>
          <p:cNvSpPr>
            <a:spLocks noChangeArrowheads="1"/>
          </p:cNvSpPr>
          <p:nvPr/>
        </p:nvSpPr>
        <p:spPr bwMode="black">
          <a:xfrm>
            <a:off x="6084078" y="4602862"/>
            <a:ext cx="16974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kk-KZ" alt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Кендиров Аслан, Тлектесова Асия,</a:t>
            </a:r>
          </a:p>
          <a:p>
            <a:pPr algn="ctr"/>
            <a:r>
              <a:rPr lang="kk-KZ" alt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Айдарханов Айдар,</a:t>
            </a:r>
          </a:p>
          <a:p>
            <a:pPr algn="ctr"/>
            <a:r>
              <a:rPr lang="kk-KZ" alt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 Полина,</a:t>
            </a:r>
          </a:p>
          <a:p>
            <a:pPr algn="ctr"/>
            <a:r>
              <a:rPr lang="kk-KZ" alt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Джафарова Айлина </a:t>
            </a:r>
            <a:endParaRPr lang="en-US" altLang="ru-RU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Box 40"/>
          <p:cNvSpPr txBox="1">
            <a:spLocks noChangeArrowheads="1"/>
          </p:cNvSpPr>
          <p:nvPr/>
        </p:nvSpPr>
        <p:spPr bwMode="black">
          <a:xfrm>
            <a:off x="10184583" y="6321302"/>
            <a:ext cx="118098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28398" dir="3806097" algn="ctr" rotWithShape="0">
                    <a:srgbClr val="000000">
                      <a:alpha val="3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k-KZ" altLang="ru-RU" sz="1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 место</a:t>
            </a:r>
            <a:endParaRPr lang="en-US" alt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 Box 45"/>
          <p:cNvSpPr txBox="1">
            <a:spLocks noChangeArrowheads="1"/>
          </p:cNvSpPr>
          <p:nvPr/>
        </p:nvSpPr>
        <p:spPr bwMode="black">
          <a:xfrm>
            <a:off x="8254620" y="6196329"/>
            <a:ext cx="118098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28398" dir="3806097" algn="ctr" rotWithShape="0">
                    <a:srgbClr val="000000">
                      <a:alpha val="3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k-KZ" altLang="ru-RU" sz="1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 место</a:t>
            </a:r>
            <a:endParaRPr lang="en-US" alt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 Box 46"/>
          <p:cNvSpPr txBox="1">
            <a:spLocks noChangeArrowheads="1"/>
          </p:cNvSpPr>
          <p:nvPr/>
        </p:nvSpPr>
        <p:spPr bwMode="black">
          <a:xfrm>
            <a:off x="6253689" y="6032800"/>
            <a:ext cx="118098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28398" dir="3806097" algn="ctr" rotWithShape="0">
                    <a:srgbClr val="000000">
                      <a:alpha val="3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k-KZ" altLang="ru-RU" sz="1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 место</a:t>
            </a:r>
            <a:endParaRPr lang="en-US" alt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 descr="03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0112" y="1542378"/>
            <a:ext cx="4724088" cy="27186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с одним скругленным углом 8"/>
          <p:cNvSpPr/>
          <p:nvPr/>
        </p:nvSpPr>
        <p:spPr>
          <a:xfrm>
            <a:off x="435451" y="1385438"/>
            <a:ext cx="3684896" cy="503881"/>
          </a:xfrm>
          <a:prstGeom prst="round1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РЕЗУЛЬТАТЫ ОБЛАСТНОЙ ПРЕДМЕТНОЙ ОЛИМПИАДЫ 2017 ГОДА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 descr="Картинки по запросу медаль вектор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91396" y="1160300"/>
            <a:ext cx="1414804" cy="141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10500623" y="1545426"/>
            <a:ext cx="5902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15 </a:t>
            </a:r>
          </a:p>
          <a:p>
            <a:pPr algn="ctr"/>
            <a:r>
              <a:rPr lang="kk-KZ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ЛЕТ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25664" y="4552950"/>
            <a:ext cx="4402167" cy="220699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Впервые, накануне Дня защиты детей состоялась встреча акима с одаренными детьми. </a:t>
            </a:r>
          </a:p>
          <a:p>
            <a:pPr algn="ctr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достижения в интеллектуальных состязаниях от имени акима города Павлодара Ашимбетова Н.К. каждому участнику вручен памятный знак 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2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Сарыарқа 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жұлдыздары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ценный подарок - ноутбук. </a:t>
            </a:r>
          </a:p>
          <a:p>
            <a:pPr algn="ctr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качественную подготовку к участию в областной и республиканской предметных олимпиадах 30 педагогов отмечены благодарственными  письмами и премией акима города Павлодара. </a:t>
            </a:r>
          </a:p>
        </p:txBody>
      </p:sp>
      <p:sp>
        <p:nvSpPr>
          <p:cNvPr id="29" name="Freeform 3"/>
          <p:cNvSpPr>
            <a:spLocks/>
          </p:cNvSpPr>
          <p:nvPr/>
        </p:nvSpPr>
        <p:spPr bwMode="gray">
          <a:xfrm>
            <a:off x="532730" y="3642605"/>
            <a:ext cx="1602686" cy="46691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2" y="202"/>
              </a:cxn>
              <a:cxn ang="0">
                <a:pos x="577" y="202"/>
              </a:cxn>
              <a:cxn ang="0">
                <a:pos x="637" y="249"/>
              </a:cxn>
              <a:cxn ang="0">
                <a:pos x="639" y="402"/>
              </a:cxn>
              <a:cxn ang="0">
                <a:pos x="598" y="400"/>
              </a:cxn>
              <a:cxn ang="0">
                <a:pos x="669" y="532"/>
              </a:cxn>
              <a:cxn ang="0">
                <a:pos x="735" y="402"/>
              </a:cxn>
              <a:cxn ang="0">
                <a:pos x="696" y="402"/>
              </a:cxn>
              <a:cxn ang="0">
                <a:pos x="694" y="226"/>
              </a:cxn>
              <a:cxn ang="0">
                <a:pos x="616" y="150"/>
              </a:cxn>
              <a:cxn ang="0">
                <a:pos x="335" y="149"/>
              </a:cxn>
              <a:cxn ang="0">
                <a:pos x="69" y="0"/>
              </a:cxn>
              <a:cxn ang="0">
                <a:pos x="0" y="0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32" name="Freeform 3"/>
          <p:cNvSpPr>
            <a:spLocks/>
          </p:cNvSpPr>
          <p:nvPr/>
        </p:nvSpPr>
        <p:spPr bwMode="gray">
          <a:xfrm flipH="1">
            <a:off x="2127764" y="3635061"/>
            <a:ext cx="1547584" cy="49535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2" y="202"/>
              </a:cxn>
              <a:cxn ang="0">
                <a:pos x="577" y="202"/>
              </a:cxn>
              <a:cxn ang="0">
                <a:pos x="637" y="249"/>
              </a:cxn>
              <a:cxn ang="0">
                <a:pos x="639" y="402"/>
              </a:cxn>
              <a:cxn ang="0">
                <a:pos x="598" y="400"/>
              </a:cxn>
              <a:cxn ang="0">
                <a:pos x="669" y="532"/>
              </a:cxn>
              <a:cxn ang="0">
                <a:pos x="735" y="402"/>
              </a:cxn>
              <a:cxn ang="0">
                <a:pos x="696" y="402"/>
              </a:cxn>
              <a:cxn ang="0">
                <a:pos x="694" y="226"/>
              </a:cxn>
              <a:cxn ang="0">
                <a:pos x="616" y="150"/>
              </a:cxn>
              <a:cxn ang="0">
                <a:pos x="335" y="149"/>
              </a:cxn>
              <a:cxn ang="0">
                <a:pos x="69" y="0"/>
              </a:cxn>
              <a:cxn ang="0">
                <a:pos x="0" y="0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270000" y="4078331"/>
            <a:ext cx="2197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Всего - 34</a:t>
            </a:r>
            <a:endParaRPr lang="en-US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2042137" y="3671180"/>
            <a:ext cx="165453" cy="487808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962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-230101" y="796908"/>
            <a:ext cx="4824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Показатель среднего балла ЕНТ выпускников 2017 года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Freeform 36"/>
          <p:cNvSpPr>
            <a:spLocks/>
          </p:cNvSpPr>
          <p:nvPr/>
        </p:nvSpPr>
        <p:spPr bwMode="ltGray">
          <a:xfrm>
            <a:off x="487065" y="2632953"/>
            <a:ext cx="6290919" cy="256490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767" y="1049"/>
              </a:cxn>
              <a:cxn ang="0">
                <a:pos x="5767" y="1481"/>
              </a:cxn>
              <a:cxn ang="0">
                <a:pos x="4310" y="1491"/>
              </a:cxn>
              <a:cxn ang="0">
                <a:pos x="7" y="88"/>
              </a:cxn>
              <a:cxn ang="0">
                <a:pos x="0" y="0"/>
              </a:cxn>
            </a:cxnLst>
            <a:rect l="0" t="0" r="r" b="b"/>
            <a:pathLst>
              <a:path w="5767" h="1491">
                <a:moveTo>
                  <a:pt x="0" y="0"/>
                </a:moveTo>
                <a:cubicBezTo>
                  <a:pt x="3558" y="284"/>
                  <a:pt x="4809" y="771"/>
                  <a:pt x="5767" y="1049"/>
                </a:cubicBezTo>
                <a:lnTo>
                  <a:pt x="5767" y="1481"/>
                </a:lnTo>
                <a:lnTo>
                  <a:pt x="4310" y="1491"/>
                </a:lnTo>
                <a:cubicBezTo>
                  <a:pt x="3563" y="1061"/>
                  <a:pt x="2440" y="414"/>
                  <a:pt x="7" y="88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44314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utoShape 19"/>
          <p:cNvSpPr>
            <a:spLocks noChangeArrowheads="1"/>
          </p:cNvSpPr>
          <p:nvPr/>
        </p:nvSpPr>
        <p:spPr bwMode="gray">
          <a:xfrm>
            <a:off x="2234442" y="2831078"/>
            <a:ext cx="1016983" cy="1340997"/>
          </a:xfrm>
          <a:prstGeom prst="can">
            <a:avLst>
              <a:gd name="adj" fmla="val 28560"/>
            </a:avLst>
          </a:prstGeom>
          <a:solidFill>
            <a:schemeClr val="folHlink"/>
          </a:solidFill>
          <a:ln w="9525">
            <a:solidFill>
              <a:srgbClr val="F8F8F8">
                <a:alpha val="14999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AutoShape 21"/>
          <p:cNvSpPr>
            <a:spLocks noChangeArrowheads="1"/>
          </p:cNvSpPr>
          <p:nvPr/>
        </p:nvSpPr>
        <p:spPr bwMode="gray">
          <a:xfrm>
            <a:off x="3430584" y="2384079"/>
            <a:ext cx="1124034" cy="1787995"/>
          </a:xfrm>
          <a:prstGeom prst="can">
            <a:avLst>
              <a:gd name="adj" fmla="val 32934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AutoShape 22"/>
          <p:cNvSpPr>
            <a:spLocks noChangeArrowheads="1"/>
          </p:cNvSpPr>
          <p:nvPr/>
        </p:nvSpPr>
        <p:spPr bwMode="gray">
          <a:xfrm>
            <a:off x="4765378" y="1751015"/>
            <a:ext cx="1338136" cy="2532994"/>
          </a:xfrm>
          <a:prstGeom prst="can">
            <a:avLst>
              <a:gd name="adj" fmla="val 34518"/>
            </a:avLst>
          </a:pr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AutoShape 27"/>
          <p:cNvSpPr>
            <a:spLocks/>
          </p:cNvSpPr>
          <p:nvPr/>
        </p:nvSpPr>
        <p:spPr bwMode="auto">
          <a:xfrm>
            <a:off x="650267" y="2158750"/>
            <a:ext cx="1231085" cy="499004"/>
          </a:xfrm>
          <a:prstGeom prst="accentCallout2">
            <a:avLst>
              <a:gd name="adj1" fmla="val 35296"/>
              <a:gd name="adj2" fmla="val 103755"/>
              <a:gd name="adj3" fmla="val 33098"/>
              <a:gd name="adj4" fmla="val 168373"/>
              <a:gd name="adj5" fmla="val 143363"/>
              <a:gd name="adj6" fmla="val 16790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Показатель республики</a:t>
            </a:r>
            <a:endParaRPr lang="en-US" sz="1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AutoShape 28"/>
          <p:cNvSpPr>
            <a:spLocks/>
          </p:cNvSpPr>
          <p:nvPr/>
        </p:nvSpPr>
        <p:spPr bwMode="auto">
          <a:xfrm>
            <a:off x="3266496" y="1350634"/>
            <a:ext cx="1510439" cy="352345"/>
          </a:xfrm>
          <a:prstGeom prst="accentCallout2">
            <a:avLst>
              <a:gd name="adj1" fmla="val 34125"/>
              <a:gd name="adj2" fmla="val 103750"/>
              <a:gd name="adj3" fmla="val 40995"/>
              <a:gd name="adj4" fmla="val 153934"/>
              <a:gd name="adj5" fmla="val 181694"/>
              <a:gd name="adj6" fmla="val 153472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Показатель </a:t>
            </a:r>
          </a:p>
          <a:p>
            <a:pPr algn="r">
              <a:lnSpc>
                <a:spcPct val="90000"/>
              </a:lnSpc>
            </a:pPr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города</a:t>
            </a:r>
            <a:endParaRPr lang="en-US" sz="1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AutoShape 31"/>
          <p:cNvSpPr>
            <a:spLocks/>
          </p:cNvSpPr>
          <p:nvPr/>
        </p:nvSpPr>
        <p:spPr bwMode="auto">
          <a:xfrm>
            <a:off x="1569073" y="1677780"/>
            <a:ext cx="1552238" cy="566791"/>
          </a:xfrm>
          <a:prstGeom prst="accentCallout2">
            <a:avLst>
              <a:gd name="adj1" fmla="val 34125"/>
              <a:gd name="adj2" fmla="val 103852"/>
              <a:gd name="adj3" fmla="val 36608"/>
              <a:gd name="adj4" fmla="val 156314"/>
              <a:gd name="adj5" fmla="val 153026"/>
              <a:gd name="adj6" fmla="val 15587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Показатель </a:t>
            </a:r>
          </a:p>
          <a:p>
            <a:pPr algn="r">
              <a:lnSpc>
                <a:spcPct val="90000"/>
              </a:lnSpc>
            </a:pPr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</a:t>
            </a:r>
            <a:endParaRPr lang="en-US" sz="1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 Box 33"/>
          <p:cNvSpPr txBox="1">
            <a:spLocks noChangeArrowheads="1"/>
          </p:cNvSpPr>
          <p:nvPr/>
        </p:nvSpPr>
        <p:spPr bwMode="white">
          <a:xfrm>
            <a:off x="2329245" y="3398136"/>
            <a:ext cx="7493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80,5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 Box 34"/>
          <p:cNvSpPr txBox="1">
            <a:spLocks noChangeArrowheads="1"/>
          </p:cNvSpPr>
          <p:nvPr/>
        </p:nvSpPr>
        <p:spPr bwMode="white">
          <a:xfrm>
            <a:off x="3560746" y="3206573"/>
            <a:ext cx="8726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91,7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 Box 35"/>
          <p:cNvSpPr txBox="1">
            <a:spLocks noChangeArrowheads="1"/>
          </p:cNvSpPr>
          <p:nvPr/>
        </p:nvSpPr>
        <p:spPr bwMode="white">
          <a:xfrm>
            <a:off x="5074421" y="2864188"/>
            <a:ext cx="6585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1" name="Group 18"/>
          <p:cNvGrpSpPr>
            <a:grpSpLocks/>
          </p:cNvGrpSpPr>
          <p:nvPr/>
        </p:nvGrpSpPr>
        <p:grpSpPr bwMode="auto">
          <a:xfrm>
            <a:off x="684403" y="4601615"/>
            <a:ext cx="10835221" cy="1741199"/>
            <a:chOff x="528" y="2398"/>
            <a:chExt cx="11554" cy="1403"/>
          </a:xfrm>
        </p:grpSpPr>
        <p:sp>
          <p:nvSpPr>
            <p:cNvPr id="52" name="AutoShape 19"/>
            <p:cNvSpPr>
              <a:spLocks noChangeArrowheads="1"/>
            </p:cNvSpPr>
            <p:nvPr/>
          </p:nvSpPr>
          <p:spPr bwMode="ltGray">
            <a:xfrm>
              <a:off x="1730" y="2973"/>
              <a:ext cx="10352" cy="82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57150" algn="ctr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Rectangle 20"/>
            <p:cNvSpPr>
              <a:spLocks noChangeArrowheads="1"/>
            </p:cNvSpPr>
            <p:nvPr/>
          </p:nvSpPr>
          <p:spPr bwMode="auto">
            <a:xfrm>
              <a:off x="2041" y="2981"/>
              <a:ext cx="9647" cy="8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>
                <a:buClr>
                  <a:srgbClr val="D7181F"/>
                </a:buClr>
                <a:buFont typeface="Wingdings" pitchFamily="2" charset="2"/>
                <a:buNone/>
              </a:pPr>
              <a:r>
                <a:rPr lang="ru-RU" sz="20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Результаты ЕНТ выпускников школ города Павлодара позволили обеспечить 1 позицию среди городов  и областных центров  </a:t>
              </a:r>
              <a:r>
                <a:rPr lang="ru-RU" sz="2000" b="1" dirty="0" smtClean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республики</a:t>
              </a:r>
              <a:endPara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4" name="Picture 21" descr="YG_circle00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28" y="2398"/>
              <a:ext cx="1624" cy="1318"/>
            </a:xfrm>
            <a:prstGeom prst="rect">
              <a:avLst/>
            </a:prstGeom>
            <a:noFill/>
          </p:spPr>
        </p:pic>
      </p:grpSp>
      <p:pic>
        <p:nvPicPr>
          <p:cNvPr id="55" name="Picture 2" descr="num-1_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6923" y="4881898"/>
            <a:ext cx="923847" cy="1041264"/>
          </a:xfrm>
          <a:prstGeom prst="rect">
            <a:avLst/>
          </a:prstGeom>
          <a:noFill/>
        </p:spPr>
      </p:pic>
      <p:sp>
        <p:nvSpPr>
          <p:cNvPr id="56" name="Freeform 3"/>
          <p:cNvSpPr>
            <a:spLocks/>
          </p:cNvSpPr>
          <p:nvPr/>
        </p:nvSpPr>
        <p:spPr bwMode="gray">
          <a:xfrm>
            <a:off x="10215201" y="2014048"/>
            <a:ext cx="1824136" cy="1833570"/>
          </a:xfrm>
          <a:custGeom>
            <a:avLst/>
            <a:gdLst/>
            <a:ahLst/>
            <a:cxnLst>
              <a:cxn ang="0">
                <a:pos x="1226" y="0"/>
              </a:cxn>
              <a:cxn ang="0">
                <a:pos x="1238" y="1662"/>
              </a:cxn>
              <a:cxn ang="0">
                <a:pos x="0" y="1662"/>
              </a:cxn>
              <a:cxn ang="0">
                <a:pos x="4" y="416"/>
              </a:cxn>
            </a:cxnLst>
            <a:rect l="0" t="0" r="r" b="b"/>
            <a:pathLst>
              <a:path w="1238" h="1662">
                <a:moveTo>
                  <a:pt x="1226" y="0"/>
                </a:moveTo>
                <a:lnTo>
                  <a:pt x="1238" y="1662"/>
                </a:lnTo>
                <a:lnTo>
                  <a:pt x="0" y="1662"/>
                </a:lnTo>
                <a:lnTo>
                  <a:pt x="4" y="416"/>
                </a:ln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Freeform 4"/>
          <p:cNvSpPr>
            <a:spLocks/>
          </p:cNvSpPr>
          <p:nvPr/>
        </p:nvSpPr>
        <p:spPr bwMode="gray">
          <a:xfrm>
            <a:off x="8444127" y="2460706"/>
            <a:ext cx="1675227" cy="1386912"/>
          </a:xfrm>
          <a:custGeom>
            <a:avLst/>
            <a:gdLst/>
            <a:ahLst/>
            <a:cxnLst>
              <a:cxn ang="0">
                <a:pos x="1158" y="0"/>
              </a:cxn>
              <a:cxn ang="0">
                <a:pos x="1248" y="288"/>
              </a:cxn>
              <a:cxn ang="0">
                <a:pos x="1248" y="1645"/>
              </a:cxn>
              <a:cxn ang="0">
                <a:pos x="0" y="1664"/>
              </a:cxn>
              <a:cxn ang="0">
                <a:pos x="0" y="391"/>
              </a:cxn>
            </a:cxnLst>
            <a:rect l="0" t="0" r="r" b="b"/>
            <a:pathLst>
              <a:path w="1248" h="1664">
                <a:moveTo>
                  <a:pt x="1158" y="0"/>
                </a:moveTo>
                <a:lnTo>
                  <a:pt x="1248" y="288"/>
                </a:lnTo>
                <a:lnTo>
                  <a:pt x="1248" y="1645"/>
                </a:lnTo>
                <a:lnTo>
                  <a:pt x="0" y="1664"/>
                </a:lnTo>
                <a:lnTo>
                  <a:pt x="0" y="391"/>
                </a:lnTo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Freeform 5"/>
          <p:cNvSpPr>
            <a:spLocks/>
          </p:cNvSpPr>
          <p:nvPr/>
        </p:nvSpPr>
        <p:spPr bwMode="gray">
          <a:xfrm>
            <a:off x="6859189" y="2697621"/>
            <a:ext cx="1489091" cy="1133479"/>
          </a:xfrm>
          <a:custGeom>
            <a:avLst/>
            <a:gdLst/>
            <a:ahLst/>
            <a:cxnLst>
              <a:cxn ang="0">
                <a:pos x="1158" y="0"/>
              </a:cxn>
              <a:cxn ang="0">
                <a:pos x="1248" y="351"/>
              </a:cxn>
              <a:cxn ang="0">
                <a:pos x="1248" y="1553"/>
              </a:cxn>
              <a:cxn ang="0">
                <a:pos x="0" y="1553"/>
              </a:cxn>
              <a:cxn ang="0">
                <a:pos x="4" y="417"/>
              </a:cxn>
            </a:cxnLst>
            <a:rect l="0" t="0" r="r" b="b"/>
            <a:pathLst>
              <a:path w="1248" h="1553">
                <a:moveTo>
                  <a:pt x="1158" y="0"/>
                </a:moveTo>
                <a:lnTo>
                  <a:pt x="1248" y="351"/>
                </a:lnTo>
                <a:lnTo>
                  <a:pt x="1248" y="1553"/>
                </a:lnTo>
                <a:lnTo>
                  <a:pt x="0" y="1553"/>
                </a:lnTo>
                <a:lnTo>
                  <a:pt x="4" y="417"/>
                </a:lnTo>
              </a:path>
            </a:pathLst>
          </a:custGeom>
          <a:solidFill>
            <a:srgbClr val="00B0F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 Box 11"/>
          <p:cNvSpPr txBox="1">
            <a:spLocks noChangeArrowheads="1"/>
          </p:cNvSpPr>
          <p:nvPr/>
        </p:nvSpPr>
        <p:spPr bwMode="gray">
          <a:xfrm>
            <a:off x="6911945" y="3165466"/>
            <a:ext cx="11768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20650" indent="-120650" algn="ctr">
              <a:spcBef>
                <a:spcPct val="50000"/>
              </a:spcBef>
              <a:buClr>
                <a:srgbClr val="1F3F5F"/>
              </a:buClr>
            </a:pPr>
            <a:r>
              <a:rPr lang="ru-RU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80,6</a:t>
            </a:r>
            <a:endParaRPr lang="en-US" sz="20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 Box 11"/>
          <p:cNvSpPr txBox="1">
            <a:spLocks noChangeArrowheads="1"/>
          </p:cNvSpPr>
          <p:nvPr/>
        </p:nvSpPr>
        <p:spPr bwMode="gray">
          <a:xfrm>
            <a:off x="8689463" y="3127859"/>
            <a:ext cx="11768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20650" indent="-120650" algn="ctr">
              <a:spcBef>
                <a:spcPct val="50000"/>
              </a:spcBef>
              <a:buClr>
                <a:srgbClr val="1F3F5F"/>
              </a:buClr>
            </a:pPr>
            <a:r>
              <a:rPr lang="ru-RU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84,4</a:t>
            </a:r>
            <a:endParaRPr lang="en-US" sz="20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 Box 11"/>
          <p:cNvSpPr txBox="1">
            <a:spLocks noChangeArrowheads="1"/>
          </p:cNvSpPr>
          <p:nvPr/>
        </p:nvSpPr>
        <p:spPr bwMode="gray">
          <a:xfrm>
            <a:off x="10343053" y="3064305"/>
            <a:ext cx="11768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20650" indent="-120650" algn="ctr">
              <a:spcBef>
                <a:spcPct val="50000"/>
              </a:spcBef>
              <a:buClr>
                <a:srgbClr val="1F3F5F"/>
              </a:buClr>
            </a:pPr>
            <a:r>
              <a:rPr lang="ru-RU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endParaRPr lang="en-US" sz="20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Freeform 14"/>
          <p:cNvSpPr>
            <a:spLocks/>
          </p:cNvSpPr>
          <p:nvPr/>
        </p:nvSpPr>
        <p:spPr bwMode="gray">
          <a:xfrm flipH="1">
            <a:off x="7022350" y="1457767"/>
            <a:ext cx="4705146" cy="1405434"/>
          </a:xfrm>
          <a:custGeom>
            <a:avLst/>
            <a:gdLst/>
            <a:ahLst/>
            <a:cxnLst>
              <a:cxn ang="0">
                <a:pos x="120" y="288"/>
              </a:cxn>
              <a:cxn ang="0">
                <a:pos x="546" y="945"/>
              </a:cxn>
              <a:cxn ang="0">
                <a:pos x="1257" y="972"/>
              </a:cxn>
              <a:cxn ang="0">
                <a:pos x="1755" y="1413"/>
              </a:cxn>
              <a:cxn ang="0">
                <a:pos x="1287" y="924"/>
              </a:cxn>
              <a:cxn ang="0">
                <a:pos x="600" y="867"/>
              </a:cxn>
              <a:cxn ang="0">
                <a:pos x="237" y="210"/>
              </a:cxn>
              <a:cxn ang="0">
                <a:pos x="354" y="129"/>
              </a:cxn>
              <a:cxn ang="0">
                <a:pos x="6" y="0"/>
              </a:cxn>
              <a:cxn ang="0">
                <a:pos x="0" y="393"/>
              </a:cxn>
              <a:cxn ang="0">
                <a:pos x="120" y="288"/>
              </a:cxn>
            </a:cxnLst>
            <a:rect l="0" t="0" r="r" b="b"/>
            <a:pathLst>
              <a:path w="1755" h="1413">
                <a:moveTo>
                  <a:pt x="120" y="288"/>
                </a:moveTo>
                <a:lnTo>
                  <a:pt x="546" y="945"/>
                </a:lnTo>
                <a:lnTo>
                  <a:pt x="1257" y="972"/>
                </a:lnTo>
                <a:lnTo>
                  <a:pt x="1755" y="1413"/>
                </a:lnTo>
                <a:lnTo>
                  <a:pt x="1287" y="924"/>
                </a:lnTo>
                <a:lnTo>
                  <a:pt x="600" y="867"/>
                </a:lnTo>
                <a:lnTo>
                  <a:pt x="237" y="210"/>
                </a:lnTo>
                <a:lnTo>
                  <a:pt x="354" y="129"/>
                </a:lnTo>
                <a:lnTo>
                  <a:pt x="6" y="0"/>
                </a:lnTo>
                <a:lnTo>
                  <a:pt x="0" y="393"/>
                </a:lnTo>
                <a:lnTo>
                  <a:pt x="120" y="288"/>
                </a:lnTo>
                <a:close/>
              </a:path>
            </a:pathLst>
          </a:custGeom>
          <a:solidFill>
            <a:srgbClr val="FFFF00">
              <a:alpha val="84000"/>
            </a:srgb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ectangle 4"/>
          <p:cNvSpPr>
            <a:spLocks noChangeArrowheads="1"/>
          </p:cNvSpPr>
          <p:nvPr/>
        </p:nvSpPr>
        <p:spPr bwMode="auto">
          <a:xfrm>
            <a:off x="7217940" y="4324792"/>
            <a:ext cx="4697121" cy="6093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выше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областного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показателя  - 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86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 </a:t>
            </a:r>
          </a:p>
          <a:p>
            <a:pPr marL="342900" indent="-342900">
              <a:lnSpc>
                <a:spcPct val="120000"/>
              </a:lnSpc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выше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республиканского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показателя – 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95%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школ</a:t>
            </a:r>
            <a:endParaRPr lang="en-US" sz="1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AutoShape 19"/>
          <p:cNvSpPr>
            <a:spLocks noChangeArrowheads="1"/>
          </p:cNvSpPr>
          <p:nvPr/>
        </p:nvSpPr>
        <p:spPr bwMode="gray">
          <a:xfrm>
            <a:off x="6859189" y="3977143"/>
            <a:ext cx="1515046" cy="320179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AutoShape 19"/>
          <p:cNvSpPr>
            <a:spLocks noChangeArrowheads="1"/>
          </p:cNvSpPr>
          <p:nvPr/>
        </p:nvSpPr>
        <p:spPr bwMode="gray">
          <a:xfrm>
            <a:off x="8570865" y="3979209"/>
            <a:ext cx="1515046" cy="320179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AutoShape 19"/>
          <p:cNvSpPr>
            <a:spLocks noChangeArrowheads="1"/>
          </p:cNvSpPr>
          <p:nvPr/>
        </p:nvSpPr>
        <p:spPr bwMode="gray">
          <a:xfrm>
            <a:off x="10369746" y="3922940"/>
            <a:ext cx="1515046" cy="320179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 Box 11"/>
          <p:cNvSpPr txBox="1">
            <a:spLocks noChangeArrowheads="1"/>
          </p:cNvSpPr>
          <p:nvPr/>
        </p:nvSpPr>
        <p:spPr bwMode="gray">
          <a:xfrm>
            <a:off x="7123674" y="3982213"/>
            <a:ext cx="86765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20650" indent="-120650">
              <a:spcBef>
                <a:spcPct val="50000"/>
              </a:spcBef>
              <a:buClr>
                <a:srgbClr val="1F3F5F"/>
              </a:buClr>
            </a:pPr>
            <a:r>
              <a:rPr lang="ru-RU" sz="1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endParaRPr lang="en-US" sz="14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 Box 11"/>
          <p:cNvSpPr txBox="1">
            <a:spLocks noChangeArrowheads="1"/>
          </p:cNvSpPr>
          <p:nvPr/>
        </p:nvSpPr>
        <p:spPr bwMode="gray">
          <a:xfrm>
            <a:off x="8862294" y="3996733"/>
            <a:ext cx="1176808" cy="553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20650" indent="-120650">
              <a:spcBef>
                <a:spcPct val="50000"/>
              </a:spcBef>
              <a:buClr>
                <a:srgbClr val="1F3F5F"/>
              </a:buClr>
            </a:pPr>
            <a:r>
              <a:rPr lang="ru-RU" sz="1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1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en-US" sz="14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650" indent="-120650">
              <a:lnSpc>
                <a:spcPct val="60000"/>
              </a:lnSpc>
              <a:spcBef>
                <a:spcPct val="50000"/>
              </a:spcBef>
              <a:buClr>
                <a:srgbClr val="1F3F5F"/>
              </a:buClr>
            </a:pPr>
            <a:endParaRPr lang="en-US" sz="1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 Box 11"/>
          <p:cNvSpPr txBox="1">
            <a:spLocks noChangeArrowheads="1"/>
          </p:cNvSpPr>
          <p:nvPr/>
        </p:nvSpPr>
        <p:spPr bwMode="gray">
          <a:xfrm>
            <a:off x="10573970" y="3930022"/>
            <a:ext cx="11768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20650" indent="-120650">
              <a:spcBef>
                <a:spcPct val="50000"/>
              </a:spcBef>
              <a:buClr>
                <a:srgbClr val="1F3F5F"/>
              </a:buClr>
            </a:pPr>
            <a:r>
              <a:rPr lang="ru-RU" sz="1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ru-RU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lang="en-US" sz="14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Arc 13"/>
          <p:cNvSpPr>
            <a:spLocks/>
          </p:cNvSpPr>
          <p:nvPr/>
        </p:nvSpPr>
        <p:spPr bwMode="gray">
          <a:xfrm rot="5400000">
            <a:off x="7087800" y="4445993"/>
            <a:ext cx="133350" cy="148907"/>
          </a:xfrm>
          <a:custGeom>
            <a:avLst/>
            <a:gdLst>
              <a:gd name="G0" fmla="+- 13148 0 0"/>
              <a:gd name="G1" fmla="+- 21600 0 0"/>
              <a:gd name="G2" fmla="+- 21600 0 0"/>
              <a:gd name="T0" fmla="*/ 0 w 31154"/>
              <a:gd name="T1" fmla="*/ 4462 h 21600"/>
              <a:gd name="T2" fmla="*/ 31154 w 31154"/>
              <a:gd name="T3" fmla="*/ 9670 h 21600"/>
              <a:gd name="T4" fmla="*/ 13148 w 3115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1154" h="21600" fill="none" extrusionOk="0">
                <a:moveTo>
                  <a:pt x="0" y="4462"/>
                </a:moveTo>
                <a:cubicBezTo>
                  <a:pt x="3772" y="1568"/>
                  <a:pt x="8393" y="-1"/>
                  <a:pt x="13148" y="0"/>
                </a:cubicBezTo>
                <a:cubicBezTo>
                  <a:pt x="20391" y="0"/>
                  <a:pt x="27153" y="3631"/>
                  <a:pt x="31154" y="9669"/>
                </a:cubicBezTo>
              </a:path>
              <a:path w="31154" h="21600" stroke="0" extrusionOk="0">
                <a:moveTo>
                  <a:pt x="0" y="4462"/>
                </a:moveTo>
                <a:cubicBezTo>
                  <a:pt x="3772" y="1568"/>
                  <a:pt x="8393" y="-1"/>
                  <a:pt x="13148" y="0"/>
                </a:cubicBezTo>
                <a:cubicBezTo>
                  <a:pt x="20391" y="0"/>
                  <a:pt x="27153" y="3631"/>
                  <a:pt x="31154" y="9669"/>
                </a:cubicBezTo>
                <a:lnTo>
                  <a:pt x="13148" y="21600"/>
                </a:lnTo>
                <a:close/>
              </a:path>
            </a:pathLst>
          </a:custGeom>
          <a:solidFill>
            <a:srgbClr val="FF6600"/>
          </a:solidFill>
          <a:ln w="9525">
            <a:noFill/>
            <a:round/>
            <a:headEnd/>
            <a:tailEnd/>
          </a:ln>
          <a:effectLst>
            <a:outerShdw dist="56796" dir="1593903" algn="ctr" rotWithShape="0">
              <a:srgbClr val="C0C0C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Arc 13"/>
          <p:cNvSpPr>
            <a:spLocks/>
          </p:cNvSpPr>
          <p:nvPr/>
        </p:nvSpPr>
        <p:spPr bwMode="gray">
          <a:xfrm rot="5400000">
            <a:off x="7087800" y="4710461"/>
            <a:ext cx="133350" cy="148907"/>
          </a:xfrm>
          <a:custGeom>
            <a:avLst/>
            <a:gdLst>
              <a:gd name="G0" fmla="+- 13148 0 0"/>
              <a:gd name="G1" fmla="+- 21600 0 0"/>
              <a:gd name="G2" fmla="+- 21600 0 0"/>
              <a:gd name="T0" fmla="*/ 0 w 31154"/>
              <a:gd name="T1" fmla="*/ 4462 h 21600"/>
              <a:gd name="T2" fmla="*/ 31154 w 31154"/>
              <a:gd name="T3" fmla="*/ 9670 h 21600"/>
              <a:gd name="T4" fmla="*/ 13148 w 3115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1154" h="21600" fill="none" extrusionOk="0">
                <a:moveTo>
                  <a:pt x="0" y="4462"/>
                </a:moveTo>
                <a:cubicBezTo>
                  <a:pt x="3772" y="1568"/>
                  <a:pt x="8393" y="-1"/>
                  <a:pt x="13148" y="0"/>
                </a:cubicBezTo>
                <a:cubicBezTo>
                  <a:pt x="20391" y="0"/>
                  <a:pt x="27153" y="3631"/>
                  <a:pt x="31154" y="9669"/>
                </a:cubicBezTo>
              </a:path>
              <a:path w="31154" h="21600" stroke="0" extrusionOk="0">
                <a:moveTo>
                  <a:pt x="0" y="4462"/>
                </a:moveTo>
                <a:cubicBezTo>
                  <a:pt x="3772" y="1568"/>
                  <a:pt x="8393" y="-1"/>
                  <a:pt x="13148" y="0"/>
                </a:cubicBezTo>
                <a:cubicBezTo>
                  <a:pt x="20391" y="0"/>
                  <a:pt x="27153" y="3631"/>
                  <a:pt x="31154" y="9669"/>
                </a:cubicBezTo>
                <a:lnTo>
                  <a:pt x="13148" y="21600"/>
                </a:lnTo>
                <a:close/>
              </a:path>
            </a:pathLst>
          </a:custGeom>
          <a:solidFill>
            <a:srgbClr val="FF6600"/>
          </a:solidFill>
          <a:ln w="9525">
            <a:noFill/>
            <a:round/>
            <a:headEnd/>
            <a:tailEnd/>
          </a:ln>
          <a:effectLst>
            <a:outerShdw dist="56796" dir="1593903" algn="ctr" rotWithShape="0">
              <a:srgbClr val="C0C0C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96000" y="99209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Динамика среднего балла ЕНТ выпускников школ города Павлодара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312755" y="99525"/>
            <a:ext cx="117265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Павлодар қаласы жалпы орта мектептерінде ҰБТ-2017 </a:t>
            </a:r>
            <a:r>
              <a:rPr lang="kk-KZ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қорытындылары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kk-KZ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тоги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ЕНТ-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 в общеобразовательных школах города Павлодара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387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957" y="151590"/>
            <a:ext cx="117265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Павлодар қаласы жалпы орта мектептерінде ҰБТ-2017 </a:t>
            </a:r>
            <a:r>
              <a:rPr lang="kk-KZ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қорытындылары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kk-KZ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тоги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ЕНТ-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 в общеобразовательных школах города Павлодара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146" y="1021785"/>
            <a:ext cx="52687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Доля выпускников школ, набравших 100 и более баллов (%)</a:t>
            </a: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772085862"/>
              </p:ext>
            </p:extLst>
          </p:nvPr>
        </p:nvGraphicFramePr>
        <p:xfrm>
          <a:off x="-105963" y="2569156"/>
          <a:ext cx="1723269" cy="1768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405764656"/>
              </p:ext>
            </p:extLst>
          </p:nvPr>
        </p:nvGraphicFramePr>
        <p:xfrm>
          <a:off x="3899073" y="2543502"/>
          <a:ext cx="1770792" cy="1707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041785870"/>
              </p:ext>
            </p:extLst>
          </p:nvPr>
        </p:nvGraphicFramePr>
        <p:xfrm>
          <a:off x="1916277" y="2543502"/>
          <a:ext cx="1809102" cy="1751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AutoShape 120"/>
          <p:cNvSpPr>
            <a:spLocks noChangeArrowheads="1"/>
          </p:cNvSpPr>
          <p:nvPr/>
        </p:nvSpPr>
        <p:spPr bwMode="gray">
          <a:xfrm>
            <a:off x="228957" y="1683425"/>
            <a:ext cx="1598741" cy="686051"/>
          </a:xfrm>
          <a:prstGeom prst="wedgeRectCallout">
            <a:avLst>
              <a:gd name="adj1" fmla="val 20344"/>
              <a:gd name="adj2" fmla="val 168364"/>
            </a:avLst>
          </a:prstGeom>
          <a:solidFill>
            <a:schemeClr val="accent1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ru-RU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en-US" sz="11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utoShape 121"/>
          <p:cNvSpPr>
            <a:spLocks noChangeArrowheads="1"/>
          </p:cNvSpPr>
          <p:nvPr/>
        </p:nvSpPr>
        <p:spPr bwMode="gray">
          <a:xfrm>
            <a:off x="2168710" y="1668116"/>
            <a:ext cx="1556669" cy="716668"/>
          </a:xfrm>
          <a:prstGeom prst="wedgeRectCallout">
            <a:avLst>
              <a:gd name="adj1" fmla="val 1350"/>
              <a:gd name="adj2" fmla="val 123666"/>
            </a:avLst>
          </a:prstGeom>
          <a:solidFill>
            <a:schemeClr val="accent6">
              <a:lumMod val="60000"/>
              <a:lumOff val="40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ru-RU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AutoShape 122"/>
          <p:cNvSpPr>
            <a:spLocks noChangeArrowheads="1"/>
          </p:cNvSpPr>
          <p:nvPr/>
        </p:nvSpPr>
        <p:spPr bwMode="gray">
          <a:xfrm>
            <a:off x="4064116" y="1679251"/>
            <a:ext cx="1502785" cy="705533"/>
          </a:xfrm>
          <a:prstGeom prst="wedgeRectCallout">
            <a:avLst>
              <a:gd name="adj1" fmla="val -26687"/>
              <a:gd name="adj2" fmla="val 128051"/>
            </a:avLst>
          </a:prstGeom>
          <a:gradFill>
            <a:gsLst>
              <a:gs pos="50000">
                <a:schemeClr val="accent4">
                  <a:shade val="51000"/>
                  <a:satMod val="130000"/>
                  <a:alpha val="52000"/>
                </a:schemeClr>
              </a:gs>
              <a:gs pos="8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ru-RU" sz="11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23"/>
          <p:cNvSpPr>
            <a:spLocks noChangeArrowheads="1"/>
          </p:cNvSpPr>
          <p:nvPr/>
        </p:nvSpPr>
        <p:spPr bwMode="gray">
          <a:xfrm>
            <a:off x="4433689" y="4407213"/>
            <a:ext cx="250505" cy="251078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1"/>
            </a:solidFill>
            <a:round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 sz="110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4"/>
          <p:cNvSpPr>
            <a:spLocks noChangeArrowheads="1"/>
          </p:cNvSpPr>
          <p:nvPr/>
        </p:nvSpPr>
        <p:spPr bwMode="auto">
          <a:xfrm>
            <a:off x="4809937" y="4432774"/>
            <a:ext cx="6634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endParaRPr lang="en-US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25"/>
          <p:cNvSpPr>
            <a:spLocks noChangeArrowheads="1"/>
          </p:cNvSpPr>
          <p:nvPr/>
        </p:nvSpPr>
        <p:spPr bwMode="gray">
          <a:xfrm>
            <a:off x="4435058" y="4832749"/>
            <a:ext cx="252433" cy="24273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rgbClr val="FFFFFF"/>
            </a:solidFill>
            <a:round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 sz="110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26"/>
          <p:cNvSpPr>
            <a:spLocks noChangeArrowheads="1"/>
          </p:cNvSpPr>
          <p:nvPr/>
        </p:nvSpPr>
        <p:spPr bwMode="auto">
          <a:xfrm>
            <a:off x="4809937" y="4792814"/>
            <a:ext cx="6634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en-US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127"/>
          <p:cNvSpPr>
            <a:spLocks noChangeArrowheads="1"/>
          </p:cNvSpPr>
          <p:nvPr/>
        </p:nvSpPr>
        <p:spPr bwMode="gray">
          <a:xfrm>
            <a:off x="4435058" y="5264797"/>
            <a:ext cx="252433" cy="24273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rgbClr val="FFFFFF"/>
            </a:solidFill>
            <a:round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 sz="110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28"/>
          <p:cNvSpPr>
            <a:spLocks noChangeArrowheads="1"/>
          </p:cNvSpPr>
          <p:nvPr/>
        </p:nvSpPr>
        <p:spPr bwMode="auto">
          <a:xfrm>
            <a:off x="4809937" y="5224862"/>
            <a:ext cx="6634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lang="en-US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96055" y="4339015"/>
            <a:ext cx="3302366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Отмечается положительная динамика доли участников ЕНТ, набравших 100 и более баллов на 70%. 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Arc 13"/>
          <p:cNvSpPr>
            <a:spLocks/>
          </p:cNvSpPr>
          <p:nvPr/>
        </p:nvSpPr>
        <p:spPr bwMode="gray">
          <a:xfrm rot="5400000">
            <a:off x="720717" y="4621103"/>
            <a:ext cx="161820" cy="168289"/>
          </a:xfrm>
          <a:custGeom>
            <a:avLst/>
            <a:gdLst>
              <a:gd name="G0" fmla="+- 13148 0 0"/>
              <a:gd name="G1" fmla="+- 21600 0 0"/>
              <a:gd name="G2" fmla="+- 21600 0 0"/>
              <a:gd name="T0" fmla="*/ 0 w 31154"/>
              <a:gd name="T1" fmla="*/ 4462 h 21600"/>
              <a:gd name="T2" fmla="*/ 31154 w 31154"/>
              <a:gd name="T3" fmla="*/ 9670 h 21600"/>
              <a:gd name="T4" fmla="*/ 13148 w 3115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1154" h="21600" fill="none" extrusionOk="0">
                <a:moveTo>
                  <a:pt x="0" y="4462"/>
                </a:moveTo>
                <a:cubicBezTo>
                  <a:pt x="3772" y="1568"/>
                  <a:pt x="8393" y="-1"/>
                  <a:pt x="13148" y="0"/>
                </a:cubicBezTo>
                <a:cubicBezTo>
                  <a:pt x="20391" y="0"/>
                  <a:pt x="27153" y="3631"/>
                  <a:pt x="31154" y="9669"/>
                </a:cubicBezTo>
              </a:path>
              <a:path w="31154" h="21600" stroke="0" extrusionOk="0">
                <a:moveTo>
                  <a:pt x="0" y="4462"/>
                </a:moveTo>
                <a:cubicBezTo>
                  <a:pt x="3772" y="1568"/>
                  <a:pt x="8393" y="-1"/>
                  <a:pt x="13148" y="0"/>
                </a:cubicBezTo>
                <a:cubicBezTo>
                  <a:pt x="20391" y="0"/>
                  <a:pt x="27153" y="3631"/>
                  <a:pt x="31154" y="9669"/>
                </a:cubicBezTo>
                <a:lnTo>
                  <a:pt x="13148" y="21600"/>
                </a:lnTo>
                <a:close/>
              </a:path>
            </a:pathLst>
          </a:custGeom>
          <a:solidFill>
            <a:srgbClr val="FF6600"/>
          </a:solidFill>
          <a:ln w="9525">
            <a:noFill/>
            <a:round/>
            <a:headEnd/>
            <a:tailEnd/>
          </a:ln>
          <a:effectLst>
            <a:outerShdw dist="56796" dir="1593903" algn="ctr" rotWithShape="0">
              <a:srgbClr val="C0C0C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 sz="110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40"/>
          <p:cNvSpPr>
            <a:spLocks noChangeArrowheads="1"/>
          </p:cNvSpPr>
          <p:nvPr/>
        </p:nvSpPr>
        <p:spPr bwMode="ltGray">
          <a:xfrm>
            <a:off x="5852537" y="2938912"/>
            <a:ext cx="2176608" cy="228258"/>
          </a:xfrm>
          <a:prstGeom prst="rect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  <a:alpha val="0"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sz="120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41"/>
          <p:cNvSpPr>
            <a:spLocks noChangeArrowheads="1"/>
          </p:cNvSpPr>
          <p:nvPr/>
        </p:nvSpPr>
        <p:spPr bwMode="gray">
          <a:xfrm>
            <a:off x="5876692" y="2355720"/>
            <a:ext cx="2224461" cy="215913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0"/>
                  <a:invGamma/>
                  <a:alpha val="0"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sz="120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42"/>
          <p:cNvSpPr>
            <a:spLocks noChangeArrowheads="1"/>
          </p:cNvSpPr>
          <p:nvPr/>
        </p:nvSpPr>
        <p:spPr bwMode="gray">
          <a:xfrm>
            <a:off x="5925004" y="1780048"/>
            <a:ext cx="2320165" cy="21659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sz="120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43"/>
          <p:cNvSpPr>
            <a:spLocks noChangeArrowheads="1"/>
          </p:cNvSpPr>
          <p:nvPr/>
        </p:nvSpPr>
        <p:spPr bwMode="auto">
          <a:xfrm>
            <a:off x="6068635" y="1849199"/>
            <a:ext cx="2249071" cy="30777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Показатель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города</a:t>
            </a:r>
            <a:endParaRPr lang="en-US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44"/>
          <p:cNvSpPr>
            <a:spLocks noChangeArrowheads="1"/>
          </p:cNvSpPr>
          <p:nvPr/>
        </p:nvSpPr>
        <p:spPr bwMode="auto">
          <a:xfrm>
            <a:off x="6088015" y="2438561"/>
            <a:ext cx="2002324" cy="30777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Показатель области</a:t>
            </a:r>
            <a:endParaRPr lang="en-US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45"/>
          <p:cNvSpPr>
            <a:spLocks noChangeArrowheads="1"/>
          </p:cNvSpPr>
          <p:nvPr/>
        </p:nvSpPr>
        <p:spPr bwMode="auto">
          <a:xfrm>
            <a:off x="5669865" y="3014320"/>
            <a:ext cx="2431287" cy="30777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Показатель республики</a:t>
            </a:r>
            <a:endParaRPr lang="en-US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48"/>
          <p:cNvSpPr>
            <a:spLocks noChangeArrowheads="1"/>
          </p:cNvSpPr>
          <p:nvPr/>
        </p:nvSpPr>
        <p:spPr bwMode="gray">
          <a:xfrm>
            <a:off x="8639748" y="2476719"/>
            <a:ext cx="1771848" cy="216228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ru-RU" sz="120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50"/>
          <p:cNvSpPr>
            <a:spLocks noChangeArrowheads="1"/>
          </p:cNvSpPr>
          <p:nvPr/>
        </p:nvSpPr>
        <p:spPr bwMode="ltGray">
          <a:xfrm>
            <a:off x="8714153" y="3031684"/>
            <a:ext cx="1435577" cy="228258"/>
          </a:xfrm>
          <a:prstGeom prst="rect">
            <a:avLst/>
          </a:prstGeom>
          <a:solidFill>
            <a:schemeClr val="hlink"/>
          </a:soli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ru-RU" sz="120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52"/>
          <p:cNvSpPr>
            <a:spLocks noChangeArrowheads="1"/>
          </p:cNvSpPr>
          <p:nvPr/>
        </p:nvSpPr>
        <p:spPr bwMode="gray">
          <a:xfrm>
            <a:off x="8649030" y="1827021"/>
            <a:ext cx="2057661" cy="228258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ru-RU" sz="120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 Box 59"/>
          <p:cNvSpPr txBox="1">
            <a:spLocks noChangeArrowheads="1"/>
          </p:cNvSpPr>
          <p:nvPr/>
        </p:nvSpPr>
        <p:spPr bwMode="auto">
          <a:xfrm>
            <a:off x="9487074" y="3475696"/>
            <a:ext cx="954744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ru-RU" sz="120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 Box 63"/>
          <p:cNvSpPr txBox="1">
            <a:spLocks noChangeArrowheads="1"/>
          </p:cNvSpPr>
          <p:nvPr/>
        </p:nvSpPr>
        <p:spPr bwMode="black">
          <a:xfrm>
            <a:off x="10783768" y="1779285"/>
            <a:ext cx="1041771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8,8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31" name="Text Box 64"/>
          <p:cNvSpPr txBox="1">
            <a:spLocks noChangeArrowheads="1"/>
          </p:cNvSpPr>
          <p:nvPr/>
        </p:nvSpPr>
        <p:spPr bwMode="black">
          <a:xfrm>
            <a:off x="10153199" y="2982151"/>
            <a:ext cx="825217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84,2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32" name="Text Box 65"/>
          <p:cNvSpPr txBox="1">
            <a:spLocks noChangeArrowheads="1"/>
          </p:cNvSpPr>
          <p:nvPr/>
        </p:nvSpPr>
        <p:spPr bwMode="black">
          <a:xfrm>
            <a:off x="10399106" y="2411791"/>
            <a:ext cx="804235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95,2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grpSp>
        <p:nvGrpSpPr>
          <p:cNvPr id="33" name="Group 72"/>
          <p:cNvGrpSpPr>
            <a:grpSpLocks/>
          </p:cNvGrpSpPr>
          <p:nvPr/>
        </p:nvGrpSpPr>
        <p:grpSpPr bwMode="auto">
          <a:xfrm>
            <a:off x="8090339" y="1827767"/>
            <a:ext cx="382820" cy="381772"/>
            <a:chOff x="1596" y="1152"/>
            <a:chExt cx="518" cy="516"/>
          </a:xfrm>
        </p:grpSpPr>
        <p:sp>
          <p:nvSpPr>
            <p:cNvPr id="34" name="Oval 73"/>
            <p:cNvSpPr>
              <a:spLocks noChangeArrowheads="1"/>
            </p:cNvSpPr>
            <p:nvPr/>
          </p:nvSpPr>
          <p:spPr bwMode="gray">
            <a:xfrm>
              <a:off x="1596" y="1154"/>
              <a:ext cx="518" cy="514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 sz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5" name="Picture 74" descr="cir_lighteffect0"/>
            <p:cNvPicPr>
              <a:picLocks noChangeAspect="1" noChangeArrowheads="1"/>
            </p:cNvPicPr>
            <p:nvPr/>
          </p:nvPicPr>
          <p:blipFill>
            <a:blip r:embed="rId5" cstate="print">
              <a:lum bright="18000" contrast="-12000"/>
            </a:blip>
            <a:srcRect/>
            <a:stretch>
              <a:fillRect/>
            </a:stretch>
          </p:blipFill>
          <p:spPr bwMode="gray">
            <a:xfrm>
              <a:off x="1609" y="1152"/>
              <a:ext cx="484" cy="38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pic>
      </p:grpSp>
      <p:grpSp>
        <p:nvGrpSpPr>
          <p:cNvPr id="36" name="Group 75"/>
          <p:cNvGrpSpPr>
            <a:grpSpLocks/>
          </p:cNvGrpSpPr>
          <p:nvPr/>
        </p:nvGrpSpPr>
        <p:grpSpPr bwMode="auto">
          <a:xfrm>
            <a:off x="8110645" y="2414800"/>
            <a:ext cx="394672" cy="367965"/>
            <a:chOff x="1596" y="1152"/>
            <a:chExt cx="518" cy="516"/>
          </a:xfrm>
        </p:grpSpPr>
        <p:sp>
          <p:nvSpPr>
            <p:cNvPr id="37" name="Oval 76"/>
            <p:cNvSpPr>
              <a:spLocks noChangeArrowheads="1"/>
            </p:cNvSpPr>
            <p:nvPr/>
          </p:nvSpPr>
          <p:spPr bwMode="gray">
            <a:xfrm>
              <a:off x="1596" y="1154"/>
              <a:ext cx="518" cy="514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 sz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8" name="Picture 77" descr="cir_lighteffect0"/>
            <p:cNvPicPr>
              <a:picLocks noChangeAspect="1" noChangeArrowheads="1"/>
            </p:cNvPicPr>
            <p:nvPr/>
          </p:nvPicPr>
          <p:blipFill>
            <a:blip r:embed="rId6" cstate="print">
              <a:lum bright="18000" contrast="-12000"/>
            </a:blip>
            <a:srcRect/>
            <a:stretch>
              <a:fillRect/>
            </a:stretch>
          </p:blipFill>
          <p:spPr bwMode="gray">
            <a:xfrm>
              <a:off x="1609" y="1152"/>
              <a:ext cx="484" cy="38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pic>
      </p:grpSp>
      <p:grpSp>
        <p:nvGrpSpPr>
          <p:cNvPr id="39" name="Group 78"/>
          <p:cNvGrpSpPr>
            <a:grpSpLocks/>
          </p:cNvGrpSpPr>
          <p:nvPr/>
        </p:nvGrpSpPr>
        <p:grpSpPr bwMode="auto">
          <a:xfrm>
            <a:off x="8146894" y="3020377"/>
            <a:ext cx="382820" cy="319562"/>
            <a:chOff x="1596" y="1152"/>
            <a:chExt cx="518" cy="516"/>
          </a:xfrm>
        </p:grpSpPr>
        <p:sp>
          <p:nvSpPr>
            <p:cNvPr id="40" name="Oval 79"/>
            <p:cNvSpPr>
              <a:spLocks noChangeArrowheads="1"/>
            </p:cNvSpPr>
            <p:nvPr/>
          </p:nvSpPr>
          <p:spPr bwMode="gray">
            <a:xfrm>
              <a:off x="1596" y="1154"/>
              <a:ext cx="518" cy="514"/>
            </a:xfrm>
            <a:prstGeom prst="ellipse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 sz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1" name="Picture 80" descr="cir_lighteffect0"/>
            <p:cNvPicPr>
              <a:picLocks noChangeAspect="1" noChangeArrowheads="1"/>
            </p:cNvPicPr>
            <p:nvPr/>
          </p:nvPicPr>
          <p:blipFill>
            <a:blip r:embed="rId7" cstate="print">
              <a:lum bright="18000" contrast="-12000"/>
            </a:blip>
            <a:srcRect/>
            <a:stretch>
              <a:fillRect/>
            </a:stretch>
          </p:blipFill>
          <p:spPr bwMode="gray">
            <a:xfrm>
              <a:off x="1609" y="1152"/>
              <a:ext cx="484" cy="38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</p:pic>
      </p:grpSp>
      <p:sp>
        <p:nvSpPr>
          <p:cNvPr id="42" name="Freeform 4"/>
          <p:cNvSpPr>
            <a:spLocks/>
          </p:cNvSpPr>
          <p:nvPr/>
        </p:nvSpPr>
        <p:spPr bwMode="gray">
          <a:xfrm>
            <a:off x="6519877" y="4105168"/>
            <a:ext cx="683338" cy="758701"/>
          </a:xfrm>
          <a:custGeom>
            <a:avLst/>
            <a:gdLst/>
            <a:ahLst/>
            <a:cxnLst>
              <a:cxn ang="0">
                <a:pos x="763" y="102"/>
              </a:cxn>
              <a:cxn ang="0">
                <a:pos x="1209" y="244"/>
              </a:cxn>
              <a:cxn ang="0">
                <a:pos x="1325" y="314"/>
              </a:cxn>
              <a:cxn ang="0">
                <a:pos x="843" y="267"/>
              </a:cxn>
              <a:cxn ang="0">
                <a:pos x="305" y="1479"/>
              </a:cxn>
              <a:cxn ang="0">
                <a:pos x="0" y="1303"/>
              </a:cxn>
              <a:cxn ang="0">
                <a:pos x="763" y="102"/>
              </a:cxn>
            </a:cxnLst>
            <a:rect l="0" t="0" r="r" b="b"/>
            <a:pathLst>
              <a:path w="1335" h="1479">
                <a:moveTo>
                  <a:pt x="763" y="102"/>
                </a:moveTo>
                <a:cubicBezTo>
                  <a:pt x="920" y="0"/>
                  <a:pt x="1137" y="178"/>
                  <a:pt x="1209" y="244"/>
                </a:cubicBezTo>
                <a:cubicBezTo>
                  <a:pt x="1281" y="310"/>
                  <a:pt x="1335" y="312"/>
                  <a:pt x="1325" y="314"/>
                </a:cubicBezTo>
                <a:cubicBezTo>
                  <a:pt x="1262" y="339"/>
                  <a:pt x="1010" y="74"/>
                  <a:pt x="843" y="267"/>
                </a:cubicBezTo>
                <a:cubicBezTo>
                  <a:pt x="554" y="534"/>
                  <a:pt x="389" y="1337"/>
                  <a:pt x="305" y="1479"/>
                </a:cubicBezTo>
                <a:lnTo>
                  <a:pt x="0" y="1303"/>
                </a:lnTo>
                <a:cubicBezTo>
                  <a:pt x="76" y="1074"/>
                  <a:pt x="398" y="270"/>
                  <a:pt x="763" y="102"/>
                </a:cubicBez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shade val="0"/>
                  <a:invGamma/>
                </a:srgbClr>
              </a:gs>
            </a:gsLst>
            <a:lin ang="0" scaled="1"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sz="120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Freeform 5"/>
          <p:cNvSpPr>
            <a:spLocks/>
          </p:cNvSpPr>
          <p:nvPr/>
        </p:nvSpPr>
        <p:spPr bwMode="gray">
          <a:xfrm flipH="1">
            <a:off x="10561082" y="4076367"/>
            <a:ext cx="803389" cy="833540"/>
          </a:xfrm>
          <a:custGeom>
            <a:avLst/>
            <a:gdLst/>
            <a:ahLst/>
            <a:cxnLst>
              <a:cxn ang="0">
                <a:pos x="763" y="102"/>
              </a:cxn>
              <a:cxn ang="0">
                <a:pos x="1209" y="244"/>
              </a:cxn>
              <a:cxn ang="0">
                <a:pos x="1325" y="314"/>
              </a:cxn>
              <a:cxn ang="0">
                <a:pos x="843" y="267"/>
              </a:cxn>
              <a:cxn ang="0">
                <a:pos x="305" y="1479"/>
              </a:cxn>
              <a:cxn ang="0">
                <a:pos x="0" y="1303"/>
              </a:cxn>
              <a:cxn ang="0">
                <a:pos x="763" y="102"/>
              </a:cxn>
            </a:cxnLst>
            <a:rect l="0" t="0" r="r" b="b"/>
            <a:pathLst>
              <a:path w="1335" h="1479">
                <a:moveTo>
                  <a:pt x="763" y="102"/>
                </a:moveTo>
                <a:cubicBezTo>
                  <a:pt x="920" y="0"/>
                  <a:pt x="1137" y="178"/>
                  <a:pt x="1209" y="244"/>
                </a:cubicBezTo>
                <a:cubicBezTo>
                  <a:pt x="1281" y="310"/>
                  <a:pt x="1335" y="312"/>
                  <a:pt x="1325" y="314"/>
                </a:cubicBezTo>
                <a:cubicBezTo>
                  <a:pt x="1262" y="339"/>
                  <a:pt x="1010" y="74"/>
                  <a:pt x="843" y="267"/>
                </a:cubicBezTo>
                <a:cubicBezTo>
                  <a:pt x="554" y="534"/>
                  <a:pt x="389" y="1337"/>
                  <a:pt x="305" y="1479"/>
                </a:cubicBezTo>
                <a:lnTo>
                  <a:pt x="0" y="1303"/>
                </a:lnTo>
                <a:cubicBezTo>
                  <a:pt x="76" y="1074"/>
                  <a:pt x="398" y="270"/>
                  <a:pt x="763" y="102"/>
                </a:cubicBez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shade val="0"/>
                  <a:invGamma/>
                </a:srgbClr>
              </a:gs>
            </a:gsLst>
            <a:lin ang="0" scaled="1"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sz="120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Freeform 7"/>
          <p:cNvSpPr>
            <a:spLocks/>
          </p:cNvSpPr>
          <p:nvPr/>
        </p:nvSpPr>
        <p:spPr bwMode="gray">
          <a:xfrm>
            <a:off x="8686058" y="4044079"/>
            <a:ext cx="389365" cy="902340"/>
          </a:xfrm>
          <a:custGeom>
            <a:avLst/>
            <a:gdLst/>
            <a:ahLst/>
            <a:cxnLst>
              <a:cxn ang="0">
                <a:pos x="229" y="318"/>
              </a:cxn>
              <a:cxn ang="0">
                <a:pos x="80" y="240"/>
              </a:cxn>
              <a:cxn ang="0">
                <a:pos x="10" y="1542"/>
              </a:cxn>
              <a:cxn ang="0">
                <a:pos x="362" y="1525"/>
              </a:cxn>
              <a:cxn ang="0">
                <a:pos x="229" y="318"/>
              </a:cxn>
            </a:cxnLst>
            <a:rect l="0" t="0" r="r" b="b"/>
            <a:pathLst>
              <a:path w="398" h="1542">
                <a:moveTo>
                  <a:pt x="229" y="318"/>
                </a:moveTo>
                <a:cubicBezTo>
                  <a:pt x="169" y="114"/>
                  <a:pt x="110" y="0"/>
                  <a:pt x="80" y="240"/>
                </a:cubicBezTo>
                <a:cubicBezTo>
                  <a:pt x="50" y="480"/>
                  <a:pt x="0" y="1379"/>
                  <a:pt x="10" y="1542"/>
                </a:cubicBezTo>
                <a:lnTo>
                  <a:pt x="362" y="1525"/>
                </a:lnTo>
                <a:cubicBezTo>
                  <a:pt x="398" y="1321"/>
                  <a:pt x="289" y="522"/>
                  <a:pt x="229" y="318"/>
                </a:cubicBez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shade val="0"/>
                  <a:invGamma/>
                </a:srgbClr>
              </a:gs>
            </a:gsLst>
            <a:lin ang="0" scaled="1"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sz="120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Oval 11"/>
          <p:cNvSpPr>
            <a:spLocks noChangeArrowheads="1"/>
          </p:cNvSpPr>
          <p:nvPr/>
        </p:nvSpPr>
        <p:spPr bwMode="gray">
          <a:xfrm>
            <a:off x="5878664" y="4580620"/>
            <a:ext cx="1162571" cy="1099037"/>
          </a:xfrm>
          <a:prstGeom prst="ellipse">
            <a:avLst/>
          </a:pr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tint val="0"/>
                  <a:invGamma/>
                </a:srgbClr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sz="120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Oval 12"/>
          <p:cNvSpPr>
            <a:spLocks noChangeArrowheads="1"/>
          </p:cNvSpPr>
          <p:nvPr/>
        </p:nvSpPr>
        <p:spPr bwMode="gray">
          <a:xfrm>
            <a:off x="5887810" y="4903430"/>
            <a:ext cx="1060240" cy="1003425"/>
          </a:xfrm>
          <a:prstGeom prst="ellipse">
            <a:avLst/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26667"/>
                  <a:invGamma/>
                </a:srgbClr>
              </a:gs>
              <a:gs pos="100000">
                <a:srgbClr val="DDDDDD"/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sz="120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7" name="Picture 13" descr="circuler_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gray">
          <a:xfrm>
            <a:off x="5964541" y="4620001"/>
            <a:ext cx="991667" cy="1180286"/>
          </a:xfrm>
          <a:prstGeom prst="rect">
            <a:avLst/>
          </a:prstGeom>
          <a:noFill/>
        </p:spPr>
      </p:pic>
      <p:sp>
        <p:nvSpPr>
          <p:cNvPr id="48" name="Oval 14"/>
          <p:cNvSpPr>
            <a:spLocks noChangeArrowheads="1"/>
          </p:cNvSpPr>
          <p:nvPr/>
        </p:nvSpPr>
        <p:spPr bwMode="gray">
          <a:xfrm>
            <a:off x="5961781" y="4848614"/>
            <a:ext cx="904716" cy="830851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26275"/>
                  <a:invGamma/>
                  <a:alpha val="89999"/>
                </a:schemeClr>
              </a:gs>
              <a:gs pos="50000">
                <a:schemeClr val="accent1">
                  <a:alpha val="45000"/>
                </a:schemeClr>
              </a:gs>
              <a:gs pos="100000">
                <a:schemeClr val="accent1">
                  <a:gamma/>
                  <a:shade val="26275"/>
                  <a:invGamma/>
                  <a:alpha val="89999"/>
                </a:scheme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sz="120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Oval 16"/>
          <p:cNvSpPr>
            <a:spLocks noChangeArrowheads="1"/>
          </p:cNvSpPr>
          <p:nvPr/>
        </p:nvSpPr>
        <p:spPr bwMode="gray">
          <a:xfrm>
            <a:off x="10702632" y="4758009"/>
            <a:ext cx="1415573" cy="1099037"/>
          </a:xfrm>
          <a:prstGeom prst="ellipse">
            <a:avLst/>
          </a:pr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tint val="0"/>
                  <a:invGamma/>
                </a:srgbClr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sz="120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Oval 17"/>
          <p:cNvSpPr>
            <a:spLocks noChangeArrowheads="1"/>
          </p:cNvSpPr>
          <p:nvPr/>
        </p:nvSpPr>
        <p:spPr bwMode="gray">
          <a:xfrm>
            <a:off x="10731648" y="4796525"/>
            <a:ext cx="1293429" cy="1003425"/>
          </a:xfrm>
          <a:prstGeom prst="ellipse">
            <a:avLst/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26667"/>
                  <a:invGamma/>
                </a:srgbClr>
              </a:gs>
              <a:gs pos="100000">
                <a:srgbClr val="DDDDDD"/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sz="120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" name="Picture 18" descr="circuler_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gray">
          <a:xfrm>
            <a:off x="10807995" y="4803760"/>
            <a:ext cx="1060373" cy="1036658"/>
          </a:xfrm>
          <a:prstGeom prst="rect">
            <a:avLst/>
          </a:prstGeom>
          <a:noFill/>
        </p:spPr>
      </p:pic>
      <p:sp>
        <p:nvSpPr>
          <p:cNvPr id="52" name="Oval 19"/>
          <p:cNvSpPr>
            <a:spLocks noChangeArrowheads="1"/>
          </p:cNvSpPr>
          <p:nvPr/>
        </p:nvSpPr>
        <p:spPr bwMode="gray">
          <a:xfrm>
            <a:off x="10832137" y="4902086"/>
            <a:ext cx="1086161" cy="925928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shade val="26275"/>
                  <a:invGamma/>
                  <a:alpha val="89999"/>
                </a:schemeClr>
              </a:gs>
              <a:gs pos="50000">
                <a:schemeClr val="folHlink">
                  <a:alpha val="45000"/>
                </a:schemeClr>
              </a:gs>
              <a:gs pos="100000">
                <a:schemeClr val="folHlink">
                  <a:gamma/>
                  <a:shade val="26275"/>
                  <a:invGamma/>
                  <a:alpha val="89999"/>
                </a:scheme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sz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3" name="Group 21"/>
          <p:cNvGrpSpPr>
            <a:grpSpLocks/>
          </p:cNvGrpSpPr>
          <p:nvPr/>
        </p:nvGrpSpPr>
        <p:grpSpPr bwMode="auto">
          <a:xfrm rot="-1297425" flipH="1" flipV="1">
            <a:off x="10887163" y="5286458"/>
            <a:ext cx="1047858" cy="196258"/>
            <a:chOff x="2532" y="1051"/>
            <a:chExt cx="893" cy="246"/>
          </a:xfrm>
        </p:grpSpPr>
        <p:grpSp>
          <p:nvGrpSpPr>
            <p:cNvPr id="54" name="Group 22"/>
            <p:cNvGrpSpPr>
              <a:grpSpLocks/>
            </p:cNvGrpSpPr>
            <p:nvPr/>
          </p:nvGrpSpPr>
          <p:grpSpPr bwMode="auto">
            <a:xfrm>
              <a:off x="2532" y="1051"/>
              <a:ext cx="743" cy="185"/>
              <a:chOff x="1565" y="2568"/>
              <a:chExt cx="1118" cy="279"/>
            </a:xfrm>
          </p:grpSpPr>
          <p:sp>
            <p:nvSpPr>
              <p:cNvPr id="60" name="AutoShape 23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20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AutoShape 24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20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AutoShape 25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20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AutoShape 26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20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5" name="Group 27"/>
            <p:cNvGrpSpPr>
              <a:grpSpLocks/>
            </p:cNvGrpSpPr>
            <p:nvPr/>
          </p:nvGrpSpPr>
          <p:grpSpPr bwMode="auto">
            <a:xfrm rot="1353540">
              <a:off x="2682" y="1111"/>
              <a:ext cx="743" cy="186"/>
              <a:chOff x="1565" y="2568"/>
              <a:chExt cx="1118" cy="279"/>
            </a:xfrm>
          </p:grpSpPr>
          <p:sp>
            <p:nvSpPr>
              <p:cNvPr id="56" name="AutoShape 28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20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AutoShape 29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20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AutoShape 30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20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AutoShape 31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20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64" name="Oval 32"/>
          <p:cNvSpPr>
            <a:spLocks noChangeArrowheads="1"/>
          </p:cNvSpPr>
          <p:nvPr/>
        </p:nvSpPr>
        <p:spPr bwMode="gray">
          <a:xfrm>
            <a:off x="8485283" y="4879255"/>
            <a:ext cx="1161516" cy="1099037"/>
          </a:xfrm>
          <a:prstGeom prst="ellipse">
            <a:avLst/>
          </a:pr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tint val="0"/>
                  <a:invGamma/>
                </a:srgbClr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sz="120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Oval 33"/>
          <p:cNvSpPr>
            <a:spLocks noChangeArrowheads="1"/>
          </p:cNvSpPr>
          <p:nvPr/>
        </p:nvSpPr>
        <p:spPr bwMode="gray">
          <a:xfrm>
            <a:off x="8507717" y="4903430"/>
            <a:ext cx="1061295" cy="1003425"/>
          </a:xfrm>
          <a:prstGeom prst="ellipse">
            <a:avLst/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26667"/>
                  <a:invGamma/>
                </a:srgbClr>
              </a:gs>
              <a:gs pos="100000">
                <a:srgbClr val="DDDDDD"/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sz="120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6" name="Picture 34" descr="circuler_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gray">
          <a:xfrm>
            <a:off x="8515903" y="4779767"/>
            <a:ext cx="888671" cy="1058826"/>
          </a:xfrm>
          <a:prstGeom prst="rect">
            <a:avLst/>
          </a:prstGeom>
          <a:noFill/>
        </p:spPr>
      </p:pic>
      <p:sp>
        <p:nvSpPr>
          <p:cNvPr id="67" name="Oval 35"/>
          <p:cNvSpPr>
            <a:spLocks noChangeArrowheads="1"/>
          </p:cNvSpPr>
          <p:nvPr/>
        </p:nvSpPr>
        <p:spPr bwMode="gray">
          <a:xfrm>
            <a:off x="8527577" y="4858603"/>
            <a:ext cx="984284" cy="983165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26275"/>
                  <a:invGamma/>
                  <a:alpha val="89999"/>
                </a:schemeClr>
              </a:gs>
              <a:gs pos="50000">
                <a:schemeClr val="hlink">
                  <a:alpha val="45000"/>
                </a:schemeClr>
              </a:gs>
              <a:gs pos="100000">
                <a:schemeClr val="hlink">
                  <a:gamma/>
                  <a:shade val="26275"/>
                  <a:invGamma/>
                  <a:alpha val="89999"/>
                </a:scheme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sz="120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8" name="Group 37"/>
          <p:cNvGrpSpPr>
            <a:grpSpLocks/>
          </p:cNvGrpSpPr>
          <p:nvPr/>
        </p:nvGrpSpPr>
        <p:grpSpPr bwMode="auto">
          <a:xfrm rot="-1297425" flipH="1" flipV="1">
            <a:off x="8583055" y="5550440"/>
            <a:ext cx="859796" cy="196257"/>
            <a:chOff x="2532" y="1051"/>
            <a:chExt cx="893" cy="246"/>
          </a:xfrm>
        </p:grpSpPr>
        <p:grpSp>
          <p:nvGrpSpPr>
            <p:cNvPr id="69" name="Group 38"/>
            <p:cNvGrpSpPr>
              <a:grpSpLocks/>
            </p:cNvGrpSpPr>
            <p:nvPr/>
          </p:nvGrpSpPr>
          <p:grpSpPr bwMode="auto">
            <a:xfrm>
              <a:off x="2532" y="1051"/>
              <a:ext cx="743" cy="185"/>
              <a:chOff x="1565" y="2568"/>
              <a:chExt cx="1118" cy="279"/>
            </a:xfrm>
          </p:grpSpPr>
          <p:sp>
            <p:nvSpPr>
              <p:cNvPr id="75" name="AutoShape 39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20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AutoShape 40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20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AutoShape 41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20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AutoShape 42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20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0" name="Group 43"/>
            <p:cNvGrpSpPr>
              <a:grpSpLocks/>
            </p:cNvGrpSpPr>
            <p:nvPr/>
          </p:nvGrpSpPr>
          <p:grpSpPr bwMode="auto">
            <a:xfrm rot="1353540">
              <a:off x="2682" y="1111"/>
              <a:ext cx="743" cy="186"/>
              <a:chOff x="1565" y="2568"/>
              <a:chExt cx="1118" cy="279"/>
            </a:xfrm>
          </p:grpSpPr>
          <p:sp>
            <p:nvSpPr>
              <p:cNvPr id="71" name="AutoShape 44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20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AutoShape 45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20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AutoShape 46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20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AutoShape 47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20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79" name="Rectangle 49"/>
          <p:cNvSpPr>
            <a:spLocks noChangeArrowheads="1"/>
          </p:cNvSpPr>
          <p:nvPr/>
        </p:nvSpPr>
        <p:spPr bwMode="black">
          <a:xfrm>
            <a:off x="8682658" y="5051533"/>
            <a:ext cx="770042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11%</a:t>
            </a:r>
          </a:p>
          <a:p>
            <a:pPr algn="ctr"/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</a:p>
        </p:txBody>
      </p:sp>
      <p:sp>
        <p:nvSpPr>
          <p:cNvPr id="80" name="Rectangle 51"/>
          <p:cNvSpPr>
            <a:spLocks noChangeArrowheads="1"/>
          </p:cNvSpPr>
          <p:nvPr/>
        </p:nvSpPr>
        <p:spPr bwMode="black">
          <a:xfrm>
            <a:off x="10925266" y="5015141"/>
            <a:ext cx="1030274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1,2%</a:t>
            </a:r>
          </a:p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lang="ru-RU"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1" name="Group 53"/>
          <p:cNvGrpSpPr>
            <a:grpSpLocks/>
          </p:cNvGrpSpPr>
          <p:nvPr/>
        </p:nvGrpSpPr>
        <p:grpSpPr bwMode="auto">
          <a:xfrm rot="-1297425" flipH="1" flipV="1">
            <a:off x="5950980" y="5550440"/>
            <a:ext cx="859796" cy="196257"/>
            <a:chOff x="2532" y="1051"/>
            <a:chExt cx="893" cy="246"/>
          </a:xfrm>
        </p:grpSpPr>
        <p:grpSp>
          <p:nvGrpSpPr>
            <p:cNvPr id="82" name="Group 54"/>
            <p:cNvGrpSpPr>
              <a:grpSpLocks/>
            </p:cNvGrpSpPr>
            <p:nvPr/>
          </p:nvGrpSpPr>
          <p:grpSpPr bwMode="auto">
            <a:xfrm>
              <a:off x="2532" y="1051"/>
              <a:ext cx="743" cy="185"/>
              <a:chOff x="1565" y="2568"/>
              <a:chExt cx="1118" cy="279"/>
            </a:xfrm>
          </p:grpSpPr>
          <p:sp>
            <p:nvSpPr>
              <p:cNvPr id="88" name="AutoShape 55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20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AutoShape 56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20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AutoShape 57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20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AutoShape 58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20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3" name="Group 59"/>
            <p:cNvGrpSpPr>
              <a:grpSpLocks/>
            </p:cNvGrpSpPr>
            <p:nvPr/>
          </p:nvGrpSpPr>
          <p:grpSpPr bwMode="auto">
            <a:xfrm rot="1353540">
              <a:off x="2682" y="1111"/>
              <a:ext cx="743" cy="186"/>
              <a:chOff x="1565" y="2568"/>
              <a:chExt cx="1118" cy="279"/>
            </a:xfrm>
          </p:grpSpPr>
          <p:sp>
            <p:nvSpPr>
              <p:cNvPr id="84" name="AutoShape 60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20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AutoShape 61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20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AutoShape 62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20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AutoShape 63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20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92" name="Rectangle 49"/>
          <p:cNvSpPr>
            <a:spLocks noChangeArrowheads="1"/>
          </p:cNvSpPr>
          <p:nvPr/>
        </p:nvSpPr>
        <p:spPr bwMode="black">
          <a:xfrm>
            <a:off x="5969696" y="4997028"/>
            <a:ext cx="845369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16,5%</a:t>
            </a:r>
          </a:p>
          <a:p>
            <a:pPr algn="ctr"/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</a:p>
        </p:txBody>
      </p:sp>
      <p:sp>
        <p:nvSpPr>
          <p:cNvPr id="94" name="AutoShape 66"/>
          <p:cNvSpPr>
            <a:spLocks noChangeArrowheads="1"/>
          </p:cNvSpPr>
          <p:nvPr/>
        </p:nvSpPr>
        <p:spPr bwMode="gray">
          <a:xfrm>
            <a:off x="5542156" y="3450599"/>
            <a:ext cx="6482921" cy="578109"/>
          </a:xfrm>
          <a:prstGeom prst="roundRect">
            <a:avLst>
              <a:gd name="adj" fmla="val 50000"/>
            </a:avLst>
          </a:prstGeom>
          <a:gradFill>
            <a:gsLst>
              <a:gs pos="54000">
                <a:schemeClr val="accent1">
                  <a:lumMod val="75000"/>
                  <a:alpha val="33000"/>
                </a:schemeClr>
              </a:gs>
              <a:gs pos="100000">
                <a:srgbClr val="D7D7D7">
                  <a:gamma/>
                  <a:tint val="27451"/>
                  <a:invGamma/>
                </a:srgbClr>
              </a:gs>
            </a:gsLst>
            <a:lin ang="189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sz="120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Rectangle 41"/>
          <p:cNvSpPr>
            <a:spLocks noChangeArrowheads="1"/>
          </p:cNvSpPr>
          <p:nvPr/>
        </p:nvSpPr>
        <p:spPr bwMode="auto">
          <a:xfrm>
            <a:off x="2812595" y="6083379"/>
            <a:ext cx="9233733" cy="58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течение 2015-2017  годов наблюдается  снижение  доли  участников ЕНТ, не преодолевших пороговый уровень,  с 16,5 до 1,2%.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Arc 13"/>
          <p:cNvSpPr>
            <a:spLocks/>
          </p:cNvSpPr>
          <p:nvPr/>
        </p:nvSpPr>
        <p:spPr bwMode="gray">
          <a:xfrm rot="5400000">
            <a:off x="2588205" y="6291667"/>
            <a:ext cx="182607" cy="191411"/>
          </a:xfrm>
          <a:custGeom>
            <a:avLst/>
            <a:gdLst>
              <a:gd name="G0" fmla="+- 13148 0 0"/>
              <a:gd name="G1" fmla="+- 21600 0 0"/>
              <a:gd name="G2" fmla="+- 21600 0 0"/>
              <a:gd name="T0" fmla="*/ 0 w 31154"/>
              <a:gd name="T1" fmla="*/ 4462 h 21600"/>
              <a:gd name="T2" fmla="*/ 31154 w 31154"/>
              <a:gd name="T3" fmla="*/ 9670 h 21600"/>
              <a:gd name="T4" fmla="*/ 13148 w 3115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1154" h="21600" fill="none" extrusionOk="0">
                <a:moveTo>
                  <a:pt x="0" y="4462"/>
                </a:moveTo>
                <a:cubicBezTo>
                  <a:pt x="3772" y="1568"/>
                  <a:pt x="8393" y="-1"/>
                  <a:pt x="13148" y="0"/>
                </a:cubicBezTo>
                <a:cubicBezTo>
                  <a:pt x="20391" y="0"/>
                  <a:pt x="27153" y="3631"/>
                  <a:pt x="31154" y="9669"/>
                </a:cubicBezTo>
              </a:path>
              <a:path w="31154" h="21600" stroke="0" extrusionOk="0">
                <a:moveTo>
                  <a:pt x="0" y="4462"/>
                </a:moveTo>
                <a:cubicBezTo>
                  <a:pt x="3772" y="1568"/>
                  <a:pt x="8393" y="-1"/>
                  <a:pt x="13148" y="0"/>
                </a:cubicBezTo>
                <a:cubicBezTo>
                  <a:pt x="20391" y="0"/>
                  <a:pt x="27153" y="3631"/>
                  <a:pt x="31154" y="9669"/>
                </a:cubicBezTo>
                <a:lnTo>
                  <a:pt x="13148" y="21600"/>
                </a:lnTo>
                <a:close/>
              </a:path>
            </a:pathLst>
          </a:custGeom>
          <a:solidFill>
            <a:srgbClr val="FF6600"/>
          </a:solidFill>
          <a:ln w="9525">
            <a:noFill/>
            <a:round/>
            <a:headEnd/>
            <a:tailEnd/>
          </a:ln>
          <a:effectLst>
            <a:outerShdw dist="56796" dir="1593903" algn="ctr" rotWithShape="0">
              <a:srgbClr val="C0C0C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 sz="120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5685098" y="104512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Доля участников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ЕНТ, преодолевших пороговый уровень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5554729" y="3443801"/>
            <a:ext cx="65776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Доля участников ЕНТ, не преодолевших пороговый уровень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AutoShape 66"/>
          <p:cNvSpPr>
            <a:spLocks noChangeArrowheads="1"/>
          </p:cNvSpPr>
          <p:nvPr/>
        </p:nvSpPr>
        <p:spPr bwMode="gray">
          <a:xfrm>
            <a:off x="5529835" y="1091697"/>
            <a:ext cx="6482921" cy="578109"/>
          </a:xfrm>
          <a:prstGeom prst="roundRect">
            <a:avLst>
              <a:gd name="adj" fmla="val 50000"/>
            </a:avLst>
          </a:prstGeom>
          <a:gradFill>
            <a:gsLst>
              <a:gs pos="54000">
                <a:schemeClr val="accent1">
                  <a:lumMod val="75000"/>
                  <a:alpha val="33000"/>
                </a:schemeClr>
              </a:gs>
              <a:gs pos="100000">
                <a:srgbClr val="D7D7D7">
                  <a:gamma/>
                  <a:tint val="27451"/>
                  <a:invGamma/>
                </a:srgbClr>
              </a:gs>
            </a:gsLst>
            <a:lin ang="189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sz="120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0" name="Picture 4" descr="Картинки по запросу ент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96" y="5898543"/>
            <a:ext cx="1325087" cy="795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457069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311" y="683347"/>
            <a:ext cx="8229600" cy="486306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ltGray">
          <a:xfrm>
            <a:off x="196884" y="1243591"/>
            <a:ext cx="8413824" cy="648072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182228" y="1024658"/>
            <a:ext cx="2054225" cy="1199940"/>
            <a:chOff x="404" y="1980"/>
            <a:chExt cx="1294" cy="298"/>
          </a:xfrm>
        </p:grpSpPr>
        <p:sp>
          <p:nvSpPr>
            <p:cNvPr id="7" name="Rectangle 5"/>
            <p:cNvSpPr>
              <a:spLocks noChangeArrowheads="1"/>
            </p:cNvSpPr>
            <p:nvPr/>
          </p:nvSpPr>
          <p:spPr bwMode="invGray">
            <a:xfrm>
              <a:off x="404" y="1980"/>
              <a:ext cx="1205" cy="298"/>
            </a:xfrm>
            <a:prstGeom prst="rect">
              <a:avLst/>
            </a:prstGeom>
            <a:solidFill>
              <a:schemeClr val="hlink"/>
            </a:solidFill>
            <a:ln w="9525" algn="ctr">
              <a:noFill/>
              <a:miter lim="800000"/>
              <a:headEnd/>
              <a:tailEnd/>
            </a:ln>
            <a:effectLst>
              <a:outerShdw dist="635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invGray">
            <a:xfrm rot="5400000">
              <a:off x="1568" y="2072"/>
              <a:ext cx="139" cy="120"/>
            </a:xfrm>
            <a:prstGeom prst="triangle">
              <a:avLst>
                <a:gd name="adj" fmla="val 50000"/>
              </a:avLst>
            </a:prstGeom>
            <a:solidFill>
              <a:schemeClr val="hlink"/>
            </a:solidFill>
            <a:ln w="9525" algn="ctr">
              <a:noFill/>
              <a:miter lim="800000"/>
              <a:headEnd/>
              <a:tailEnd/>
            </a:ln>
            <a:effectLst>
              <a:outerShdw dist="635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Text Box 7"/>
          <p:cNvSpPr txBox="1">
            <a:spLocks noChangeArrowheads="1"/>
          </p:cNvSpPr>
          <p:nvPr/>
        </p:nvSpPr>
        <p:spPr bwMode="invGray">
          <a:xfrm>
            <a:off x="2123228" y="1285212"/>
            <a:ext cx="1676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2015</a:t>
            </a:r>
            <a:endParaRPr lang="en-US" sz="2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gray">
          <a:xfrm>
            <a:off x="3933040" y="1445110"/>
            <a:ext cx="368300" cy="273050"/>
          </a:xfrm>
          <a:prstGeom prst="rightArrow">
            <a:avLst>
              <a:gd name="adj1" fmla="val 50000"/>
              <a:gd name="adj2" fmla="val 60467"/>
            </a:avLst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invGray">
          <a:xfrm>
            <a:off x="4231225" y="1311873"/>
            <a:ext cx="1676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2016</a:t>
            </a:r>
            <a:endParaRPr lang="en-US" sz="2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gray">
          <a:xfrm>
            <a:off x="6021272" y="1400462"/>
            <a:ext cx="432048" cy="345058"/>
          </a:xfrm>
          <a:prstGeom prst="rightArrow">
            <a:avLst>
              <a:gd name="adj1" fmla="val 50000"/>
              <a:gd name="adj2" fmla="val 60467"/>
            </a:avLst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invGray">
          <a:xfrm>
            <a:off x="6317563" y="1301801"/>
            <a:ext cx="1676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2017</a:t>
            </a:r>
            <a:endParaRPr lang="en-US" sz="2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gray">
          <a:xfrm>
            <a:off x="2312136" y="1985382"/>
            <a:ext cx="1472164" cy="1414609"/>
          </a:xfrm>
          <a:prstGeom prst="diamond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>
            <a:flatTx/>
          </a:bodyPr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AutoShape 15"/>
          <p:cNvSpPr>
            <a:spLocks noChangeArrowheads="1"/>
          </p:cNvSpPr>
          <p:nvPr/>
        </p:nvSpPr>
        <p:spPr bwMode="gray">
          <a:xfrm>
            <a:off x="4328360" y="1913373"/>
            <a:ext cx="1536171" cy="1512168"/>
          </a:xfrm>
          <a:prstGeom prst="diamond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>
            <a:flatTx/>
          </a:bodyPr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AutoShape 16"/>
          <p:cNvSpPr>
            <a:spLocks noChangeArrowheads="1"/>
          </p:cNvSpPr>
          <p:nvPr/>
        </p:nvSpPr>
        <p:spPr bwMode="gray">
          <a:xfrm>
            <a:off x="6344583" y="1913373"/>
            <a:ext cx="1728192" cy="1512168"/>
          </a:xfrm>
          <a:prstGeom prst="diamond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>
            <a:flatTx/>
          </a:bodyPr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AutoShape 18"/>
          <p:cNvCxnSpPr>
            <a:cxnSpLocks noChangeShapeType="1"/>
            <a:stCxn id="14" idx="3"/>
            <a:endCxn id="15" idx="1"/>
          </p:cNvCxnSpPr>
          <p:nvPr/>
        </p:nvCxnSpPr>
        <p:spPr bwMode="gray">
          <a:xfrm flipV="1">
            <a:off x="3784301" y="2669458"/>
            <a:ext cx="544059" cy="23229"/>
          </a:xfrm>
          <a:prstGeom prst="straightConnector1">
            <a:avLst/>
          </a:prstGeom>
          <a:noFill/>
          <a:ln w="12700">
            <a:solidFill>
              <a:srgbClr val="333333"/>
            </a:solidFill>
            <a:round/>
            <a:headEnd type="oval" w="sm" len="sm"/>
            <a:tailEnd type="oval" w="sm" len="sm"/>
          </a:ln>
          <a:effectLst/>
        </p:spPr>
      </p:cxnSp>
      <p:cxnSp>
        <p:nvCxnSpPr>
          <p:cNvPr id="18" name="AutoShape 19"/>
          <p:cNvCxnSpPr>
            <a:cxnSpLocks noChangeShapeType="1"/>
            <a:stCxn id="16" idx="1"/>
            <a:endCxn id="15" idx="3"/>
          </p:cNvCxnSpPr>
          <p:nvPr/>
        </p:nvCxnSpPr>
        <p:spPr bwMode="gray">
          <a:xfrm flipH="1">
            <a:off x="5864531" y="2669457"/>
            <a:ext cx="480053" cy="0"/>
          </a:xfrm>
          <a:prstGeom prst="straightConnector1">
            <a:avLst/>
          </a:prstGeom>
          <a:noFill/>
          <a:ln w="12700">
            <a:solidFill>
              <a:srgbClr val="333333"/>
            </a:solidFill>
            <a:round/>
            <a:headEnd type="oval" w="sm" len="sm"/>
            <a:tailEnd type="oval" w="sm" len="sm"/>
          </a:ln>
          <a:effectLst/>
        </p:spPr>
      </p:cxnSp>
      <p:sp>
        <p:nvSpPr>
          <p:cNvPr id="20" name="Text Box 21"/>
          <p:cNvSpPr txBox="1">
            <a:spLocks noChangeArrowheads="1"/>
          </p:cNvSpPr>
          <p:nvPr/>
        </p:nvSpPr>
        <p:spPr bwMode="gray">
          <a:xfrm>
            <a:off x="2672176" y="2417430"/>
            <a:ext cx="770467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4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gray">
          <a:xfrm>
            <a:off x="4734255" y="2461853"/>
            <a:ext cx="770467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4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Box 23"/>
          <p:cNvSpPr txBox="1">
            <a:spLocks noChangeArrowheads="1"/>
          </p:cNvSpPr>
          <p:nvPr/>
        </p:nvSpPr>
        <p:spPr bwMode="gray">
          <a:xfrm>
            <a:off x="6848640" y="2417430"/>
            <a:ext cx="768085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endParaRPr lang="en-US" sz="24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gray">
          <a:xfrm>
            <a:off x="741148" y="5260264"/>
            <a:ext cx="7950472" cy="42681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  <a:effectLst/>
          <a:scene3d>
            <a:camera prst="legacyPerspectiveTopRight"/>
            <a:lightRig rig="legacyFlat3" dir="r"/>
          </a:scene3d>
          <a:sp3d extrusionH="1801800" prstMaterial="legacyMatte">
            <a:bevelT w="13500" h="13500" prst="angle"/>
            <a:bevelB w="13500" h="13500" prst="angle"/>
            <a:extrusionClr>
              <a:srgbClr val="D7D7D7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 5"/>
          <p:cNvGrpSpPr>
            <a:grpSpLocks/>
          </p:cNvGrpSpPr>
          <p:nvPr/>
        </p:nvGrpSpPr>
        <p:grpSpPr bwMode="auto">
          <a:xfrm>
            <a:off x="6141748" y="3316049"/>
            <a:ext cx="720080" cy="1589335"/>
            <a:chOff x="2111" y="2247"/>
            <a:chExt cx="592" cy="1034"/>
          </a:xfrm>
        </p:grpSpPr>
        <p:sp>
          <p:nvSpPr>
            <p:cNvPr id="25" name="Freeform 6"/>
            <p:cNvSpPr>
              <a:spLocks/>
            </p:cNvSpPr>
            <p:nvPr/>
          </p:nvSpPr>
          <p:spPr bwMode="gray">
            <a:xfrm>
              <a:off x="2111" y="2449"/>
              <a:ext cx="592" cy="832"/>
            </a:xfrm>
            <a:custGeom>
              <a:avLst/>
              <a:gdLst/>
              <a:ahLst/>
              <a:cxnLst>
                <a:cxn ang="0">
                  <a:pos x="168" y="1"/>
                </a:cxn>
                <a:cxn ang="0">
                  <a:pos x="148" y="33"/>
                </a:cxn>
                <a:cxn ang="0">
                  <a:pos x="127" y="1"/>
                </a:cxn>
                <a:cxn ang="0">
                  <a:pos x="70" y="17"/>
                </a:cxn>
                <a:cxn ang="0">
                  <a:pos x="1" y="174"/>
                </a:cxn>
                <a:cxn ang="0">
                  <a:pos x="36" y="213"/>
                </a:cxn>
                <a:cxn ang="0">
                  <a:pos x="86" y="57"/>
                </a:cxn>
                <a:cxn ang="0">
                  <a:pos x="14" y="411"/>
                </a:cxn>
                <a:cxn ang="0">
                  <a:pos x="34" y="466"/>
                </a:cxn>
                <a:cxn ang="0">
                  <a:pos x="133" y="440"/>
                </a:cxn>
                <a:cxn ang="0">
                  <a:pos x="147" y="232"/>
                </a:cxn>
                <a:cxn ang="0">
                  <a:pos x="169" y="439"/>
                </a:cxn>
                <a:cxn ang="0">
                  <a:pos x="262" y="468"/>
                </a:cxn>
                <a:cxn ang="0">
                  <a:pos x="282" y="407"/>
                </a:cxn>
                <a:cxn ang="0">
                  <a:pos x="210" y="57"/>
                </a:cxn>
                <a:cxn ang="0">
                  <a:pos x="230" y="135"/>
                </a:cxn>
                <a:cxn ang="0">
                  <a:pos x="281" y="236"/>
                </a:cxn>
                <a:cxn ang="0">
                  <a:pos x="295" y="162"/>
                </a:cxn>
                <a:cxn ang="0">
                  <a:pos x="216" y="8"/>
                </a:cxn>
                <a:cxn ang="0">
                  <a:pos x="168" y="1"/>
                </a:cxn>
              </a:cxnLst>
              <a:rect l="0" t="0" r="r" b="b"/>
              <a:pathLst>
                <a:path w="320" h="479">
                  <a:moveTo>
                    <a:pt x="168" y="1"/>
                  </a:moveTo>
                  <a:cubicBezTo>
                    <a:pt x="165" y="15"/>
                    <a:pt x="154" y="34"/>
                    <a:pt x="148" y="33"/>
                  </a:cubicBezTo>
                  <a:cubicBezTo>
                    <a:pt x="141" y="33"/>
                    <a:pt x="133" y="15"/>
                    <a:pt x="127" y="1"/>
                  </a:cubicBezTo>
                  <a:cubicBezTo>
                    <a:pt x="105" y="0"/>
                    <a:pt x="88" y="5"/>
                    <a:pt x="70" y="17"/>
                  </a:cubicBezTo>
                  <a:cubicBezTo>
                    <a:pt x="57" y="32"/>
                    <a:pt x="0" y="165"/>
                    <a:pt x="1" y="174"/>
                  </a:cubicBezTo>
                  <a:cubicBezTo>
                    <a:pt x="1" y="183"/>
                    <a:pt x="3" y="212"/>
                    <a:pt x="36" y="213"/>
                  </a:cubicBezTo>
                  <a:cubicBezTo>
                    <a:pt x="63" y="197"/>
                    <a:pt x="86" y="57"/>
                    <a:pt x="86" y="57"/>
                  </a:cubicBezTo>
                  <a:cubicBezTo>
                    <a:pt x="79" y="92"/>
                    <a:pt x="14" y="411"/>
                    <a:pt x="14" y="411"/>
                  </a:cubicBezTo>
                  <a:cubicBezTo>
                    <a:pt x="9" y="452"/>
                    <a:pt x="24" y="464"/>
                    <a:pt x="34" y="466"/>
                  </a:cubicBezTo>
                  <a:cubicBezTo>
                    <a:pt x="55" y="471"/>
                    <a:pt x="114" y="479"/>
                    <a:pt x="133" y="440"/>
                  </a:cubicBezTo>
                  <a:cubicBezTo>
                    <a:pt x="152" y="401"/>
                    <a:pt x="141" y="232"/>
                    <a:pt x="147" y="232"/>
                  </a:cubicBezTo>
                  <a:cubicBezTo>
                    <a:pt x="153" y="232"/>
                    <a:pt x="150" y="400"/>
                    <a:pt x="169" y="439"/>
                  </a:cubicBezTo>
                  <a:cubicBezTo>
                    <a:pt x="188" y="478"/>
                    <a:pt x="243" y="473"/>
                    <a:pt x="262" y="468"/>
                  </a:cubicBezTo>
                  <a:cubicBezTo>
                    <a:pt x="272" y="462"/>
                    <a:pt x="292" y="459"/>
                    <a:pt x="282" y="407"/>
                  </a:cubicBezTo>
                  <a:lnTo>
                    <a:pt x="210" y="57"/>
                  </a:lnTo>
                  <a:cubicBezTo>
                    <a:pt x="201" y="12"/>
                    <a:pt x="218" y="105"/>
                    <a:pt x="230" y="135"/>
                  </a:cubicBezTo>
                  <a:cubicBezTo>
                    <a:pt x="242" y="165"/>
                    <a:pt x="242" y="254"/>
                    <a:pt x="281" y="236"/>
                  </a:cubicBezTo>
                  <a:cubicBezTo>
                    <a:pt x="320" y="218"/>
                    <a:pt x="299" y="180"/>
                    <a:pt x="295" y="162"/>
                  </a:cubicBezTo>
                  <a:cubicBezTo>
                    <a:pt x="288" y="150"/>
                    <a:pt x="237" y="17"/>
                    <a:pt x="216" y="8"/>
                  </a:cubicBezTo>
                  <a:cubicBezTo>
                    <a:pt x="183" y="0"/>
                    <a:pt x="168" y="1"/>
                    <a:pt x="168" y="1"/>
                  </a:cubicBezTo>
                  <a:close/>
                </a:path>
              </a:pathLst>
            </a:custGeom>
            <a:solidFill>
              <a:schemeClr val="accent1"/>
            </a:solidFill>
            <a:ln w="19050" cmpd="sng">
              <a:noFill/>
              <a:round/>
              <a:headEnd/>
              <a:tailEnd/>
            </a:ln>
            <a:effectLst>
              <a:outerShdw dist="71842" dir="13500000" algn="ctr" rotWithShape="0">
                <a:schemeClr val="tx1"/>
              </a:outerShdw>
            </a:effectLst>
          </p:spPr>
          <p:txBody>
            <a:bodyPr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Oval 7"/>
            <p:cNvSpPr>
              <a:spLocks noChangeArrowheads="1"/>
            </p:cNvSpPr>
            <p:nvPr/>
          </p:nvSpPr>
          <p:spPr bwMode="gray">
            <a:xfrm flipH="1">
              <a:off x="2286" y="2247"/>
              <a:ext cx="199" cy="215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  <a:round/>
              <a:headEnd/>
              <a:tailEnd/>
            </a:ln>
            <a:effectLst>
              <a:outerShdw dist="71842" dir="135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Text Box 18"/>
          <p:cNvSpPr txBox="1">
            <a:spLocks noChangeArrowheads="1"/>
          </p:cNvSpPr>
          <p:nvPr/>
        </p:nvSpPr>
        <p:spPr bwMode="gray">
          <a:xfrm>
            <a:off x="4485564" y="5188256"/>
            <a:ext cx="92233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kk-KZ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 Box 19"/>
          <p:cNvSpPr txBox="1">
            <a:spLocks noChangeArrowheads="1"/>
          </p:cNvSpPr>
          <p:nvPr/>
        </p:nvSpPr>
        <p:spPr bwMode="gray">
          <a:xfrm>
            <a:off x="5853717" y="5188256"/>
            <a:ext cx="92392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kk-KZ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 Box 20"/>
          <p:cNvSpPr txBox="1">
            <a:spLocks noChangeArrowheads="1"/>
          </p:cNvSpPr>
          <p:nvPr/>
        </p:nvSpPr>
        <p:spPr bwMode="gray">
          <a:xfrm>
            <a:off x="7509901" y="5188256"/>
            <a:ext cx="92392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kk-KZ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1" name="Group 21"/>
          <p:cNvGrpSpPr>
            <a:grpSpLocks/>
          </p:cNvGrpSpPr>
          <p:nvPr/>
        </p:nvGrpSpPr>
        <p:grpSpPr bwMode="auto">
          <a:xfrm>
            <a:off x="7581908" y="3172362"/>
            <a:ext cx="792088" cy="1727862"/>
            <a:chOff x="2111" y="2247"/>
            <a:chExt cx="592" cy="1034"/>
          </a:xfrm>
        </p:grpSpPr>
        <p:sp>
          <p:nvSpPr>
            <p:cNvPr id="32" name="Freeform 22"/>
            <p:cNvSpPr>
              <a:spLocks/>
            </p:cNvSpPr>
            <p:nvPr/>
          </p:nvSpPr>
          <p:spPr bwMode="gray">
            <a:xfrm>
              <a:off x="2111" y="2449"/>
              <a:ext cx="592" cy="832"/>
            </a:xfrm>
            <a:custGeom>
              <a:avLst/>
              <a:gdLst/>
              <a:ahLst/>
              <a:cxnLst>
                <a:cxn ang="0">
                  <a:pos x="168" y="1"/>
                </a:cxn>
                <a:cxn ang="0">
                  <a:pos x="148" y="33"/>
                </a:cxn>
                <a:cxn ang="0">
                  <a:pos x="127" y="1"/>
                </a:cxn>
                <a:cxn ang="0">
                  <a:pos x="70" y="17"/>
                </a:cxn>
                <a:cxn ang="0">
                  <a:pos x="1" y="174"/>
                </a:cxn>
                <a:cxn ang="0">
                  <a:pos x="36" y="213"/>
                </a:cxn>
                <a:cxn ang="0">
                  <a:pos x="86" y="57"/>
                </a:cxn>
                <a:cxn ang="0">
                  <a:pos x="14" y="411"/>
                </a:cxn>
                <a:cxn ang="0">
                  <a:pos x="34" y="466"/>
                </a:cxn>
                <a:cxn ang="0">
                  <a:pos x="133" y="440"/>
                </a:cxn>
                <a:cxn ang="0">
                  <a:pos x="147" y="232"/>
                </a:cxn>
                <a:cxn ang="0">
                  <a:pos x="169" y="439"/>
                </a:cxn>
                <a:cxn ang="0">
                  <a:pos x="262" y="468"/>
                </a:cxn>
                <a:cxn ang="0">
                  <a:pos x="282" y="407"/>
                </a:cxn>
                <a:cxn ang="0">
                  <a:pos x="210" y="57"/>
                </a:cxn>
                <a:cxn ang="0">
                  <a:pos x="230" y="135"/>
                </a:cxn>
                <a:cxn ang="0">
                  <a:pos x="281" y="236"/>
                </a:cxn>
                <a:cxn ang="0">
                  <a:pos x="295" y="162"/>
                </a:cxn>
                <a:cxn ang="0">
                  <a:pos x="216" y="8"/>
                </a:cxn>
                <a:cxn ang="0">
                  <a:pos x="168" y="1"/>
                </a:cxn>
              </a:cxnLst>
              <a:rect l="0" t="0" r="r" b="b"/>
              <a:pathLst>
                <a:path w="320" h="479">
                  <a:moveTo>
                    <a:pt x="168" y="1"/>
                  </a:moveTo>
                  <a:cubicBezTo>
                    <a:pt x="165" y="15"/>
                    <a:pt x="154" y="34"/>
                    <a:pt x="148" y="33"/>
                  </a:cubicBezTo>
                  <a:cubicBezTo>
                    <a:pt x="141" y="33"/>
                    <a:pt x="133" y="15"/>
                    <a:pt x="127" y="1"/>
                  </a:cubicBezTo>
                  <a:cubicBezTo>
                    <a:pt x="105" y="0"/>
                    <a:pt x="88" y="5"/>
                    <a:pt x="70" y="17"/>
                  </a:cubicBezTo>
                  <a:cubicBezTo>
                    <a:pt x="57" y="32"/>
                    <a:pt x="0" y="165"/>
                    <a:pt x="1" y="174"/>
                  </a:cubicBezTo>
                  <a:cubicBezTo>
                    <a:pt x="1" y="183"/>
                    <a:pt x="3" y="212"/>
                    <a:pt x="36" y="213"/>
                  </a:cubicBezTo>
                  <a:cubicBezTo>
                    <a:pt x="63" y="197"/>
                    <a:pt x="86" y="57"/>
                    <a:pt x="86" y="57"/>
                  </a:cubicBezTo>
                  <a:cubicBezTo>
                    <a:pt x="79" y="92"/>
                    <a:pt x="14" y="411"/>
                    <a:pt x="14" y="411"/>
                  </a:cubicBezTo>
                  <a:cubicBezTo>
                    <a:pt x="9" y="452"/>
                    <a:pt x="24" y="464"/>
                    <a:pt x="34" y="466"/>
                  </a:cubicBezTo>
                  <a:cubicBezTo>
                    <a:pt x="55" y="471"/>
                    <a:pt x="114" y="479"/>
                    <a:pt x="133" y="440"/>
                  </a:cubicBezTo>
                  <a:cubicBezTo>
                    <a:pt x="152" y="401"/>
                    <a:pt x="141" y="232"/>
                    <a:pt x="147" y="232"/>
                  </a:cubicBezTo>
                  <a:cubicBezTo>
                    <a:pt x="153" y="232"/>
                    <a:pt x="150" y="400"/>
                    <a:pt x="169" y="439"/>
                  </a:cubicBezTo>
                  <a:cubicBezTo>
                    <a:pt x="188" y="478"/>
                    <a:pt x="243" y="473"/>
                    <a:pt x="262" y="468"/>
                  </a:cubicBezTo>
                  <a:cubicBezTo>
                    <a:pt x="272" y="462"/>
                    <a:pt x="292" y="459"/>
                    <a:pt x="282" y="407"/>
                  </a:cubicBezTo>
                  <a:lnTo>
                    <a:pt x="210" y="57"/>
                  </a:lnTo>
                  <a:cubicBezTo>
                    <a:pt x="201" y="12"/>
                    <a:pt x="218" y="105"/>
                    <a:pt x="230" y="135"/>
                  </a:cubicBezTo>
                  <a:cubicBezTo>
                    <a:pt x="242" y="165"/>
                    <a:pt x="242" y="254"/>
                    <a:pt x="281" y="236"/>
                  </a:cubicBezTo>
                  <a:cubicBezTo>
                    <a:pt x="320" y="218"/>
                    <a:pt x="299" y="180"/>
                    <a:pt x="295" y="162"/>
                  </a:cubicBezTo>
                  <a:cubicBezTo>
                    <a:pt x="288" y="150"/>
                    <a:pt x="237" y="17"/>
                    <a:pt x="216" y="8"/>
                  </a:cubicBezTo>
                  <a:cubicBezTo>
                    <a:pt x="183" y="0"/>
                    <a:pt x="168" y="1"/>
                    <a:pt x="168" y="1"/>
                  </a:cubicBezTo>
                  <a:close/>
                </a:path>
              </a:pathLst>
            </a:custGeom>
            <a:solidFill>
              <a:schemeClr val="accent1"/>
            </a:solidFill>
            <a:ln w="19050" cmpd="sng">
              <a:noFill/>
              <a:round/>
              <a:headEnd/>
              <a:tailEnd/>
            </a:ln>
            <a:effectLst>
              <a:outerShdw dist="71842" dir="13500000" algn="ctr" rotWithShape="0">
                <a:schemeClr val="tx1"/>
              </a:outerShdw>
            </a:effectLst>
          </p:spPr>
          <p:txBody>
            <a:bodyPr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Oval 23"/>
            <p:cNvSpPr>
              <a:spLocks noChangeArrowheads="1"/>
            </p:cNvSpPr>
            <p:nvPr/>
          </p:nvSpPr>
          <p:spPr bwMode="gray">
            <a:xfrm flipH="1">
              <a:off x="2286" y="2247"/>
              <a:ext cx="199" cy="215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  <a:round/>
              <a:headEnd/>
              <a:tailEnd/>
            </a:ln>
            <a:effectLst>
              <a:outerShdw dist="71842" dir="135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" name="Group 25"/>
          <p:cNvGrpSpPr>
            <a:grpSpLocks/>
          </p:cNvGrpSpPr>
          <p:nvPr/>
        </p:nvGrpSpPr>
        <p:grpSpPr bwMode="auto">
          <a:xfrm>
            <a:off x="4485564" y="3460064"/>
            <a:ext cx="720080" cy="1368152"/>
            <a:chOff x="2111" y="2247"/>
            <a:chExt cx="592" cy="1034"/>
          </a:xfrm>
        </p:grpSpPr>
        <p:sp>
          <p:nvSpPr>
            <p:cNvPr id="35" name="Freeform 26"/>
            <p:cNvSpPr>
              <a:spLocks/>
            </p:cNvSpPr>
            <p:nvPr/>
          </p:nvSpPr>
          <p:spPr bwMode="gray">
            <a:xfrm>
              <a:off x="2111" y="2449"/>
              <a:ext cx="592" cy="832"/>
            </a:xfrm>
            <a:custGeom>
              <a:avLst/>
              <a:gdLst/>
              <a:ahLst/>
              <a:cxnLst>
                <a:cxn ang="0">
                  <a:pos x="168" y="1"/>
                </a:cxn>
                <a:cxn ang="0">
                  <a:pos x="148" y="33"/>
                </a:cxn>
                <a:cxn ang="0">
                  <a:pos x="127" y="1"/>
                </a:cxn>
                <a:cxn ang="0">
                  <a:pos x="70" y="17"/>
                </a:cxn>
                <a:cxn ang="0">
                  <a:pos x="1" y="174"/>
                </a:cxn>
                <a:cxn ang="0">
                  <a:pos x="36" y="213"/>
                </a:cxn>
                <a:cxn ang="0">
                  <a:pos x="86" y="57"/>
                </a:cxn>
                <a:cxn ang="0">
                  <a:pos x="14" y="411"/>
                </a:cxn>
                <a:cxn ang="0">
                  <a:pos x="34" y="466"/>
                </a:cxn>
                <a:cxn ang="0">
                  <a:pos x="133" y="440"/>
                </a:cxn>
                <a:cxn ang="0">
                  <a:pos x="147" y="232"/>
                </a:cxn>
                <a:cxn ang="0">
                  <a:pos x="169" y="439"/>
                </a:cxn>
                <a:cxn ang="0">
                  <a:pos x="262" y="468"/>
                </a:cxn>
                <a:cxn ang="0">
                  <a:pos x="282" y="407"/>
                </a:cxn>
                <a:cxn ang="0">
                  <a:pos x="210" y="57"/>
                </a:cxn>
                <a:cxn ang="0">
                  <a:pos x="230" y="135"/>
                </a:cxn>
                <a:cxn ang="0">
                  <a:pos x="281" y="236"/>
                </a:cxn>
                <a:cxn ang="0">
                  <a:pos x="295" y="162"/>
                </a:cxn>
                <a:cxn ang="0">
                  <a:pos x="216" y="8"/>
                </a:cxn>
                <a:cxn ang="0">
                  <a:pos x="168" y="1"/>
                </a:cxn>
              </a:cxnLst>
              <a:rect l="0" t="0" r="r" b="b"/>
              <a:pathLst>
                <a:path w="320" h="479">
                  <a:moveTo>
                    <a:pt x="168" y="1"/>
                  </a:moveTo>
                  <a:cubicBezTo>
                    <a:pt x="165" y="15"/>
                    <a:pt x="154" y="34"/>
                    <a:pt x="148" y="33"/>
                  </a:cubicBezTo>
                  <a:cubicBezTo>
                    <a:pt x="141" y="33"/>
                    <a:pt x="133" y="15"/>
                    <a:pt x="127" y="1"/>
                  </a:cubicBezTo>
                  <a:cubicBezTo>
                    <a:pt x="105" y="0"/>
                    <a:pt x="88" y="5"/>
                    <a:pt x="70" y="17"/>
                  </a:cubicBezTo>
                  <a:cubicBezTo>
                    <a:pt x="57" y="32"/>
                    <a:pt x="0" y="165"/>
                    <a:pt x="1" y="174"/>
                  </a:cubicBezTo>
                  <a:cubicBezTo>
                    <a:pt x="1" y="183"/>
                    <a:pt x="3" y="212"/>
                    <a:pt x="36" y="213"/>
                  </a:cubicBezTo>
                  <a:cubicBezTo>
                    <a:pt x="63" y="197"/>
                    <a:pt x="86" y="57"/>
                    <a:pt x="86" y="57"/>
                  </a:cubicBezTo>
                  <a:cubicBezTo>
                    <a:pt x="79" y="92"/>
                    <a:pt x="14" y="411"/>
                    <a:pt x="14" y="411"/>
                  </a:cubicBezTo>
                  <a:cubicBezTo>
                    <a:pt x="9" y="452"/>
                    <a:pt x="24" y="464"/>
                    <a:pt x="34" y="466"/>
                  </a:cubicBezTo>
                  <a:cubicBezTo>
                    <a:pt x="55" y="471"/>
                    <a:pt x="114" y="479"/>
                    <a:pt x="133" y="440"/>
                  </a:cubicBezTo>
                  <a:cubicBezTo>
                    <a:pt x="152" y="401"/>
                    <a:pt x="141" y="232"/>
                    <a:pt x="147" y="232"/>
                  </a:cubicBezTo>
                  <a:cubicBezTo>
                    <a:pt x="153" y="232"/>
                    <a:pt x="150" y="400"/>
                    <a:pt x="169" y="439"/>
                  </a:cubicBezTo>
                  <a:cubicBezTo>
                    <a:pt x="188" y="478"/>
                    <a:pt x="243" y="473"/>
                    <a:pt x="262" y="468"/>
                  </a:cubicBezTo>
                  <a:cubicBezTo>
                    <a:pt x="272" y="462"/>
                    <a:pt x="292" y="459"/>
                    <a:pt x="282" y="407"/>
                  </a:cubicBezTo>
                  <a:lnTo>
                    <a:pt x="210" y="57"/>
                  </a:lnTo>
                  <a:cubicBezTo>
                    <a:pt x="201" y="12"/>
                    <a:pt x="218" y="105"/>
                    <a:pt x="230" y="135"/>
                  </a:cubicBezTo>
                  <a:cubicBezTo>
                    <a:pt x="242" y="165"/>
                    <a:pt x="242" y="254"/>
                    <a:pt x="281" y="236"/>
                  </a:cubicBezTo>
                  <a:cubicBezTo>
                    <a:pt x="320" y="218"/>
                    <a:pt x="299" y="180"/>
                    <a:pt x="295" y="162"/>
                  </a:cubicBezTo>
                  <a:cubicBezTo>
                    <a:pt x="288" y="150"/>
                    <a:pt x="237" y="17"/>
                    <a:pt x="216" y="8"/>
                  </a:cubicBezTo>
                  <a:cubicBezTo>
                    <a:pt x="183" y="0"/>
                    <a:pt x="168" y="1"/>
                    <a:pt x="168" y="1"/>
                  </a:cubicBezTo>
                  <a:close/>
                </a:path>
              </a:pathLst>
            </a:custGeom>
            <a:solidFill>
              <a:schemeClr val="accent1"/>
            </a:solidFill>
            <a:ln w="19050" cmpd="sng">
              <a:noFill/>
              <a:round/>
              <a:headEnd/>
              <a:tailEnd/>
            </a:ln>
            <a:effectLst>
              <a:outerShdw dist="71842" dir="13500000" algn="ctr" rotWithShape="0">
                <a:schemeClr val="tx1"/>
              </a:outerShdw>
            </a:effectLst>
          </p:spPr>
          <p:txBody>
            <a:bodyPr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Oval 27"/>
            <p:cNvSpPr>
              <a:spLocks noChangeArrowheads="1"/>
            </p:cNvSpPr>
            <p:nvPr/>
          </p:nvSpPr>
          <p:spPr bwMode="gray">
            <a:xfrm flipH="1">
              <a:off x="2286" y="2247"/>
              <a:ext cx="199" cy="215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  <a:round/>
              <a:headEnd/>
              <a:tailEnd/>
            </a:ln>
            <a:effectLst>
              <a:outerShdw dist="71842" dir="135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" name="Text Box 28"/>
          <p:cNvSpPr txBox="1">
            <a:spLocks noChangeArrowheads="1"/>
          </p:cNvSpPr>
          <p:nvPr/>
        </p:nvSpPr>
        <p:spPr bwMode="black">
          <a:xfrm>
            <a:off x="7653916" y="3748096"/>
            <a:ext cx="57606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k-KZ" sz="2400" b="1" dirty="0">
                <a:solidFill>
                  <a:srgbClr val="FEFE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endParaRPr lang="en-US" sz="2400" b="1" dirty="0">
              <a:solidFill>
                <a:srgbClr val="FEFEF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 Box 40"/>
          <p:cNvSpPr txBox="1">
            <a:spLocks noChangeArrowheads="1"/>
          </p:cNvSpPr>
          <p:nvPr/>
        </p:nvSpPr>
        <p:spPr bwMode="black">
          <a:xfrm>
            <a:off x="6069740" y="3820104"/>
            <a:ext cx="72008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k-KZ" sz="2400" b="1" dirty="0">
                <a:solidFill>
                  <a:srgbClr val="FEFE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2400" b="1" dirty="0">
              <a:solidFill>
                <a:srgbClr val="FEFEF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11"/>
          <p:cNvSpPr>
            <a:spLocks noChangeArrowheads="1"/>
          </p:cNvSpPr>
          <p:nvPr/>
        </p:nvSpPr>
        <p:spPr bwMode="black">
          <a:xfrm>
            <a:off x="2013535" y="3718480"/>
            <a:ext cx="2578459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kk-KZ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Обладатели аттестата с отличием 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 Box 40"/>
          <p:cNvSpPr txBox="1">
            <a:spLocks noChangeArrowheads="1"/>
          </p:cNvSpPr>
          <p:nvPr/>
        </p:nvSpPr>
        <p:spPr bwMode="black">
          <a:xfrm>
            <a:off x="4485564" y="3820104"/>
            <a:ext cx="72008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k-KZ" sz="2400" b="1" dirty="0">
                <a:solidFill>
                  <a:srgbClr val="FEFE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400" b="1" dirty="0">
              <a:solidFill>
                <a:srgbClr val="FEFEF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AutoShape 9"/>
          <p:cNvSpPr>
            <a:spLocks noChangeArrowheads="1"/>
          </p:cNvSpPr>
          <p:nvPr/>
        </p:nvSpPr>
        <p:spPr bwMode="gray">
          <a:xfrm>
            <a:off x="7005844" y="5332272"/>
            <a:ext cx="368300" cy="273050"/>
          </a:xfrm>
          <a:prstGeom prst="rightArrow">
            <a:avLst>
              <a:gd name="adj1" fmla="val 50000"/>
              <a:gd name="adj2" fmla="val 60467"/>
            </a:avLst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AutoShape 9"/>
          <p:cNvSpPr>
            <a:spLocks noChangeArrowheads="1"/>
          </p:cNvSpPr>
          <p:nvPr/>
        </p:nvSpPr>
        <p:spPr bwMode="gray">
          <a:xfrm>
            <a:off x="5493676" y="5332272"/>
            <a:ext cx="368300" cy="273050"/>
          </a:xfrm>
          <a:prstGeom prst="rightArrow">
            <a:avLst>
              <a:gd name="adj1" fmla="val 50000"/>
              <a:gd name="adj2" fmla="val 60467"/>
            </a:avLst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42"/>
          <p:cNvSpPr>
            <a:spLocks noChangeArrowheads="1"/>
          </p:cNvSpPr>
          <p:nvPr/>
        </p:nvSpPr>
        <p:spPr bwMode="ltGray">
          <a:xfrm>
            <a:off x="525125" y="5908337"/>
            <a:ext cx="3635375" cy="701675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Средний балл  обладателей </a:t>
            </a:r>
          </a:p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аттестата Алтын белг</a:t>
            </a:r>
            <a:r>
              <a:rPr lang="kk-KZ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  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5" name="Group 72"/>
          <p:cNvGrpSpPr>
            <a:grpSpLocks/>
          </p:cNvGrpSpPr>
          <p:nvPr/>
        </p:nvGrpSpPr>
        <p:grpSpPr bwMode="auto">
          <a:xfrm>
            <a:off x="453117" y="5824462"/>
            <a:ext cx="769937" cy="777037"/>
            <a:chOff x="1596" y="1144"/>
            <a:chExt cx="518" cy="524"/>
          </a:xfrm>
        </p:grpSpPr>
        <p:sp>
          <p:nvSpPr>
            <p:cNvPr id="46" name="Oval 73"/>
            <p:cNvSpPr>
              <a:spLocks noChangeArrowheads="1"/>
            </p:cNvSpPr>
            <p:nvPr/>
          </p:nvSpPr>
          <p:spPr bwMode="gray">
            <a:xfrm>
              <a:off x="1596" y="1154"/>
              <a:ext cx="518" cy="514"/>
            </a:xfrm>
            <a:prstGeom prst="ellipse">
              <a:avLst/>
            </a:prstGeom>
            <a:solidFill>
              <a:schemeClr val="accent1"/>
            </a:solidFill>
            <a:ln w="28575" algn="ctr">
              <a:solidFill>
                <a:srgbClr val="F8F8F8">
                  <a:alpha val="7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7" name="Picture 74" descr="cir_lighteffect0"/>
            <p:cNvPicPr>
              <a:picLocks noChangeAspect="1" noChangeArrowheads="1"/>
            </p:cNvPicPr>
            <p:nvPr/>
          </p:nvPicPr>
          <p:blipFill>
            <a:blip r:embed="rId2" cstate="print">
              <a:lum bright="18000" contrast="-12000"/>
            </a:blip>
            <a:srcRect/>
            <a:stretch>
              <a:fillRect/>
            </a:stretch>
          </p:blipFill>
          <p:spPr bwMode="gray">
            <a:xfrm>
              <a:off x="1616" y="1144"/>
              <a:ext cx="484" cy="385"/>
            </a:xfrm>
            <a:prstGeom prst="rect">
              <a:avLst/>
            </a:prstGeom>
            <a:noFill/>
          </p:spPr>
        </p:pic>
      </p:grpSp>
      <p:sp>
        <p:nvSpPr>
          <p:cNvPr id="48" name="Rectangle 42"/>
          <p:cNvSpPr>
            <a:spLocks noChangeArrowheads="1"/>
          </p:cNvSpPr>
          <p:nvPr/>
        </p:nvSpPr>
        <p:spPr bwMode="ltGray">
          <a:xfrm>
            <a:off x="5061629" y="5980345"/>
            <a:ext cx="3635375" cy="701675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Средний балл  обладателей</a:t>
            </a:r>
          </a:p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аттестата  с отличием</a:t>
            </a:r>
            <a:r>
              <a:rPr lang="kk-KZ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9" name="Group 72"/>
          <p:cNvGrpSpPr>
            <a:grpSpLocks/>
          </p:cNvGrpSpPr>
          <p:nvPr/>
        </p:nvGrpSpPr>
        <p:grpSpPr bwMode="auto">
          <a:xfrm>
            <a:off x="4989621" y="5908337"/>
            <a:ext cx="769937" cy="765175"/>
            <a:chOff x="1596" y="1152"/>
            <a:chExt cx="518" cy="516"/>
          </a:xfrm>
        </p:grpSpPr>
        <p:sp>
          <p:nvSpPr>
            <p:cNvPr id="50" name="Oval 73"/>
            <p:cNvSpPr>
              <a:spLocks noChangeArrowheads="1"/>
            </p:cNvSpPr>
            <p:nvPr/>
          </p:nvSpPr>
          <p:spPr bwMode="gray">
            <a:xfrm>
              <a:off x="1596" y="1154"/>
              <a:ext cx="518" cy="514"/>
            </a:xfrm>
            <a:prstGeom prst="ellipse">
              <a:avLst/>
            </a:prstGeom>
            <a:solidFill>
              <a:schemeClr val="accent1"/>
            </a:solidFill>
            <a:ln w="28575" algn="ctr">
              <a:solidFill>
                <a:srgbClr val="F8F8F8">
                  <a:alpha val="7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1" name="Picture 74" descr="cir_lighteffect0"/>
            <p:cNvPicPr>
              <a:picLocks noChangeAspect="1" noChangeArrowheads="1"/>
            </p:cNvPicPr>
            <p:nvPr/>
          </p:nvPicPr>
          <p:blipFill>
            <a:blip r:embed="rId2" cstate="print">
              <a:lum bright="18000" contrast="-12000"/>
            </a:blip>
            <a:srcRect/>
            <a:stretch>
              <a:fillRect/>
            </a:stretch>
          </p:blipFill>
          <p:spPr bwMode="gray">
            <a:xfrm>
              <a:off x="1609" y="1152"/>
              <a:ext cx="484" cy="385"/>
            </a:xfrm>
            <a:prstGeom prst="rect">
              <a:avLst/>
            </a:prstGeom>
            <a:noFill/>
          </p:spPr>
        </p:pic>
      </p:grpSp>
      <p:sp>
        <p:nvSpPr>
          <p:cNvPr id="52" name="Прямоугольник 51"/>
          <p:cNvSpPr/>
          <p:nvPr/>
        </p:nvSpPr>
        <p:spPr>
          <a:xfrm>
            <a:off x="5026177" y="6109920"/>
            <a:ext cx="7489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113,5</a:t>
            </a:r>
            <a:endParaRPr lang="ru-RU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481870" y="6009128"/>
            <a:ext cx="7489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115,3</a:t>
            </a:r>
            <a:endParaRPr lang="ru-RU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117277" y="1168535"/>
            <a:ext cx="21565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Обладатели аттестата «А</a:t>
            </a:r>
            <a:r>
              <a:rPr lang="kk-K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лтын белгі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381311" y="125447"/>
            <a:ext cx="116668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Павлодар қаласы жалпы орта мектептерінде ҰБТ-2017 қорытындылары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kk-KZ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тоги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ЕНТ- 2017 в общеобразовательных школах города Павлодара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7" name="Picture 2" descr="C:\Users\Admin\Desktop\фото баннеры\фотографии на августовскую конференцию 2017\выпускной\HA8A4664.JPG"/>
          <p:cNvPicPr>
            <a:picLocks noChangeArrowheads="1"/>
          </p:cNvPicPr>
          <p:nvPr/>
        </p:nvPicPr>
        <p:blipFill>
          <a:blip r:embed="rId3" cstate="print">
            <a:lum bright="2000" contrast="2000"/>
          </a:blip>
          <a:srcRect/>
          <a:stretch>
            <a:fillRect/>
          </a:stretch>
        </p:blipFill>
        <p:spPr bwMode="auto">
          <a:xfrm>
            <a:off x="9334050" y="1243591"/>
            <a:ext cx="2468164" cy="18505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2" name="Picture 2" descr="IMG_723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38" y="3351999"/>
            <a:ext cx="2585776" cy="1498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WhatsApp Image 2017-06-27 at 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3459" y="5003186"/>
            <a:ext cx="2458755" cy="16425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Картинки по запросу алтын белгі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07" y="3049801"/>
            <a:ext cx="2016502" cy="13418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283340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min-591d3592e25f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10" y="780312"/>
            <a:ext cx="2556137" cy="1761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9484" name="AutoShape 12"/>
          <p:cNvSpPr>
            <a:spLocks noChangeArrowheads="1"/>
          </p:cNvSpPr>
          <p:nvPr/>
        </p:nvSpPr>
        <p:spPr bwMode="gray">
          <a:xfrm>
            <a:off x="402772" y="2846998"/>
            <a:ext cx="3733800" cy="3701933"/>
          </a:xfrm>
          <a:custGeom>
            <a:avLst/>
            <a:gdLst>
              <a:gd name="G0" fmla="+- 1914 0 0"/>
              <a:gd name="G1" fmla="+- 21600 0 1914"/>
              <a:gd name="G2" fmla="+- 21600 0 191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914" y="10800"/>
                </a:moveTo>
                <a:cubicBezTo>
                  <a:pt x="1914" y="15708"/>
                  <a:pt x="5892" y="19686"/>
                  <a:pt x="10800" y="19686"/>
                </a:cubicBezTo>
                <a:cubicBezTo>
                  <a:pt x="15708" y="19686"/>
                  <a:pt x="19686" y="15708"/>
                  <a:pt x="19686" y="10800"/>
                </a:cubicBezTo>
                <a:cubicBezTo>
                  <a:pt x="19686" y="5892"/>
                  <a:pt x="15708" y="1914"/>
                  <a:pt x="10800" y="1914"/>
                </a:cubicBezTo>
                <a:cubicBezTo>
                  <a:pt x="5892" y="1914"/>
                  <a:pt x="1914" y="5892"/>
                  <a:pt x="1914" y="1080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ru-RU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718649" y="2988477"/>
            <a:ext cx="7924904" cy="3472812"/>
            <a:chOff x="3203714" y="2400710"/>
            <a:chExt cx="6913406" cy="3008454"/>
          </a:xfrm>
        </p:grpSpPr>
        <p:sp>
          <p:nvSpPr>
            <p:cNvPr id="489483" name="Oval 11"/>
            <p:cNvSpPr>
              <a:spLocks noChangeArrowheads="1"/>
            </p:cNvSpPr>
            <p:nvPr/>
          </p:nvSpPr>
          <p:spPr bwMode="gray">
            <a:xfrm>
              <a:off x="3203714" y="2519668"/>
              <a:ext cx="2704280" cy="266535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28575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89485" name="AutoShape 13"/>
            <p:cNvSpPr>
              <a:spLocks noChangeArrowheads="1"/>
            </p:cNvSpPr>
            <p:nvPr/>
          </p:nvSpPr>
          <p:spPr bwMode="gray">
            <a:xfrm>
              <a:off x="5563795" y="2400710"/>
              <a:ext cx="3505439" cy="500063"/>
            </a:xfrm>
            <a:prstGeom prst="roundRect">
              <a:avLst>
                <a:gd name="adj" fmla="val 50000"/>
              </a:avLst>
            </a:prstGeom>
            <a:solidFill>
              <a:srgbClr val="A5E5D1"/>
            </a:solidFill>
            <a:ln w="3810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ru-RU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Семинары – 140 (2147 </a:t>
              </a:r>
              <a:r>
                <a:rPr lang="ru-RU" b="1" dirty="0" smtClean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педагогов)</a:t>
              </a:r>
              <a:endPara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9486" name="AutoShape 14"/>
            <p:cNvSpPr>
              <a:spLocks noChangeArrowheads="1"/>
            </p:cNvSpPr>
            <p:nvPr/>
          </p:nvSpPr>
          <p:spPr bwMode="gray">
            <a:xfrm>
              <a:off x="5847655" y="2993893"/>
              <a:ext cx="3874495" cy="498475"/>
            </a:xfrm>
            <a:prstGeom prst="roundRect">
              <a:avLst>
                <a:gd name="adj" fmla="val 50000"/>
              </a:avLst>
            </a:prstGeom>
            <a:solidFill>
              <a:srgbClr val="99FFCC"/>
            </a:solidFill>
            <a:ln w="3810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ru-RU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Мастер-классы – 47 (1410 педагогов)</a:t>
              </a:r>
              <a:endPara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9487" name="AutoShape 15"/>
            <p:cNvSpPr>
              <a:spLocks noChangeArrowheads="1"/>
            </p:cNvSpPr>
            <p:nvPr/>
          </p:nvSpPr>
          <p:spPr bwMode="gray">
            <a:xfrm>
              <a:off x="5990101" y="3611172"/>
              <a:ext cx="3183459" cy="500062"/>
            </a:xfrm>
            <a:prstGeom prst="roundRect">
              <a:avLst>
                <a:gd name="adj" fmla="val 50000"/>
              </a:avLst>
            </a:prstGeom>
            <a:solidFill>
              <a:srgbClr val="A5E5D1"/>
            </a:solidFill>
            <a:ln w="3810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ru-RU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Коучинги – 35 (715 педагогов)</a:t>
              </a:r>
              <a:endPara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9488" name="AutoShape 16"/>
            <p:cNvSpPr>
              <a:spLocks noChangeArrowheads="1"/>
            </p:cNvSpPr>
            <p:nvPr/>
          </p:nvSpPr>
          <p:spPr bwMode="gray">
            <a:xfrm>
              <a:off x="5815075" y="4236675"/>
              <a:ext cx="4302045" cy="500062"/>
            </a:xfrm>
            <a:prstGeom prst="roundRect">
              <a:avLst>
                <a:gd name="adj" fmla="val 50000"/>
              </a:avLst>
            </a:prstGeom>
            <a:solidFill>
              <a:srgbClr val="99FFCC"/>
            </a:solidFill>
            <a:ln w="3810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ru-RU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Творческие группы – 75 (1477 </a:t>
              </a:r>
              <a:r>
                <a:rPr lang="ru-RU" b="1" dirty="0" smtClean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педагогов)</a:t>
              </a:r>
              <a:endPara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9489" name="AutoShape 17"/>
            <p:cNvSpPr>
              <a:spLocks noChangeArrowheads="1"/>
            </p:cNvSpPr>
            <p:nvPr/>
          </p:nvSpPr>
          <p:spPr bwMode="gray">
            <a:xfrm>
              <a:off x="5219028" y="4909101"/>
              <a:ext cx="4867706" cy="500063"/>
            </a:xfrm>
            <a:prstGeom prst="roundRect">
              <a:avLst>
                <a:gd name="adj" fmla="val 50000"/>
              </a:avLst>
            </a:prstGeom>
            <a:solidFill>
              <a:srgbClr val="A5E5D1"/>
            </a:solidFill>
            <a:ln w="3810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ru-RU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Оргдеятельностные игры – 5 (</a:t>
              </a:r>
              <a:r>
                <a:rPr lang="ru-RU" b="1" dirty="0" smtClean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3607 педагогов)</a:t>
              </a:r>
              <a:endPara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9490" name="Text Box 18"/>
            <p:cNvSpPr txBox="1">
              <a:spLocks noChangeArrowheads="1"/>
            </p:cNvSpPr>
            <p:nvPr/>
          </p:nvSpPr>
          <p:spPr bwMode="gray">
            <a:xfrm>
              <a:off x="3204845" y="3048000"/>
              <a:ext cx="2610230" cy="14664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000000"/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sz="2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Формы организации методической поддержки</a:t>
              </a:r>
              <a:endParaRPr 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89493" name="Picture 21" descr="min-592505d02419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890" y="849094"/>
            <a:ext cx="2902140" cy="1761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8677274" y="2866340"/>
            <a:ext cx="3333751" cy="3707759"/>
          </a:xfrm>
          <a:prstGeom prst="roundRect">
            <a:avLst>
              <a:gd name="adj" fmla="val 7069"/>
            </a:avLst>
          </a:prstGeom>
          <a:solidFill>
            <a:schemeClr val="accent2">
              <a:lumMod val="40000"/>
              <a:lumOff val="60000"/>
            </a:schemeClr>
          </a:solidFill>
          <a:ln>
            <a:gradFill>
              <a:gsLst>
                <a:gs pos="0">
                  <a:schemeClr val="bg1"/>
                </a:gs>
                <a:gs pos="100000">
                  <a:srgbClr val="A5E5D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«Школе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молодого директора»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обучаются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первых руководителей общеобразовательных организаций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«Школе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молодого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завуча» - </a:t>
            </a:r>
            <a:r>
              <a:rPr lang="kk-KZ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заместителя</a:t>
            </a:r>
            <a:r>
              <a:rPr lang="kk-KZ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директора по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учебно-воспитательной работе.</a:t>
            </a:r>
          </a:p>
          <a:p>
            <a:pPr algn="just"/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клубе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молодых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учителей </a:t>
            </a:r>
            <a:r>
              <a:rPr lang="kk-KZ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«ПроЛС» </a:t>
            </a:r>
            <a:r>
              <a:rPr lang="kk-KZ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прошли обучение 78 молодых специалистов.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3338" y="1080789"/>
            <a:ext cx="564956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Только высокообразованный, талантливый, мудрый и патриотичный учитель может воспитать достойное поколение»</a:t>
            </a:r>
          </a:p>
          <a:p>
            <a:pPr algn="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Н.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 Назарбаев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0882"/>
            <a:ext cx="12192000" cy="603191"/>
          </a:xfrm>
          <a:noFill/>
          <a:ln/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Инновациялық үдерістерінің әдістемелік сүйемелдеуі </a:t>
            </a:r>
            <a:br>
              <a:rPr lang="ru-RU" sz="2000" b="1" dirty="0" smtClean="0">
                <a:ln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ln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Методическое сопровождение инновационных процессов</a:t>
            </a:r>
            <a:endParaRPr lang="en-US" sz="2000" b="1" dirty="0">
              <a:ln/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397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0999" y="241300"/>
            <a:ext cx="5895109" cy="908196"/>
          </a:xfrm>
        </p:spPr>
        <p:txBody>
          <a:bodyPr>
            <a:normAutofit fontScale="90000"/>
          </a:bodyPr>
          <a:lstStyle/>
          <a:p>
            <a:pPr algn="ctr"/>
            <a:r>
              <a:rPr lang="kk-KZ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Білім беру ұйымдарының желісі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kk-KZ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Сеть </a:t>
            </a:r>
            <a:r>
              <a:rPr lang="kk-KZ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kk-KZ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kk-KZ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организаций образования, ед.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916491942"/>
              </p:ext>
            </p:extLst>
          </p:nvPr>
        </p:nvGraphicFramePr>
        <p:xfrm>
          <a:off x="76199" y="809766"/>
          <a:ext cx="6075219" cy="4870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" name="Группа 8"/>
          <p:cNvGrpSpPr/>
          <p:nvPr/>
        </p:nvGrpSpPr>
        <p:grpSpPr>
          <a:xfrm>
            <a:off x="5288513" y="2635757"/>
            <a:ext cx="1614974" cy="1586485"/>
            <a:chOff x="86135" y="2270693"/>
            <a:chExt cx="1614974" cy="1586485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86135" y="2270693"/>
              <a:ext cx="1614974" cy="158648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Прямоугольник 10"/>
            <p:cNvSpPr/>
            <p:nvPr/>
          </p:nvSpPr>
          <p:spPr>
            <a:xfrm>
              <a:off x="86135" y="2270693"/>
              <a:ext cx="1614974" cy="15864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t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600" kern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766618" y="1920551"/>
            <a:ext cx="498763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k-KZ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70198" y="1959262"/>
            <a:ext cx="498763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k-KZ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79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39131" y="1959262"/>
            <a:ext cx="498763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k-KZ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1"/>
          <p:cNvSpPr>
            <a:spLocks noChangeArrowheads="1"/>
          </p:cNvSpPr>
          <p:nvPr/>
        </p:nvSpPr>
        <p:spPr bwMode="gray">
          <a:xfrm>
            <a:off x="6389717" y="226761"/>
            <a:ext cx="551118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kk-KZ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Ұйымдасқан білім беру және тәрбиемен қамту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kk-KZ" alt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Охват организованным </a:t>
            </a:r>
          </a:p>
          <a:p>
            <a:pPr algn="ctr"/>
            <a:r>
              <a:rPr lang="kk-KZ" alt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обучением и воспитанием, чел.</a:t>
            </a:r>
            <a:endParaRPr lang="en-US" alt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15"/>
          <p:cNvSpPr>
            <a:spLocks noChangeArrowheads="1"/>
          </p:cNvSpPr>
          <p:nvPr/>
        </p:nvSpPr>
        <p:spPr bwMode="black">
          <a:xfrm>
            <a:off x="6951765" y="3903335"/>
            <a:ext cx="1702527" cy="466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4EA7EA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kk-KZ" alt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2014-2015</a:t>
            </a:r>
            <a:endParaRPr lang="en-US" altLang="ru-RU" sz="1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10736468" y="1604946"/>
            <a:ext cx="548667" cy="919253"/>
            <a:chOff x="2111" y="2247"/>
            <a:chExt cx="592" cy="1034"/>
          </a:xfrm>
        </p:grpSpPr>
        <p:sp>
          <p:nvSpPr>
            <p:cNvPr id="46" name="Freeform 22"/>
            <p:cNvSpPr>
              <a:spLocks/>
            </p:cNvSpPr>
            <p:nvPr/>
          </p:nvSpPr>
          <p:spPr bwMode="gray">
            <a:xfrm>
              <a:off x="2111" y="2449"/>
              <a:ext cx="592" cy="832"/>
            </a:xfrm>
            <a:custGeom>
              <a:avLst/>
              <a:gdLst>
                <a:gd name="T0" fmla="*/ 168 w 320"/>
                <a:gd name="T1" fmla="*/ 1 h 479"/>
                <a:gd name="T2" fmla="*/ 148 w 320"/>
                <a:gd name="T3" fmla="*/ 33 h 479"/>
                <a:gd name="T4" fmla="*/ 127 w 320"/>
                <a:gd name="T5" fmla="*/ 1 h 479"/>
                <a:gd name="T6" fmla="*/ 70 w 320"/>
                <a:gd name="T7" fmla="*/ 17 h 479"/>
                <a:gd name="T8" fmla="*/ 1 w 320"/>
                <a:gd name="T9" fmla="*/ 174 h 479"/>
                <a:gd name="T10" fmla="*/ 36 w 320"/>
                <a:gd name="T11" fmla="*/ 213 h 479"/>
                <a:gd name="T12" fmla="*/ 86 w 320"/>
                <a:gd name="T13" fmla="*/ 57 h 479"/>
                <a:gd name="T14" fmla="*/ 14 w 320"/>
                <a:gd name="T15" fmla="*/ 411 h 479"/>
                <a:gd name="T16" fmla="*/ 34 w 320"/>
                <a:gd name="T17" fmla="*/ 466 h 479"/>
                <a:gd name="T18" fmla="*/ 133 w 320"/>
                <a:gd name="T19" fmla="*/ 440 h 479"/>
                <a:gd name="T20" fmla="*/ 147 w 320"/>
                <a:gd name="T21" fmla="*/ 232 h 479"/>
                <a:gd name="T22" fmla="*/ 169 w 320"/>
                <a:gd name="T23" fmla="*/ 439 h 479"/>
                <a:gd name="T24" fmla="*/ 262 w 320"/>
                <a:gd name="T25" fmla="*/ 468 h 479"/>
                <a:gd name="T26" fmla="*/ 282 w 320"/>
                <a:gd name="T27" fmla="*/ 407 h 479"/>
                <a:gd name="T28" fmla="*/ 210 w 320"/>
                <a:gd name="T29" fmla="*/ 57 h 479"/>
                <a:gd name="T30" fmla="*/ 230 w 320"/>
                <a:gd name="T31" fmla="*/ 135 h 479"/>
                <a:gd name="T32" fmla="*/ 281 w 320"/>
                <a:gd name="T33" fmla="*/ 236 h 479"/>
                <a:gd name="T34" fmla="*/ 295 w 320"/>
                <a:gd name="T35" fmla="*/ 162 h 479"/>
                <a:gd name="T36" fmla="*/ 216 w 320"/>
                <a:gd name="T37" fmla="*/ 8 h 479"/>
                <a:gd name="T38" fmla="*/ 168 w 320"/>
                <a:gd name="T39" fmla="*/ 1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20" h="479">
                  <a:moveTo>
                    <a:pt x="168" y="1"/>
                  </a:moveTo>
                  <a:cubicBezTo>
                    <a:pt x="165" y="15"/>
                    <a:pt x="154" y="34"/>
                    <a:pt x="148" y="33"/>
                  </a:cubicBezTo>
                  <a:cubicBezTo>
                    <a:pt x="141" y="33"/>
                    <a:pt x="133" y="15"/>
                    <a:pt x="127" y="1"/>
                  </a:cubicBezTo>
                  <a:cubicBezTo>
                    <a:pt x="105" y="0"/>
                    <a:pt x="88" y="5"/>
                    <a:pt x="70" y="17"/>
                  </a:cubicBezTo>
                  <a:cubicBezTo>
                    <a:pt x="57" y="32"/>
                    <a:pt x="0" y="165"/>
                    <a:pt x="1" y="174"/>
                  </a:cubicBezTo>
                  <a:cubicBezTo>
                    <a:pt x="1" y="183"/>
                    <a:pt x="3" y="212"/>
                    <a:pt x="36" y="213"/>
                  </a:cubicBezTo>
                  <a:cubicBezTo>
                    <a:pt x="63" y="197"/>
                    <a:pt x="86" y="57"/>
                    <a:pt x="86" y="57"/>
                  </a:cubicBezTo>
                  <a:cubicBezTo>
                    <a:pt x="79" y="92"/>
                    <a:pt x="14" y="411"/>
                    <a:pt x="14" y="411"/>
                  </a:cubicBezTo>
                  <a:cubicBezTo>
                    <a:pt x="9" y="452"/>
                    <a:pt x="24" y="464"/>
                    <a:pt x="34" y="466"/>
                  </a:cubicBezTo>
                  <a:cubicBezTo>
                    <a:pt x="55" y="471"/>
                    <a:pt x="114" y="479"/>
                    <a:pt x="133" y="440"/>
                  </a:cubicBezTo>
                  <a:cubicBezTo>
                    <a:pt x="152" y="401"/>
                    <a:pt x="141" y="232"/>
                    <a:pt x="147" y="232"/>
                  </a:cubicBezTo>
                  <a:cubicBezTo>
                    <a:pt x="153" y="232"/>
                    <a:pt x="150" y="400"/>
                    <a:pt x="169" y="439"/>
                  </a:cubicBezTo>
                  <a:cubicBezTo>
                    <a:pt x="188" y="478"/>
                    <a:pt x="243" y="473"/>
                    <a:pt x="262" y="468"/>
                  </a:cubicBezTo>
                  <a:cubicBezTo>
                    <a:pt x="272" y="462"/>
                    <a:pt x="292" y="459"/>
                    <a:pt x="282" y="407"/>
                  </a:cubicBezTo>
                  <a:lnTo>
                    <a:pt x="210" y="57"/>
                  </a:lnTo>
                  <a:cubicBezTo>
                    <a:pt x="201" y="12"/>
                    <a:pt x="218" y="105"/>
                    <a:pt x="230" y="135"/>
                  </a:cubicBezTo>
                  <a:cubicBezTo>
                    <a:pt x="242" y="165"/>
                    <a:pt x="242" y="254"/>
                    <a:pt x="281" y="236"/>
                  </a:cubicBezTo>
                  <a:cubicBezTo>
                    <a:pt x="320" y="218"/>
                    <a:pt x="299" y="180"/>
                    <a:pt x="295" y="162"/>
                  </a:cubicBezTo>
                  <a:cubicBezTo>
                    <a:pt x="288" y="150"/>
                    <a:pt x="237" y="17"/>
                    <a:pt x="216" y="8"/>
                  </a:cubicBezTo>
                  <a:cubicBezTo>
                    <a:pt x="183" y="0"/>
                    <a:pt x="168" y="1"/>
                    <a:pt x="168" y="1"/>
                  </a:cubicBezTo>
                  <a:close/>
                </a:path>
              </a:pathLst>
            </a:custGeom>
            <a:gradFill rotWithShape="1">
              <a:gsLst>
                <a:gs pos="0">
                  <a:srgbClr val="0099CC">
                    <a:gamma/>
                    <a:shade val="76078"/>
                    <a:invGamma/>
                  </a:srgbClr>
                </a:gs>
                <a:gs pos="100000">
                  <a:srgbClr val="0099CC"/>
                </a:gs>
              </a:gsLst>
              <a:lin ang="18900000" scaled="1"/>
            </a:gradFill>
            <a:ln>
              <a:noFill/>
            </a:ln>
            <a:effectLst/>
            <a:scene3d>
              <a:camera prst="legacyPerspectiveTopRight"/>
              <a:lightRig rig="legacyNormal2" dir="t"/>
            </a:scene3d>
            <a:sp3d extrusionH="430200" prstMaterial="legacyMetal">
              <a:bevelT w="13500" h="13500" prst="angle"/>
              <a:bevelB w="13500" h="13500" prst="angle"/>
              <a:extrusionClr>
                <a:srgbClr val="0099CC"/>
              </a:extrusionClr>
              <a:contourClr>
                <a:srgbClr val="0099CC"/>
              </a:contourClr>
            </a:sp3d>
            <a:extLst>
              <a:ext uri="{91240B29-F687-4F45-9708-019B960494DF}">
                <a14:hiddenLine xmlns="" xmlns:a14="http://schemas.microsoft.com/office/drawing/2010/main" w="19050" cmpd="sng">
                  <a:noFill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28398" dir="12393903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47" name="Oval 23"/>
            <p:cNvSpPr>
              <a:spLocks noChangeArrowheads="1"/>
            </p:cNvSpPr>
            <p:nvPr/>
          </p:nvSpPr>
          <p:spPr bwMode="gray">
            <a:xfrm flipH="1">
              <a:off x="2286" y="2247"/>
              <a:ext cx="199" cy="215"/>
            </a:xfrm>
            <a:prstGeom prst="ellipse">
              <a:avLst/>
            </a:prstGeom>
            <a:gradFill rotWithShape="1">
              <a:gsLst>
                <a:gs pos="0">
                  <a:srgbClr val="0099CC">
                    <a:gamma/>
                    <a:shade val="76078"/>
                    <a:invGamma/>
                  </a:srgbClr>
                </a:gs>
                <a:gs pos="100000">
                  <a:srgbClr val="0099CC"/>
                </a:gs>
              </a:gsLst>
              <a:lin ang="18900000" scaled="1"/>
            </a:gradFill>
            <a:ln>
              <a:noFill/>
            </a:ln>
            <a:effectLst/>
            <a:scene3d>
              <a:camera prst="legacyPerspectiveTopRight"/>
              <a:lightRig rig="legacyNormal2" dir="t"/>
            </a:scene3d>
            <a:sp3d extrusionH="430200" prstMaterial="legacyMetal">
              <a:bevelT w="13500" h="13500" prst="angle"/>
              <a:bevelB w="13500" h="13500" prst="angle"/>
              <a:extrusionClr>
                <a:srgbClr val="0099CC"/>
              </a:extrusionClr>
              <a:contourClr>
                <a:srgbClr val="0099CC"/>
              </a:contourClr>
            </a:sp3d>
            <a:extLst>
              <a:ext uri="{91240B29-F687-4F45-9708-019B960494DF}">
                <a14:hiddenLine xmlns="" xmlns:a14="http://schemas.microsoft.com/office/drawing/2010/main" w="19050">
                  <a:noFill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28398" dir="12393903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</p:grpSp>
      <p:grpSp>
        <p:nvGrpSpPr>
          <p:cNvPr id="8" name="Group 24"/>
          <p:cNvGrpSpPr>
            <a:grpSpLocks/>
          </p:cNvGrpSpPr>
          <p:nvPr/>
        </p:nvGrpSpPr>
        <p:grpSpPr bwMode="auto">
          <a:xfrm>
            <a:off x="11247340" y="1553792"/>
            <a:ext cx="577107" cy="932771"/>
            <a:chOff x="4466" y="2053"/>
            <a:chExt cx="590" cy="1177"/>
          </a:xfrm>
        </p:grpSpPr>
        <p:sp>
          <p:nvSpPr>
            <p:cNvPr id="49" name="Freeform 25"/>
            <p:cNvSpPr>
              <a:spLocks/>
            </p:cNvSpPr>
            <p:nvPr/>
          </p:nvSpPr>
          <p:spPr bwMode="gray">
            <a:xfrm>
              <a:off x="4466" y="2259"/>
              <a:ext cx="590" cy="971"/>
            </a:xfrm>
            <a:custGeom>
              <a:avLst/>
              <a:gdLst>
                <a:gd name="T0" fmla="*/ 284 w 590"/>
                <a:gd name="T1" fmla="*/ 59 h 971"/>
                <a:gd name="T2" fmla="*/ 364 w 590"/>
                <a:gd name="T3" fmla="*/ 7 h 971"/>
                <a:gd name="T4" fmla="*/ 446 w 590"/>
                <a:gd name="T5" fmla="*/ 52 h 971"/>
                <a:gd name="T6" fmla="*/ 512 w 590"/>
                <a:gd name="T7" fmla="*/ 216 h 971"/>
                <a:gd name="T8" fmla="*/ 532 w 590"/>
                <a:gd name="T9" fmla="*/ 417 h 971"/>
                <a:gd name="T10" fmla="*/ 450 w 590"/>
                <a:gd name="T11" fmla="*/ 305 h 971"/>
                <a:gd name="T12" fmla="*/ 398 w 590"/>
                <a:gd name="T13" fmla="*/ 118 h 971"/>
                <a:gd name="T14" fmla="*/ 490 w 590"/>
                <a:gd name="T15" fmla="*/ 497 h 971"/>
                <a:gd name="T16" fmla="*/ 388 w 590"/>
                <a:gd name="T17" fmla="*/ 531 h 971"/>
                <a:gd name="T18" fmla="*/ 412 w 590"/>
                <a:gd name="T19" fmla="*/ 817 h 971"/>
                <a:gd name="T20" fmla="*/ 366 w 590"/>
                <a:gd name="T21" fmla="*/ 967 h 971"/>
                <a:gd name="T22" fmla="*/ 308 w 590"/>
                <a:gd name="T23" fmla="*/ 832 h 971"/>
                <a:gd name="T24" fmla="*/ 290 w 590"/>
                <a:gd name="T25" fmla="*/ 549 h 971"/>
                <a:gd name="T26" fmla="*/ 264 w 590"/>
                <a:gd name="T27" fmla="*/ 801 h 971"/>
                <a:gd name="T28" fmla="*/ 189 w 590"/>
                <a:gd name="T29" fmla="*/ 962 h 971"/>
                <a:gd name="T30" fmla="*/ 151 w 590"/>
                <a:gd name="T31" fmla="*/ 804 h 971"/>
                <a:gd name="T32" fmla="*/ 184 w 590"/>
                <a:gd name="T33" fmla="*/ 525 h 971"/>
                <a:gd name="T34" fmla="*/ 84 w 590"/>
                <a:gd name="T35" fmla="*/ 505 h 971"/>
                <a:gd name="T36" fmla="*/ 170 w 590"/>
                <a:gd name="T37" fmla="*/ 118 h 971"/>
                <a:gd name="T38" fmla="*/ 86 w 590"/>
                <a:gd name="T39" fmla="*/ 401 h 971"/>
                <a:gd name="T40" fmla="*/ 24 w 590"/>
                <a:gd name="T41" fmla="*/ 303 h 971"/>
                <a:gd name="T42" fmla="*/ 140 w 590"/>
                <a:gd name="T43" fmla="*/ 39 h 971"/>
                <a:gd name="T44" fmla="*/ 212 w 590"/>
                <a:gd name="T45" fmla="*/ 13 h 971"/>
                <a:gd name="T46" fmla="*/ 284 w 590"/>
                <a:gd name="T47" fmla="*/ 59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0" h="971">
                  <a:moveTo>
                    <a:pt x="284" y="59"/>
                  </a:moveTo>
                  <a:cubicBezTo>
                    <a:pt x="326" y="59"/>
                    <a:pt x="352" y="37"/>
                    <a:pt x="364" y="7"/>
                  </a:cubicBezTo>
                  <a:cubicBezTo>
                    <a:pt x="390" y="2"/>
                    <a:pt x="418" y="17"/>
                    <a:pt x="446" y="52"/>
                  </a:cubicBezTo>
                  <a:cubicBezTo>
                    <a:pt x="470" y="87"/>
                    <a:pt x="498" y="155"/>
                    <a:pt x="512" y="216"/>
                  </a:cubicBezTo>
                  <a:cubicBezTo>
                    <a:pt x="528" y="274"/>
                    <a:pt x="590" y="404"/>
                    <a:pt x="532" y="417"/>
                  </a:cubicBezTo>
                  <a:cubicBezTo>
                    <a:pt x="476" y="430"/>
                    <a:pt x="462" y="364"/>
                    <a:pt x="450" y="305"/>
                  </a:cubicBezTo>
                  <a:cubicBezTo>
                    <a:pt x="430" y="227"/>
                    <a:pt x="398" y="118"/>
                    <a:pt x="398" y="118"/>
                  </a:cubicBezTo>
                  <a:cubicBezTo>
                    <a:pt x="405" y="150"/>
                    <a:pt x="492" y="428"/>
                    <a:pt x="490" y="497"/>
                  </a:cubicBezTo>
                  <a:cubicBezTo>
                    <a:pt x="428" y="523"/>
                    <a:pt x="442" y="516"/>
                    <a:pt x="388" y="531"/>
                  </a:cubicBezTo>
                  <a:cubicBezTo>
                    <a:pt x="394" y="620"/>
                    <a:pt x="405" y="737"/>
                    <a:pt x="412" y="817"/>
                  </a:cubicBezTo>
                  <a:cubicBezTo>
                    <a:pt x="414" y="865"/>
                    <a:pt x="438" y="963"/>
                    <a:pt x="366" y="967"/>
                  </a:cubicBezTo>
                  <a:cubicBezTo>
                    <a:pt x="294" y="971"/>
                    <a:pt x="318" y="915"/>
                    <a:pt x="308" y="832"/>
                  </a:cubicBezTo>
                  <a:lnTo>
                    <a:pt x="290" y="549"/>
                  </a:lnTo>
                  <a:lnTo>
                    <a:pt x="264" y="801"/>
                  </a:lnTo>
                  <a:cubicBezTo>
                    <a:pt x="250" y="879"/>
                    <a:pt x="256" y="960"/>
                    <a:pt x="189" y="962"/>
                  </a:cubicBezTo>
                  <a:cubicBezTo>
                    <a:pt x="122" y="964"/>
                    <a:pt x="149" y="840"/>
                    <a:pt x="151" y="804"/>
                  </a:cubicBezTo>
                  <a:cubicBezTo>
                    <a:pt x="153" y="768"/>
                    <a:pt x="184" y="579"/>
                    <a:pt x="184" y="525"/>
                  </a:cubicBezTo>
                  <a:cubicBezTo>
                    <a:pt x="134" y="515"/>
                    <a:pt x="84" y="505"/>
                    <a:pt x="84" y="505"/>
                  </a:cubicBezTo>
                  <a:lnTo>
                    <a:pt x="170" y="118"/>
                  </a:lnTo>
                  <a:cubicBezTo>
                    <a:pt x="170" y="101"/>
                    <a:pt x="110" y="370"/>
                    <a:pt x="86" y="401"/>
                  </a:cubicBezTo>
                  <a:cubicBezTo>
                    <a:pt x="62" y="433"/>
                    <a:pt x="0" y="397"/>
                    <a:pt x="24" y="303"/>
                  </a:cubicBezTo>
                  <a:cubicBezTo>
                    <a:pt x="34" y="263"/>
                    <a:pt x="124" y="55"/>
                    <a:pt x="140" y="39"/>
                  </a:cubicBezTo>
                  <a:cubicBezTo>
                    <a:pt x="156" y="23"/>
                    <a:pt x="160" y="0"/>
                    <a:pt x="212" y="13"/>
                  </a:cubicBezTo>
                  <a:cubicBezTo>
                    <a:pt x="238" y="41"/>
                    <a:pt x="242" y="59"/>
                    <a:pt x="284" y="59"/>
                  </a:cubicBezTo>
                  <a:close/>
                </a:path>
              </a:pathLst>
            </a:custGeom>
            <a:gradFill rotWithShape="1">
              <a:gsLst>
                <a:gs pos="0">
                  <a:srgbClr val="F0B5B4"/>
                </a:gs>
                <a:gs pos="100000">
                  <a:srgbClr val="F0B5B4">
                    <a:gamma/>
                    <a:tint val="53725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scene3d>
              <a:camera prst="legacyObliqueTopRight"/>
              <a:lightRig rig="legacyNormal3" dir="b"/>
            </a:scene3d>
            <a:sp3d extrusionH="176200" prstMaterial="legacyMetal">
              <a:bevelT w="13500" h="13500" prst="angle"/>
              <a:bevelB w="13500" h="13500" prst="angle"/>
              <a:extrusionClr>
                <a:srgbClr val="F0B5B4"/>
              </a:extrusionClr>
              <a:contourClr>
                <a:srgbClr val="F0B5B4"/>
              </a:contourClr>
            </a:sp3d>
            <a:extLst>
              <a:ext uri="{91240B29-F687-4F45-9708-019B960494DF}">
                <a14:hiddenLine xmlns="" xmlns:a14="http://schemas.microsoft.com/office/drawing/2010/main" w="19050" cmpd="sng">
                  <a:noFill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28398" dir="20006097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50" name="Oval 26"/>
            <p:cNvSpPr>
              <a:spLocks noChangeArrowheads="1"/>
            </p:cNvSpPr>
            <p:nvPr/>
          </p:nvSpPr>
          <p:spPr bwMode="gray">
            <a:xfrm>
              <a:off x="4641" y="2053"/>
              <a:ext cx="213" cy="225"/>
            </a:xfrm>
            <a:prstGeom prst="ellipse">
              <a:avLst/>
            </a:prstGeom>
            <a:gradFill rotWithShape="1">
              <a:gsLst>
                <a:gs pos="0">
                  <a:srgbClr val="F0B5B4"/>
                </a:gs>
                <a:gs pos="100000">
                  <a:srgbClr val="F0B5B4">
                    <a:gamma/>
                    <a:tint val="53725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scene3d>
              <a:camera prst="legacyObliqueTopRight"/>
              <a:lightRig rig="legacyNormal3" dir="b"/>
            </a:scene3d>
            <a:sp3d extrusionH="176200" prstMaterial="legacyMetal">
              <a:bevelT w="13500" h="13500" prst="angle"/>
              <a:bevelB w="13500" h="13500" prst="angle"/>
              <a:extrusionClr>
                <a:srgbClr val="F0B5B4"/>
              </a:extrusionClr>
              <a:contourClr>
                <a:srgbClr val="F0B5B4"/>
              </a:contourClr>
            </a:sp3d>
            <a:extLst>
              <a:ext uri="{91240B29-F687-4F45-9708-019B960494DF}">
                <a14:hiddenLine xmlns="" xmlns:a14="http://schemas.microsoft.com/office/drawing/2010/main" w="19050">
                  <a:noFill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28398" dir="20006097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</p:grpSp>
      <p:sp>
        <p:nvSpPr>
          <p:cNvPr id="51" name="Rectangle 15"/>
          <p:cNvSpPr>
            <a:spLocks noChangeArrowheads="1"/>
          </p:cNvSpPr>
          <p:nvPr/>
        </p:nvSpPr>
        <p:spPr bwMode="black">
          <a:xfrm>
            <a:off x="9101667" y="4728362"/>
            <a:ext cx="1702527" cy="466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4EA7EA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ru-RU" b="1" dirty="0">
              <a:solidFill>
                <a:schemeClr val="tx2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7970468" y="3150790"/>
            <a:ext cx="0" cy="30688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3" name="Прямоугольник 52"/>
          <p:cNvSpPr/>
          <p:nvPr/>
        </p:nvSpPr>
        <p:spPr>
          <a:xfrm>
            <a:off x="7970468" y="3130529"/>
            <a:ext cx="518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Line 6"/>
          <p:cNvSpPr>
            <a:spLocks noChangeShapeType="1"/>
          </p:cNvSpPr>
          <p:nvPr/>
        </p:nvSpPr>
        <p:spPr bwMode="black">
          <a:xfrm>
            <a:off x="568550" y="5034415"/>
            <a:ext cx="10954613" cy="0"/>
          </a:xfrm>
          <a:prstGeom prst="line">
            <a:avLst/>
          </a:prstGeom>
          <a:noFill/>
          <a:ln w="9525">
            <a:solidFill>
              <a:schemeClr val="tx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4" name="Rectangle 3"/>
          <p:cNvSpPr>
            <a:spLocks noChangeArrowheads="1"/>
          </p:cNvSpPr>
          <p:nvPr/>
        </p:nvSpPr>
        <p:spPr bwMode="gray">
          <a:xfrm>
            <a:off x="538429" y="5119332"/>
            <a:ext cx="11653571" cy="173866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9" name="Group 4"/>
          <p:cNvGrpSpPr>
            <a:grpSpLocks/>
          </p:cNvGrpSpPr>
          <p:nvPr/>
        </p:nvGrpSpPr>
        <p:grpSpPr bwMode="auto">
          <a:xfrm>
            <a:off x="72469" y="5118100"/>
            <a:ext cx="2454831" cy="1739900"/>
            <a:chOff x="404" y="1980"/>
            <a:chExt cx="1294" cy="326"/>
          </a:xfrm>
        </p:grpSpPr>
        <p:sp>
          <p:nvSpPr>
            <p:cNvPr id="66" name="Rectangle 5"/>
            <p:cNvSpPr>
              <a:spLocks noChangeArrowheads="1"/>
            </p:cNvSpPr>
            <p:nvPr/>
          </p:nvSpPr>
          <p:spPr bwMode="ltGray">
            <a:xfrm>
              <a:off x="404" y="1980"/>
              <a:ext cx="1205" cy="32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7" name="AutoShape 6"/>
            <p:cNvSpPr>
              <a:spLocks noChangeArrowheads="1"/>
            </p:cNvSpPr>
            <p:nvPr/>
          </p:nvSpPr>
          <p:spPr bwMode="ltGray">
            <a:xfrm rot="5400000">
              <a:off x="1568" y="2072"/>
              <a:ext cx="139" cy="120"/>
            </a:xfrm>
            <a:prstGeom prst="triangle">
              <a:avLst>
                <a:gd name="adj" fmla="val 50000"/>
              </a:avLst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68" name="Text Box 7"/>
          <p:cNvSpPr txBox="1">
            <a:spLocks noChangeArrowheads="1"/>
          </p:cNvSpPr>
          <p:nvPr/>
        </p:nvSpPr>
        <p:spPr bwMode="gray">
          <a:xfrm>
            <a:off x="2337758" y="5216110"/>
            <a:ext cx="361854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Строительство школ</a:t>
            </a:r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buFontTx/>
              <a:buChar char="-"/>
            </a:pPr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350 мест в микрорайоне Затонского рынка;</a:t>
            </a:r>
          </a:p>
          <a:p>
            <a:pPr algn="just">
              <a:buFontTx/>
              <a:buChar char="-"/>
            </a:pPr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650 мест в микрорайоне «</a:t>
            </a:r>
            <a:r>
              <a:rPr lang="ru-RU" sz="1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Сарыарқа</a:t>
            </a:r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»;</a:t>
            </a:r>
          </a:p>
          <a:p>
            <a:pPr algn="just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на 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  мест с мини-центром на 100 мест в селе </a:t>
            </a:r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Жетекши;</a:t>
            </a:r>
          </a:p>
          <a:p>
            <a:pPr algn="just"/>
            <a:r>
              <a:rPr lang="kk-KZ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школа искусств на 500 мест </a:t>
            </a:r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микрорайоне «</a:t>
            </a:r>
            <a:r>
              <a:rPr lang="ru-RU" sz="1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Сарыарқа</a:t>
            </a:r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69" name="Rectangle 8"/>
          <p:cNvSpPr>
            <a:spLocks noChangeArrowheads="1"/>
          </p:cNvSpPr>
          <p:nvPr/>
        </p:nvSpPr>
        <p:spPr bwMode="black">
          <a:xfrm>
            <a:off x="-165100" y="5541117"/>
            <a:ext cx="2653863" cy="646331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3300"/>
            </a:outerShdw>
          </a:effectLst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kk-KZ" altLang="ru-RU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ПЕРСПЕКТИВЫ</a:t>
            </a:r>
          </a:p>
          <a:p>
            <a:pPr algn="ctr" eaLnBrk="0" hangingPunct="0"/>
            <a:r>
              <a:rPr lang="kk-KZ" altLang="ru-RU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на 2018-2020 годы</a:t>
            </a:r>
            <a:endParaRPr lang="en-US" altLang="ru-RU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AutoShape 9"/>
          <p:cNvSpPr>
            <a:spLocks noChangeArrowheads="1"/>
          </p:cNvSpPr>
          <p:nvPr/>
        </p:nvSpPr>
        <p:spPr bwMode="ltGray">
          <a:xfrm>
            <a:off x="5786864" y="5607442"/>
            <a:ext cx="532149" cy="519907"/>
          </a:xfrm>
          <a:prstGeom prst="rightArrow">
            <a:avLst>
              <a:gd name="adj1" fmla="val 50000"/>
              <a:gd name="adj2" fmla="val 60467"/>
            </a:avLst>
          </a:prstGeom>
          <a:gradFill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>
            <a:outerShdw dist="28398" dir="1593903" algn="ctr" rotWithShape="0">
              <a:srgbClr val="333333">
                <a:alpha val="50000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3" name="Text Box 12"/>
          <p:cNvSpPr txBox="1">
            <a:spLocks noChangeArrowheads="1"/>
          </p:cNvSpPr>
          <p:nvPr/>
        </p:nvSpPr>
        <p:spPr bwMode="gray">
          <a:xfrm>
            <a:off x="6357668" y="5218348"/>
            <a:ext cx="2554421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1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altLang="ru-RU" sz="12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троительство 3-х детских садов:</a:t>
            </a:r>
          </a:p>
          <a:p>
            <a:r>
              <a:rPr lang="ru-RU" altLang="ru-RU" sz="12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на </a:t>
            </a:r>
            <a:r>
              <a:rPr lang="ru-RU" altLang="ru-RU" sz="1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320 мест в селе Павлодарское </a:t>
            </a:r>
            <a:endParaRPr lang="ru-RU" altLang="ru-RU" sz="1200" b="1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sz="12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на </a:t>
            </a:r>
            <a:r>
              <a:rPr lang="ru-RU" altLang="ru-RU" sz="1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140 мест в селе Кенжеколь </a:t>
            </a:r>
            <a:endParaRPr lang="ru-RU" altLang="ru-RU" sz="1200" b="1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sz="12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на </a:t>
            </a:r>
            <a:r>
              <a:rPr lang="ru-RU" altLang="ru-RU" sz="1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140 мест в поселке Ленинский</a:t>
            </a:r>
            <a:endParaRPr lang="en-US" altLang="ru-RU" sz="12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AutoShape 9"/>
          <p:cNvSpPr>
            <a:spLocks noChangeArrowheads="1"/>
          </p:cNvSpPr>
          <p:nvPr/>
        </p:nvSpPr>
        <p:spPr bwMode="ltGray">
          <a:xfrm>
            <a:off x="8669646" y="5627870"/>
            <a:ext cx="532149" cy="519907"/>
          </a:xfrm>
          <a:prstGeom prst="rightArrow">
            <a:avLst>
              <a:gd name="adj1" fmla="val 50000"/>
              <a:gd name="adj2" fmla="val 60467"/>
            </a:avLst>
          </a:prstGeom>
          <a:gradFill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>
            <a:outerShdw dist="28398" dir="1593903" algn="ctr" rotWithShape="0">
              <a:srgbClr val="333333">
                <a:alpha val="50000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2" name="Text Box 12"/>
          <p:cNvSpPr txBox="1">
            <a:spLocks noChangeArrowheads="1"/>
          </p:cNvSpPr>
          <p:nvPr/>
        </p:nvSpPr>
        <p:spPr bwMode="gray">
          <a:xfrm>
            <a:off x="9172997" y="5231309"/>
            <a:ext cx="308801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1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Реконструкция </a:t>
            </a:r>
            <a:r>
              <a:rPr lang="ru-RU" altLang="ru-RU" sz="12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3-х детских садов:</a:t>
            </a:r>
          </a:p>
          <a:p>
            <a:pPr algn="just"/>
            <a:r>
              <a:rPr lang="ru-RU" altLang="ru-RU" sz="12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на </a:t>
            </a:r>
            <a:r>
              <a:rPr lang="ru-RU" altLang="ru-RU" sz="1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320 мест по ул. Ж. Мусы, 4 </a:t>
            </a:r>
            <a:endParaRPr lang="ru-RU" altLang="ru-RU" sz="1200" b="1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r>
              <a:rPr lang="ru-RU" altLang="ru-RU" sz="12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altLang="ru-RU" sz="1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280 мест ул. Лермонтова, 99</a:t>
            </a:r>
            <a:endParaRPr lang="ru-RU" altLang="ru-RU" sz="1200" b="1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altLang="ru-RU" sz="12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на </a:t>
            </a:r>
            <a:r>
              <a:rPr lang="ru-RU" altLang="ru-RU" sz="1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мест ул. Кутузова, 42/1 </a:t>
            </a:r>
            <a:endParaRPr lang="en-US" altLang="ru-RU" sz="12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 Box 12"/>
          <p:cNvSpPr txBox="1">
            <a:spLocks noChangeArrowheads="1"/>
          </p:cNvSpPr>
          <p:nvPr/>
        </p:nvSpPr>
        <p:spPr bwMode="black">
          <a:xfrm>
            <a:off x="10806818" y="1160649"/>
            <a:ext cx="976489" cy="40011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kk-KZ" alt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58024</a:t>
            </a:r>
            <a:endParaRPr lang="en-US" altLang="ru-RU" sz="20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Rectangle 19"/>
          <p:cNvSpPr>
            <a:spLocks noChangeArrowheads="1"/>
          </p:cNvSpPr>
          <p:nvPr/>
        </p:nvSpPr>
        <p:spPr bwMode="black">
          <a:xfrm>
            <a:off x="8907423" y="3229495"/>
            <a:ext cx="1270900" cy="466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4EA7EA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kk-KZ" alt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2015-2016</a:t>
            </a:r>
            <a:endParaRPr lang="kk-KZ" altLang="ru-RU" sz="1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oup 21"/>
          <p:cNvGrpSpPr>
            <a:grpSpLocks/>
          </p:cNvGrpSpPr>
          <p:nvPr/>
        </p:nvGrpSpPr>
        <p:grpSpPr bwMode="auto">
          <a:xfrm>
            <a:off x="9210571" y="2371175"/>
            <a:ext cx="548667" cy="919253"/>
            <a:chOff x="2111" y="2247"/>
            <a:chExt cx="592" cy="1034"/>
          </a:xfrm>
        </p:grpSpPr>
        <p:sp>
          <p:nvSpPr>
            <p:cNvPr id="56" name="Freeform 22"/>
            <p:cNvSpPr>
              <a:spLocks/>
            </p:cNvSpPr>
            <p:nvPr/>
          </p:nvSpPr>
          <p:spPr bwMode="gray">
            <a:xfrm>
              <a:off x="2111" y="2449"/>
              <a:ext cx="592" cy="832"/>
            </a:xfrm>
            <a:custGeom>
              <a:avLst/>
              <a:gdLst>
                <a:gd name="T0" fmla="*/ 168 w 320"/>
                <a:gd name="T1" fmla="*/ 1 h 479"/>
                <a:gd name="T2" fmla="*/ 148 w 320"/>
                <a:gd name="T3" fmla="*/ 33 h 479"/>
                <a:gd name="T4" fmla="*/ 127 w 320"/>
                <a:gd name="T5" fmla="*/ 1 h 479"/>
                <a:gd name="T6" fmla="*/ 70 w 320"/>
                <a:gd name="T7" fmla="*/ 17 h 479"/>
                <a:gd name="T8" fmla="*/ 1 w 320"/>
                <a:gd name="T9" fmla="*/ 174 h 479"/>
                <a:gd name="T10" fmla="*/ 36 w 320"/>
                <a:gd name="T11" fmla="*/ 213 h 479"/>
                <a:gd name="T12" fmla="*/ 86 w 320"/>
                <a:gd name="T13" fmla="*/ 57 h 479"/>
                <a:gd name="T14" fmla="*/ 14 w 320"/>
                <a:gd name="T15" fmla="*/ 411 h 479"/>
                <a:gd name="T16" fmla="*/ 34 w 320"/>
                <a:gd name="T17" fmla="*/ 466 h 479"/>
                <a:gd name="T18" fmla="*/ 133 w 320"/>
                <a:gd name="T19" fmla="*/ 440 h 479"/>
                <a:gd name="T20" fmla="*/ 147 w 320"/>
                <a:gd name="T21" fmla="*/ 232 h 479"/>
                <a:gd name="T22" fmla="*/ 169 w 320"/>
                <a:gd name="T23" fmla="*/ 439 h 479"/>
                <a:gd name="T24" fmla="*/ 262 w 320"/>
                <a:gd name="T25" fmla="*/ 468 h 479"/>
                <a:gd name="T26" fmla="*/ 282 w 320"/>
                <a:gd name="T27" fmla="*/ 407 h 479"/>
                <a:gd name="T28" fmla="*/ 210 w 320"/>
                <a:gd name="T29" fmla="*/ 57 h 479"/>
                <a:gd name="T30" fmla="*/ 230 w 320"/>
                <a:gd name="T31" fmla="*/ 135 h 479"/>
                <a:gd name="T32" fmla="*/ 281 w 320"/>
                <a:gd name="T33" fmla="*/ 236 h 479"/>
                <a:gd name="T34" fmla="*/ 295 w 320"/>
                <a:gd name="T35" fmla="*/ 162 h 479"/>
                <a:gd name="T36" fmla="*/ 216 w 320"/>
                <a:gd name="T37" fmla="*/ 8 h 479"/>
                <a:gd name="T38" fmla="*/ 168 w 320"/>
                <a:gd name="T39" fmla="*/ 1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20" h="479">
                  <a:moveTo>
                    <a:pt x="168" y="1"/>
                  </a:moveTo>
                  <a:cubicBezTo>
                    <a:pt x="165" y="15"/>
                    <a:pt x="154" y="34"/>
                    <a:pt x="148" y="33"/>
                  </a:cubicBezTo>
                  <a:cubicBezTo>
                    <a:pt x="141" y="33"/>
                    <a:pt x="133" y="15"/>
                    <a:pt x="127" y="1"/>
                  </a:cubicBezTo>
                  <a:cubicBezTo>
                    <a:pt x="105" y="0"/>
                    <a:pt x="88" y="5"/>
                    <a:pt x="70" y="17"/>
                  </a:cubicBezTo>
                  <a:cubicBezTo>
                    <a:pt x="57" y="32"/>
                    <a:pt x="0" y="165"/>
                    <a:pt x="1" y="174"/>
                  </a:cubicBezTo>
                  <a:cubicBezTo>
                    <a:pt x="1" y="183"/>
                    <a:pt x="3" y="212"/>
                    <a:pt x="36" y="213"/>
                  </a:cubicBezTo>
                  <a:cubicBezTo>
                    <a:pt x="63" y="197"/>
                    <a:pt x="86" y="57"/>
                    <a:pt x="86" y="57"/>
                  </a:cubicBezTo>
                  <a:cubicBezTo>
                    <a:pt x="79" y="92"/>
                    <a:pt x="14" y="411"/>
                    <a:pt x="14" y="411"/>
                  </a:cubicBezTo>
                  <a:cubicBezTo>
                    <a:pt x="9" y="452"/>
                    <a:pt x="24" y="464"/>
                    <a:pt x="34" y="466"/>
                  </a:cubicBezTo>
                  <a:cubicBezTo>
                    <a:pt x="55" y="471"/>
                    <a:pt x="114" y="479"/>
                    <a:pt x="133" y="440"/>
                  </a:cubicBezTo>
                  <a:cubicBezTo>
                    <a:pt x="152" y="401"/>
                    <a:pt x="141" y="232"/>
                    <a:pt x="147" y="232"/>
                  </a:cubicBezTo>
                  <a:cubicBezTo>
                    <a:pt x="153" y="232"/>
                    <a:pt x="150" y="400"/>
                    <a:pt x="169" y="439"/>
                  </a:cubicBezTo>
                  <a:cubicBezTo>
                    <a:pt x="188" y="478"/>
                    <a:pt x="243" y="473"/>
                    <a:pt x="262" y="468"/>
                  </a:cubicBezTo>
                  <a:cubicBezTo>
                    <a:pt x="272" y="462"/>
                    <a:pt x="292" y="459"/>
                    <a:pt x="282" y="407"/>
                  </a:cubicBezTo>
                  <a:lnTo>
                    <a:pt x="210" y="57"/>
                  </a:lnTo>
                  <a:cubicBezTo>
                    <a:pt x="201" y="12"/>
                    <a:pt x="218" y="105"/>
                    <a:pt x="230" y="135"/>
                  </a:cubicBezTo>
                  <a:cubicBezTo>
                    <a:pt x="242" y="165"/>
                    <a:pt x="242" y="254"/>
                    <a:pt x="281" y="236"/>
                  </a:cubicBezTo>
                  <a:cubicBezTo>
                    <a:pt x="320" y="218"/>
                    <a:pt x="299" y="180"/>
                    <a:pt x="295" y="162"/>
                  </a:cubicBezTo>
                  <a:cubicBezTo>
                    <a:pt x="288" y="150"/>
                    <a:pt x="237" y="17"/>
                    <a:pt x="216" y="8"/>
                  </a:cubicBezTo>
                  <a:cubicBezTo>
                    <a:pt x="183" y="0"/>
                    <a:pt x="168" y="1"/>
                    <a:pt x="168" y="1"/>
                  </a:cubicBezTo>
                  <a:close/>
                </a:path>
              </a:pathLst>
            </a:custGeom>
            <a:gradFill rotWithShape="1">
              <a:gsLst>
                <a:gs pos="0">
                  <a:srgbClr val="0099CC">
                    <a:gamma/>
                    <a:shade val="76078"/>
                    <a:invGamma/>
                  </a:srgbClr>
                </a:gs>
                <a:gs pos="100000">
                  <a:srgbClr val="0099CC"/>
                </a:gs>
              </a:gsLst>
              <a:lin ang="18900000" scaled="1"/>
            </a:gradFill>
            <a:ln>
              <a:noFill/>
            </a:ln>
            <a:effectLst/>
            <a:scene3d>
              <a:camera prst="legacyPerspectiveTopRight"/>
              <a:lightRig rig="legacyNormal2" dir="t"/>
            </a:scene3d>
            <a:sp3d extrusionH="430200" prstMaterial="legacyMetal">
              <a:bevelT w="13500" h="13500" prst="angle"/>
              <a:bevelB w="13500" h="13500" prst="angle"/>
              <a:extrusionClr>
                <a:srgbClr val="0099CC"/>
              </a:extrusionClr>
              <a:contourClr>
                <a:srgbClr val="0099CC"/>
              </a:contourClr>
            </a:sp3d>
            <a:extLst>
              <a:ext uri="{91240B29-F687-4F45-9708-019B960494DF}">
                <a14:hiddenLine xmlns="" xmlns:a14="http://schemas.microsoft.com/office/drawing/2010/main" w="19050" cmpd="sng">
                  <a:noFill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28398" dir="12393903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57" name="Oval 23"/>
            <p:cNvSpPr>
              <a:spLocks noChangeArrowheads="1"/>
            </p:cNvSpPr>
            <p:nvPr/>
          </p:nvSpPr>
          <p:spPr bwMode="gray">
            <a:xfrm flipH="1">
              <a:off x="2286" y="2247"/>
              <a:ext cx="199" cy="215"/>
            </a:xfrm>
            <a:prstGeom prst="ellipse">
              <a:avLst/>
            </a:prstGeom>
            <a:gradFill rotWithShape="1">
              <a:gsLst>
                <a:gs pos="0">
                  <a:srgbClr val="0099CC">
                    <a:gamma/>
                    <a:shade val="76078"/>
                    <a:invGamma/>
                  </a:srgbClr>
                </a:gs>
                <a:gs pos="100000">
                  <a:srgbClr val="0099CC"/>
                </a:gs>
              </a:gsLst>
              <a:lin ang="18900000" scaled="1"/>
            </a:gradFill>
            <a:ln>
              <a:noFill/>
            </a:ln>
            <a:effectLst/>
            <a:scene3d>
              <a:camera prst="legacyPerspectiveTopRight"/>
              <a:lightRig rig="legacyNormal2" dir="t"/>
            </a:scene3d>
            <a:sp3d extrusionH="430200" prstMaterial="legacyMetal">
              <a:bevelT w="13500" h="13500" prst="angle"/>
              <a:bevelB w="13500" h="13500" prst="angle"/>
              <a:extrusionClr>
                <a:srgbClr val="0099CC"/>
              </a:extrusionClr>
              <a:contourClr>
                <a:srgbClr val="0099CC"/>
              </a:contourClr>
            </a:sp3d>
            <a:extLst>
              <a:ext uri="{91240B29-F687-4F45-9708-019B960494DF}">
                <a14:hiddenLine xmlns="" xmlns:a14="http://schemas.microsoft.com/office/drawing/2010/main" w="19050">
                  <a:noFill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28398" dir="12393903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</p:grpSp>
      <p:grpSp>
        <p:nvGrpSpPr>
          <p:cNvPr id="14" name="Group 24"/>
          <p:cNvGrpSpPr>
            <a:grpSpLocks/>
          </p:cNvGrpSpPr>
          <p:nvPr/>
        </p:nvGrpSpPr>
        <p:grpSpPr bwMode="auto">
          <a:xfrm>
            <a:off x="9751097" y="2319017"/>
            <a:ext cx="577107" cy="932771"/>
            <a:chOff x="4466" y="2053"/>
            <a:chExt cx="590" cy="1177"/>
          </a:xfrm>
        </p:grpSpPr>
        <p:sp>
          <p:nvSpPr>
            <p:cNvPr id="59" name="Freeform 25"/>
            <p:cNvSpPr>
              <a:spLocks/>
            </p:cNvSpPr>
            <p:nvPr/>
          </p:nvSpPr>
          <p:spPr bwMode="gray">
            <a:xfrm>
              <a:off x="4466" y="2259"/>
              <a:ext cx="590" cy="971"/>
            </a:xfrm>
            <a:custGeom>
              <a:avLst/>
              <a:gdLst>
                <a:gd name="T0" fmla="*/ 284 w 590"/>
                <a:gd name="T1" fmla="*/ 59 h 971"/>
                <a:gd name="T2" fmla="*/ 364 w 590"/>
                <a:gd name="T3" fmla="*/ 7 h 971"/>
                <a:gd name="T4" fmla="*/ 446 w 590"/>
                <a:gd name="T5" fmla="*/ 52 h 971"/>
                <a:gd name="T6" fmla="*/ 512 w 590"/>
                <a:gd name="T7" fmla="*/ 216 h 971"/>
                <a:gd name="T8" fmla="*/ 532 w 590"/>
                <a:gd name="T9" fmla="*/ 417 h 971"/>
                <a:gd name="T10" fmla="*/ 450 w 590"/>
                <a:gd name="T11" fmla="*/ 305 h 971"/>
                <a:gd name="T12" fmla="*/ 398 w 590"/>
                <a:gd name="T13" fmla="*/ 118 h 971"/>
                <a:gd name="T14" fmla="*/ 490 w 590"/>
                <a:gd name="T15" fmla="*/ 497 h 971"/>
                <a:gd name="T16" fmla="*/ 388 w 590"/>
                <a:gd name="T17" fmla="*/ 531 h 971"/>
                <a:gd name="T18" fmla="*/ 412 w 590"/>
                <a:gd name="T19" fmla="*/ 817 h 971"/>
                <a:gd name="T20" fmla="*/ 366 w 590"/>
                <a:gd name="T21" fmla="*/ 967 h 971"/>
                <a:gd name="T22" fmla="*/ 308 w 590"/>
                <a:gd name="T23" fmla="*/ 832 h 971"/>
                <a:gd name="T24" fmla="*/ 290 w 590"/>
                <a:gd name="T25" fmla="*/ 549 h 971"/>
                <a:gd name="T26" fmla="*/ 264 w 590"/>
                <a:gd name="T27" fmla="*/ 801 h 971"/>
                <a:gd name="T28" fmla="*/ 189 w 590"/>
                <a:gd name="T29" fmla="*/ 962 h 971"/>
                <a:gd name="T30" fmla="*/ 151 w 590"/>
                <a:gd name="T31" fmla="*/ 804 h 971"/>
                <a:gd name="T32" fmla="*/ 184 w 590"/>
                <a:gd name="T33" fmla="*/ 525 h 971"/>
                <a:gd name="T34" fmla="*/ 84 w 590"/>
                <a:gd name="T35" fmla="*/ 505 h 971"/>
                <a:gd name="T36" fmla="*/ 170 w 590"/>
                <a:gd name="T37" fmla="*/ 118 h 971"/>
                <a:gd name="T38" fmla="*/ 86 w 590"/>
                <a:gd name="T39" fmla="*/ 401 h 971"/>
                <a:gd name="T40" fmla="*/ 24 w 590"/>
                <a:gd name="T41" fmla="*/ 303 h 971"/>
                <a:gd name="T42" fmla="*/ 140 w 590"/>
                <a:gd name="T43" fmla="*/ 39 h 971"/>
                <a:gd name="T44" fmla="*/ 212 w 590"/>
                <a:gd name="T45" fmla="*/ 13 h 971"/>
                <a:gd name="T46" fmla="*/ 284 w 590"/>
                <a:gd name="T47" fmla="*/ 59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0" h="971">
                  <a:moveTo>
                    <a:pt x="284" y="59"/>
                  </a:moveTo>
                  <a:cubicBezTo>
                    <a:pt x="326" y="59"/>
                    <a:pt x="352" y="37"/>
                    <a:pt x="364" y="7"/>
                  </a:cubicBezTo>
                  <a:cubicBezTo>
                    <a:pt x="390" y="2"/>
                    <a:pt x="418" y="17"/>
                    <a:pt x="446" y="52"/>
                  </a:cubicBezTo>
                  <a:cubicBezTo>
                    <a:pt x="470" y="87"/>
                    <a:pt x="498" y="155"/>
                    <a:pt x="512" y="216"/>
                  </a:cubicBezTo>
                  <a:cubicBezTo>
                    <a:pt x="528" y="274"/>
                    <a:pt x="590" y="404"/>
                    <a:pt x="532" y="417"/>
                  </a:cubicBezTo>
                  <a:cubicBezTo>
                    <a:pt x="476" y="430"/>
                    <a:pt x="462" y="364"/>
                    <a:pt x="450" y="305"/>
                  </a:cubicBezTo>
                  <a:cubicBezTo>
                    <a:pt x="430" y="227"/>
                    <a:pt x="398" y="118"/>
                    <a:pt x="398" y="118"/>
                  </a:cubicBezTo>
                  <a:cubicBezTo>
                    <a:pt x="405" y="150"/>
                    <a:pt x="492" y="428"/>
                    <a:pt x="490" y="497"/>
                  </a:cubicBezTo>
                  <a:cubicBezTo>
                    <a:pt x="428" y="523"/>
                    <a:pt x="442" y="516"/>
                    <a:pt x="388" y="531"/>
                  </a:cubicBezTo>
                  <a:cubicBezTo>
                    <a:pt x="394" y="620"/>
                    <a:pt x="405" y="737"/>
                    <a:pt x="412" y="817"/>
                  </a:cubicBezTo>
                  <a:cubicBezTo>
                    <a:pt x="414" y="865"/>
                    <a:pt x="438" y="963"/>
                    <a:pt x="366" y="967"/>
                  </a:cubicBezTo>
                  <a:cubicBezTo>
                    <a:pt x="294" y="971"/>
                    <a:pt x="318" y="915"/>
                    <a:pt x="308" y="832"/>
                  </a:cubicBezTo>
                  <a:lnTo>
                    <a:pt x="290" y="549"/>
                  </a:lnTo>
                  <a:lnTo>
                    <a:pt x="264" y="801"/>
                  </a:lnTo>
                  <a:cubicBezTo>
                    <a:pt x="250" y="879"/>
                    <a:pt x="256" y="960"/>
                    <a:pt x="189" y="962"/>
                  </a:cubicBezTo>
                  <a:cubicBezTo>
                    <a:pt x="122" y="964"/>
                    <a:pt x="149" y="840"/>
                    <a:pt x="151" y="804"/>
                  </a:cubicBezTo>
                  <a:cubicBezTo>
                    <a:pt x="153" y="768"/>
                    <a:pt x="184" y="579"/>
                    <a:pt x="184" y="525"/>
                  </a:cubicBezTo>
                  <a:cubicBezTo>
                    <a:pt x="134" y="515"/>
                    <a:pt x="84" y="505"/>
                    <a:pt x="84" y="505"/>
                  </a:cubicBezTo>
                  <a:lnTo>
                    <a:pt x="170" y="118"/>
                  </a:lnTo>
                  <a:cubicBezTo>
                    <a:pt x="170" y="101"/>
                    <a:pt x="110" y="370"/>
                    <a:pt x="86" y="401"/>
                  </a:cubicBezTo>
                  <a:cubicBezTo>
                    <a:pt x="62" y="433"/>
                    <a:pt x="0" y="397"/>
                    <a:pt x="24" y="303"/>
                  </a:cubicBezTo>
                  <a:cubicBezTo>
                    <a:pt x="34" y="263"/>
                    <a:pt x="124" y="55"/>
                    <a:pt x="140" y="39"/>
                  </a:cubicBezTo>
                  <a:cubicBezTo>
                    <a:pt x="156" y="23"/>
                    <a:pt x="160" y="0"/>
                    <a:pt x="212" y="13"/>
                  </a:cubicBezTo>
                  <a:cubicBezTo>
                    <a:pt x="238" y="41"/>
                    <a:pt x="242" y="59"/>
                    <a:pt x="284" y="59"/>
                  </a:cubicBezTo>
                  <a:close/>
                </a:path>
              </a:pathLst>
            </a:custGeom>
            <a:gradFill rotWithShape="1">
              <a:gsLst>
                <a:gs pos="0">
                  <a:srgbClr val="F0B5B4"/>
                </a:gs>
                <a:gs pos="100000">
                  <a:srgbClr val="F0B5B4">
                    <a:gamma/>
                    <a:tint val="53725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scene3d>
              <a:camera prst="legacyObliqueTopRight"/>
              <a:lightRig rig="legacyNormal3" dir="b"/>
            </a:scene3d>
            <a:sp3d extrusionH="176200" prstMaterial="legacyMetal">
              <a:bevelT w="13500" h="13500" prst="angle"/>
              <a:bevelB w="13500" h="13500" prst="angle"/>
              <a:extrusionClr>
                <a:srgbClr val="F0B5B4"/>
              </a:extrusionClr>
              <a:contourClr>
                <a:srgbClr val="F0B5B4"/>
              </a:contourClr>
            </a:sp3d>
            <a:extLst>
              <a:ext uri="{91240B29-F687-4F45-9708-019B960494DF}">
                <a14:hiddenLine xmlns="" xmlns:a14="http://schemas.microsoft.com/office/drawing/2010/main" w="19050" cmpd="sng">
                  <a:noFill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28398" dir="20006097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60" name="Oval 26"/>
            <p:cNvSpPr>
              <a:spLocks noChangeArrowheads="1"/>
            </p:cNvSpPr>
            <p:nvPr/>
          </p:nvSpPr>
          <p:spPr bwMode="gray">
            <a:xfrm>
              <a:off x="4641" y="2053"/>
              <a:ext cx="213" cy="225"/>
            </a:xfrm>
            <a:prstGeom prst="ellipse">
              <a:avLst/>
            </a:prstGeom>
            <a:gradFill rotWithShape="1">
              <a:gsLst>
                <a:gs pos="0">
                  <a:srgbClr val="F0B5B4"/>
                </a:gs>
                <a:gs pos="100000">
                  <a:srgbClr val="F0B5B4">
                    <a:gamma/>
                    <a:tint val="53725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scene3d>
              <a:camera prst="legacyObliqueTopRight"/>
              <a:lightRig rig="legacyNormal3" dir="b"/>
            </a:scene3d>
            <a:sp3d extrusionH="176200" prstMaterial="legacyMetal">
              <a:bevelT w="13500" h="13500" prst="angle"/>
              <a:bevelB w="13500" h="13500" prst="angle"/>
              <a:extrusionClr>
                <a:srgbClr val="F0B5B4"/>
              </a:extrusionClr>
              <a:contourClr>
                <a:srgbClr val="F0B5B4"/>
              </a:contourClr>
            </a:sp3d>
            <a:extLst>
              <a:ext uri="{91240B29-F687-4F45-9708-019B960494DF}">
                <a14:hiddenLine xmlns="" xmlns:a14="http://schemas.microsoft.com/office/drawing/2010/main" w="19050">
                  <a:noFill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28398" dir="20006097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</p:grpSp>
      <p:sp>
        <p:nvSpPr>
          <p:cNvPr id="61" name="Text Box 12"/>
          <p:cNvSpPr txBox="1">
            <a:spLocks noChangeArrowheads="1"/>
          </p:cNvSpPr>
          <p:nvPr/>
        </p:nvSpPr>
        <p:spPr bwMode="black">
          <a:xfrm>
            <a:off x="9288215" y="1804193"/>
            <a:ext cx="976489" cy="40011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kk-KZ" altLang="ru-RU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55590</a:t>
            </a:r>
            <a:endParaRPr lang="en-US" altLang="ru-RU" sz="20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Rectangle 19"/>
          <p:cNvSpPr>
            <a:spLocks noChangeArrowheads="1"/>
          </p:cNvSpPr>
          <p:nvPr/>
        </p:nvSpPr>
        <p:spPr bwMode="black">
          <a:xfrm>
            <a:off x="10460982" y="2421280"/>
            <a:ext cx="1270900" cy="466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4EA7EA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kk-KZ" alt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2016-2017</a:t>
            </a:r>
            <a:endParaRPr lang="en-US" altLang="ru-RU" sz="1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Group 21"/>
          <p:cNvGrpSpPr>
            <a:grpSpLocks/>
          </p:cNvGrpSpPr>
          <p:nvPr/>
        </p:nvGrpSpPr>
        <p:grpSpPr bwMode="auto">
          <a:xfrm>
            <a:off x="7250456" y="3101068"/>
            <a:ext cx="548667" cy="919253"/>
            <a:chOff x="2111" y="2247"/>
            <a:chExt cx="592" cy="1034"/>
          </a:xfrm>
        </p:grpSpPr>
        <p:sp>
          <p:nvSpPr>
            <p:cNvPr id="81" name="Freeform 22"/>
            <p:cNvSpPr>
              <a:spLocks/>
            </p:cNvSpPr>
            <p:nvPr/>
          </p:nvSpPr>
          <p:spPr bwMode="gray">
            <a:xfrm>
              <a:off x="2111" y="2449"/>
              <a:ext cx="592" cy="832"/>
            </a:xfrm>
            <a:custGeom>
              <a:avLst/>
              <a:gdLst>
                <a:gd name="T0" fmla="*/ 168 w 320"/>
                <a:gd name="T1" fmla="*/ 1 h 479"/>
                <a:gd name="T2" fmla="*/ 148 w 320"/>
                <a:gd name="T3" fmla="*/ 33 h 479"/>
                <a:gd name="T4" fmla="*/ 127 w 320"/>
                <a:gd name="T5" fmla="*/ 1 h 479"/>
                <a:gd name="T6" fmla="*/ 70 w 320"/>
                <a:gd name="T7" fmla="*/ 17 h 479"/>
                <a:gd name="T8" fmla="*/ 1 w 320"/>
                <a:gd name="T9" fmla="*/ 174 h 479"/>
                <a:gd name="T10" fmla="*/ 36 w 320"/>
                <a:gd name="T11" fmla="*/ 213 h 479"/>
                <a:gd name="T12" fmla="*/ 86 w 320"/>
                <a:gd name="T13" fmla="*/ 57 h 479"/>
                <a:gd name="T14" fmla="*/ 14 w 320"/>
                <a:gd name="T15" fmla="*/ 411 h 479"/>
                <a:gd name="T16" fmla="*/ 34 w 320"/>
                <a:gd name="T17" fmla="*/ 466 h 479"/>
                <a:gd name="T18" fmla="*/ 133 w 320"/>
                <a:gd name="T19" fmla="*/ 440 h 479"/>
                <a:gd name="T20" fmla="*/ 147 w 320"/>
                <a:gd name="T21" fmla="*/ 232 h 479"/>
                <a:gd name="T22" fmla="*/ 169 w 320"/>
                <a:gd name="T23" fmla="*/ 439 h 479"/>
                <a:gd name="T24" fmla="*/ 262 w 320"/>
                <a:gd name="T25" fmla="*/ 468 h 479"/>
                <a:gd name="T26" fmla="*/ 282 w 320"/>
                <a:gd name="T27" fmla="*/ 407 h 479"/>
                <a:gd name="T28" fmla="*/ 210 w 320"/>
                <a:gd name="T29" fmla="*/ 57 h 479"/>
                <a:gd name="T30" fmla="*/ 230 w 320"/>
                <a:gd name="T31" fmla="*/ 135 h 479"/>
                <a:gd name="T32" fmla="*/ 281 w 320"/>
                <a:gd name="T33" fmla="*/ 236 h 479"/>
                <a:gd name="T34" fmla="*/ 295 w 320"/>
                <a:gd name="T35" fmla="*/ 162 h 479"/>
                <a:gd name="T36" fmla="*/ 216 w 320"/>
                <a:gd name="T37" fmla="*/ 8 h 479"/>
                <a:gd name="T38" fmla="*/ 168 w 320"/>
                <a:gd name="T39" fmla="*/ 1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20" h="479">
                  <a:moveTo>
                    <a:pt x="168" y="1"/>
                  </a:moveTo>
                  <a:cubicBezTo>
                    <a:pt x="165" y="15"/>
                    <a:pt x="154" y="34"/>
                    <a:pt x="148" y="33"/>
                  </a:cubicBezTo>
                  <a:cubicBezTo>
                    <a:pt x="141" y="33"/>
                    <a:pt x="133" y="15"/>
                    <a:pt x="127" y="1"/>
                  </a:cubicBezTo>
                  <a:cubicBezTo>
                    <a:pt x="105" y="0"/>
                    <a:pt x="88" y="5"/>
                    <a:pt x="70" y="17"/>
                  </a:cubicBezTo>
                  <a:cubicBezTo>
                    <a:pt x="57" y="32"/>
                    <a:pt x="0" y="165"/>
                    <a:pt x="1" y="174"/>
                  </a:cubicBezTo>
                  <a:cubicBezTo>
                    <a:pt x="1" y="183"/>
                    <a:pt x="3" y="212"/>
                    <a:pt x="36" y="213"/>
                  </a:cubicBezTo>
                  <a:cubicBezTo>
                    <a:pt x="63" y="197"/>
                    <a:pt x="86" y="57"/>
                    <a:pt x="86" y="57"/>
                  </a:cubicBezTo>
                  <a:cubicBezTo>
                    <a:pt x="79" y="92"/>
                    <a:pt x="14" y="411"/>
                    <a:pt x="14" y="411"/>
                  </a:cubicBezTo>
                  <a:cubicBezTo>
                    <a:pt x="9" y="452"/>
                    <a:pt x="24" y="464"/>
                    <a:pt x="34" y="466"/>
                  </a:cubicBezTo>
                  <a:cubicBezTo>
                    <a:pt x="55" y="471"/>
                    <a:pt x="114" y="479"/>
                    <a:pt x="133" y="440"/>
                  </a:cubicBezTo>
                  <a:cubicBezTo>
                    <a:pt x="152" y="401"/>
                    <a:pt x="141" y="232"/>
                    <a:pt x="147" y="232"/>
                  </a:cubicBezTo>
                  <a:cubicBezTo>
                    <a:pt x="153" y="232"/>
                    <a:pt x="150" y="400"/>
                    <a:pt x="169" y="439"/>
                  </a:cubicBezTo>
                  <a:cubicBezTo>
                    <a:pt x="188" y="478"/>
                    <a:pt x="243" y="473"/>
                    <a:pt x="262" y="468"/>
                  </a:cubicBezTo>
                  <a:cubicBezTo>
                    <a:pt x="272" y="462"/>
                    <a:pt x="292" y="459"/>
                    <a:pt x="282" y="407"/>
                  </a:cubicBezTo>
                  <a:lnTo>
                    <a:pt x="210" y="57"/>
                  </a:lnTo>
                  <a:cubicBezTo>
                    <a:pt x="201" y="12"/>
                    <a:pt x="218" y="105"/>
                    <a:pt x="230" y="135"/>
                  </a:cubicBezTo>
                  <a:cubicBezTo>
                    <a:pt x="242" y="165"/>
                    <a:pt x="242" y="254"/>
                    <a:pt x="281" y="236"/>
                  </a:cubicBezTo>
                  <a:cubicBezTo>
                    <a:pt x="320" y="218"/>
                    <a:pt x="299" y="180"/>
                    <a:pt x="295" y="162"/>
                  </a:cubicBezTo>
                  <a:cubicBezTo>
                    <a:pt x="288" y="150"/>
                    <a:pt x="237" y="17"/>
                    <a:pt x="216" y="8"/>
                  </a:cubicBezTo>
                  <a:cubicBezTo>
                    <a:pt x="183" y="0"/>
                    <a:pt x="168" y="1"/>
                    <a:pt x="168" y="1"/>
                  </a:cubicBezTo>
                  <a:close/>
                </a:path>
              </a:pathLst>
            </a:custGeom>
            <a:gradFill rotWithShape="1">
              <a:gsLst>
                <a:gs pos="0">
                  <a:srgbClr val="0099CC">
                    <a:gamma/>
                    <a:shade val="76078"/>
                    <a:invGamma/>
                  </a:srgbClr>
                </a:gs>
                <a:gs pos="100000">
                  <a:srgbClr val="0099CC"/>
                </a:gs>
              </a:gsLst>
              <a:lin ang="18900000" scaled="1"/>
            </a:gradFill>
            <a:ln>
              <a:noFill/>
            </a:ln>
            <a:effectLst/>
            <a:scene3d>
              <a:camera prst="legacyPerspectiveTopRight"/>
              <a:lightRig rig="legacyNormal2" dir="t"/>
            </a:scene3d>
            <a:sp3d extrusionH="430200" prstMaterial="legacyMetal">
              <a:bevelT w="13500" h="13500" prst="angle"/>
              <a:bevelB w="13500" h="13500" prst="angle"/>
              <a:extrusionClr>
                <a:srgbClr val="0099CC"/>
              </a:extrusionClr>
              <a:contourClr>
                <a:srgbClr val="0099CC"/>
              </a:contourClr>
            </a:sp3d>
            <a:extLst>
              <a:ext uri="{91240B29-F687-4F45-9708-019B960494DF}">
                <a14:hiddenLine xmlns="" xmlns:a14="http://schemas.microsoft.com/office/drawing/2010/main" w="19050" cmpd="sng">
                  <a:noFill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28398" dir="12393903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82" name="Oval 23"/>
            <p:cNvSpPr>
              <a:spLocks noChangeArrowheads="1"/>
            </p:cNvSpPr>
            <p:nvPr/>
          </p:nvSpPr>
          <p:spPr bwMode="gray">
            <a:xfrm flipH="1">
              <a:off x="2286" y="2247"/>
              <a:ext cx="199" cy="215"/>
            </a:xfrm>
            <a:prstGeom prst="ellipse">
              <a:avLst/>
            </a:prstGeom>
            <a:gradFill rotWithShape="1">
              <a:gsLst>
                <a:gs pos="0">
                  <a:srgbClr val="0099CC">
                    <a:gamma/>
                    <a:shade val="76078"/>
                    <a:invGamma/>
                  </a:srgbClr>
                </a:gs>
                <a:gs pos="100000">
                  <a:srgbClr val="0099CC"/>
                </a:gs>
              </a:gsLst>
              <a:lin ang="18900000" scaled="1"/>
            </a:gradFill>
            <a:ln>
              <a:noFill/>
            </a:ln>
            <a:effectLst/>
            <a:scene3d>
              <a:camera prst="legacyPerspectiveTopRight"/>
              <a:lightRig rig="legacyNormal2" dir="t"/>
            </a:scene3d>
            <a:sp3d extrusionH="430200" prstMaterial="legacyMetal">
              <a:bevelT w="13500" h="13500" prst="angle"/>
              <a:bevelB w="13500" h="13500" prst="angle"/>
              <a:extrusionClr>
                <a:srgbClr val="0099CC"/>
              </a:extrusionClr>
              <a:contourClr>
                <a:srgbClr val="0099CC"/>
              </a:contourClr>
            </a:sp3d>
            <a:extLst>
              <a:ext uri="{91240B29-F687-4F45-9708-019B960494DF}">
                <a14:hiddenLine xmlns="" xmlns:a14="http://schemas.microsoft.com/office/drawing/2010/main" w="19050">
                  <a:noFill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28398" dir="12393903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</p:grpSp>
      <p:grpSp>
        <p:nvGrpSpPr>
          <p:cNvPr id="18" name="Group 24"/>
          <p:cNvGrpSpPr>
            <a:grpSpLocks/>
          </p:cNvGrpSpPr>
          <p:nvPr/>
        </p:nvGrpSpPr>
        <p:grpSpPr bwMode="auto">
          <a:xfrm>
            <a:off x="7790982" y="3048910"/>
            <a:ext cx="577107" cy="932771"/>
            <a:chOff x="4466" y="2053"/>
            <a:chExt cx="590" cy="1177"/>
          </a:xfrm>
        </p:grpSpPr>
        <p:sp>
          <p:nvSpPr>
            <p:cNvPr id="84" name="Freeform 25"/>
            <p:cNvSpPr>
              <a:spLocks/>
            </p:cNvSpPr>
            <p:nvPr/>
          </p:nvSpPr>
          <p:spPr bwMode="gray">
            <a:xfrm>
              <a:off x="4466" y="2259"/>
              <a:ext cx="590" cy="971"/>
            </a:xfrm>
            <a:custGeom>
              <a:avLst/>
              <a:gdLst>
                <a:gd name="T0" fmla="*/ 284 w 590"/>
                <a:gd name="T1" fmla="*/ 59 h 971"/>
                <a:gd name="T2" fmla="*/ 364 w 590"/>
                <a:gd name="T3" fmla="*/ 7 h 971"/>
                <a:gd name="T4" fmla="*/ 446 w 590"/>
                <a:gd name="T5" fmla="*/ 52 h 971"/>
                <a:gd name="T6" fmla="*/ 512 w 590"/>
                <a:gd name="T7" fmla="*/ 216 h 971"/>
                <a:gd name="T8" fmla="*/ 532 w 590"/>
                <a:gd name="T9" fmla="*/ 417 h 971"/>
                <a:gd name="T10" fmla="*/ 450 w 590"/>
                <a:gd name="T11" fmla="*/ 305 h 971"/>
                <a:gd name="T12" fmla="*/ 398 w 590"/>
                <a:gd name="T13" fmla="*/ 118 h 971"/>
                <a:gd name="T14" fmla="*/ 490 w 590"/>
                <a:gd name="T15" fmla="*/ 497 h 971"/>
                <a:gd name="T16" fmla="*/ 388 w 590"/>
                <a:gd name="T17" fmla="*/ 531 h 971"/>
                <a:gd name="T18" fmla="*/ 412 w 590"/>
                <a:gd name="T19" fmla="*/ 817 h 971"/>
                <a:gd name="T20" fmla="*/ 366 w 590"/>
                <a:gd name="T21" fmla="*/ 967 h 971"/>
                <a:gd name="T22" fmla="*/ 308 w 590"/>
                <a:gd name="T23" fmla="*/ 832 h 971"/>
                <a:gd name="T24" fmla="*/ 290 w 590"/>
                <a:gd name="T25" fmla="*/ 549 h 971"/>
                <a:gd name="T26" fmla="*/ 264 w 590"/>
                <a:gd name="T27" fmla="*/ 801 h 971"/>
                <a:gd name="T28" fmla="*/ 189 w 590"/>
                <a:gd name="T29" fmla="*/ 962 h 971"/>
                <a:gd name="T30" fmla="*/ 151 w 590"/>
                <a:gd name="T31" fmla="*/ 804 h 971"/>
                <a:gd name="T32" fmla="*/ 184 w 590"/>
                <a:gd name="T33" fmla="*/ 525 h 971"/>
                <a:gd name="T34" fmla="*/ 84 w 590"/>
                <a:gd name="T35" fmla="*/ 505 h 971"/>
                <a:gd name="T36" fmla="*/ 170 w 590"/>
                <a:gd name="T37" fmla="*/ 118 h 971"/>
                <a:gd name="T38" fmla="*/ 86 w 590"/>
                <a:gd name="T39" fmla="*/ 401 h 971"/>
                <a:gd name="T40" fmla="*/ 24 w 590"/>
                <a:gd name="T41" fmla="*/ 303 h 971"/>
                <a:gd name="T42" fmla="*/ 140 w 590"/>
                <a:gd name="T43" fmla="*/ 39 h 971"/>
                <a:gd name="T44" fmla="*/ 212 w 590"/>
                <a:gd name="T45" fmla="*/ 13 h 971"/>
                <a:gd name="T46" fmla="*/ 284 w 590"/>
                <a:gd name="T47" fmla="*/ 59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0" h="971">
                  <a:moveTo>
                    <a:pt x="284" y="59"/>
                  </a:moveTo>
                  <a:cubicBezTo>
                    <a:pt x="326" y="59"/>
                    <a:pt x="352" y="37"/>
                    <a:pt x="364" y="7"/>
                  </a:cubicBezTo>
                  <a:cubicBezTo>
                    <a:pt x="390" y="2"/>
                    <a:pt x="418" y="17"/>
                    <a:pt x="446" y="52"/>
                  </a:cubicBezTo>
                  <a:cubicBezTo>
                    <a:pt x="470" y="87"/>
                    <a:pt x="498" y="155"/>
                    <a:pt x="512" y="216"/>
                  </a:cubicBezTo>
                  <a:cubicBezTo>
                    <a:pt x="528" y="274"/>
                    <a:pt x="590" y="404"/>
                    <a:pt x="532" y="417"/>
                  </a:cubicBezTo>
                  <a:cubicBezTo>
                    <a:pt x="476" y="430"/>
                    <a:pt x="462" y="364"/>
                    <a:pt x="450" y="305"/>
                  </a:cubicBezTo>
                  <a:cubicBezTo>
                    <a:pt x="430" y="227"/>
                    <a:pt x="398" y="118"/>
                    <a:pt x="398" y="118"/>
                  </a:cubicBezTo>
                  <a:cubicBezTo>
                    <a:pt x="405" y="150"/>
                    <a:pt x="492" y="428"/>
                    <a:pt x="490" y="497"/>
                  </a:cubicBezTo>
                  <a:cubicBezTo>
                    <a:pt x="428" y="523"/>
                    <a:pt x="442" y="516"/>
                    <a:pt x="388" y="531"/>
                  </a:cubicBezTo>
                  <a:cubicBezTo>
                    <a:pt x="394" y="620"/>
                    <a:pt x="405" y="737"/>
                    <a:pt x="412" y="817"/>
                  </a:cubicBezTo>
                  <a:cubicBezTo>
                    <a:pt x="414" y="865"/>
                    <a:pt x="438" y="963"/>
                    <a:pt x="366" y="967"/>
                  </a:cubicBezTo>
                  <a:cubicBezTo>
                    <a:pt x="294" y="971"/>
                    <a:pt x="318" y="915"/>
                    <a:pt x="308" y="832"/>
                  </a:cubicBezTo>
                  <a:lnTo>
                    <a:pt x="290" y="549"/>
                  </a:lnTo>
                  <a:lnTo>
                    <a:pt x="264" y="801"/>
                  </a:lnTo>
                  <a:cubicBezTo>
                    <a:pt x="250" y="879"/>
                    <a:pt x="256" y="960"/>
                    <a:pt x="189" y="962"/>
                  </a:cubicBezTo>
                  <a:cubicBezTo>
                    <a:pt x="122" y="964"/>
                    <a:pt x="149" y="840"/>
                    <a:pt x="151" y="804"/>
                  </a:cubicBezTo>
                  <a:cubicBezTo>
                    <a:pt x="153" y="768"/>
                    <a:pt x="184" y="579"/>
                    <a:pt x="184" y="525"/>
                  </a:cubicBezTo>
                  <a:cubicBezTo>
                    <a:pt x="134" y="515"/>
                    <a:pt x="84" y="505"/>
                    <a:pt x="84" y="505"/>
                  </a:cubicBezTo>
                  <a:lnTo>
                    <a:pt x="170" y="118"/>
                  </a:lnTo>
                  <a:cubicBezTo>
                    <a:pt x="170" y="101"/>
                    <a:pt x="110" y="370"/>
                    <a:pt x="86" y="401"/>
                  </a:cubicBezTo>
                  <a:cubicBezTo>
                    <a:pt x="62" y="433"/>
                    <a:pt x="0" y="397"/>
                    <a:pt x="24" y="303"/>
                  </a:cubicBezTo>
                  <a:cubicBezTo>
                    <a:pt x="34" y="263"/>
                    <a:pt x="124" y="55"/>
                    <a:pt x="140" y="39"/>
                  </a:cubicBezTo>
                  <a:cubicBezTo>
                    <a:pt x="156" y="23"/>
                    <a:pt x="160" y="0"/>
                    <a:pt x="212" y="13"/>
                  </a:cubicBezTo>
                  <a:cubicBezTo>
                    <a:pt x="238" y="41"/>
                    <a:pt x="242" y="59"/>
                    <a:pt x="284" y="59"/>
                  </a:cubicBezTo>
                  <a:close/>
                </a:path>
              </a:pathLst>
            </a:custGeom>
            <a:gradFill rotWithShape="1">
              <a:gsLst>
                <a:gs pos="0">
                  <a:srgbClr val="F0B5B4"/>
                </a:gs>
                <a:gs pos="100000">
                  <a:srgbClr val="F0B5B4">
                    <a:gamma/>
                    <a:tint val="53725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scene3d>
              <a:camera prst="legacyObliqueTopRight"/>
              <a:lightRig rig="legacyNormal3" dir="b"/>
            </a:scene3d>
            <a:sp3d extrusionH="176200" prstMaterial="legacyMetal">
              <a:bevelT w="13500" h="13500" prst="angle"/>
              <a:bevelB w="13500" h="13500" prst="angle"/>
              <a:extrusionClr>
                <a:srgbClr val="F0B5B4"/>
              </a:extrusionClr>
              <a:contourClr>
                <a:srgbClr val="F0B5B4"/>
              </a:contourClr>
            </a:sp3d>
            <a:extLst>
              <a:ext uri="{91240B29-F687-4F45-9708-019B960494DF}">
                <a14:hiddenLine xmlns="" xmlns:a14="http://schemas.microsoft.com/office/drawing/2010/main" w="19050" cmpd="sng">
                  <a:noFill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28398" dir="20006097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85" name="Oval 26"/>
            <p:cNvSpPr>
              <a:spLocks noChangeArrowheads="1"/>
            </p:cNvSpPr>
            <p:nvPr/>
          </p:nvSpPr>
          <p:spPr bwMode="gray">
            <a:xfrm>
              <a:off x="4641" y="2053"/>
              <a:ext cx="213" cy="225"/>
            </a:xfrm>
            <a:prstGeom prst="ellipse">
              <a:avLst/>
            </a:prstGeom>
            <a:gradFill rotWithShape="1">
              <a:gsLst>
                <a:gs pos="0">
                  <a:srgbClr val="F0B5B4"/>
                </a:gs>
                <a:gs pos="100000">
                  <a:srgbClr val="F0B5B4">
                    <a:gamma/>
                    <a:tint val="53725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scene3d>
              <a:camera prst="legacyObliqueTopRight"/>
              <a:lightRig rig="legacyNormal3" dir="b"/>
            </a:scene3d>
            <a:sp3d extrusionH="176200" prstMaterial="legacyMetal">
              <a:bevelT w="13500" h="13500" prst="angle"/>
              <a:bevelB w="13500" h="13500" prst="angle"/>
              <a:extrusionClr>
                <a:srgbClr val="F0B5B4"/>
              </a:extrusionClr>
              <a:contourClr>
                <a:srgbClr val="F0B5B4"/>
              </a:contourClr>
            </a:sp3d>
            <a:extLst>
              <a:ext uri="{91240B29-F687-4F45-9708-019B960494DF}">
                <a14:hiddenLine xmlns="" xmlns:a14="http://schemas.microsoft.com/office/drawing/2010/main" w="19050">
                  <a:noFill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28398" dir="20006097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</p:grpSp>
      <p:sp>
        <p:nvSpPr>
          <p:cNvPr id="86" name="Text Box 12"/>
          <p:cNvSpPr txBox="1">
            <a:spLocks noChangeArrowheads="1"/>
          </p:cNvSpPr>
          <p:nvPr/>
        </p:nvSpPr>
        <p:spPr bwMode="black">
          <a:xfrm>
            <a:off x="7366200" y="2622986"/>
            <a:ext cx="976489" cy="40011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kk-KZ" altLang="ru-RU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52939</a:t>
            </a:r>
            <a:endParaRPr lang="en-US" altLang="ru-RU" sz="20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Freeform 15"/>
          <p:cNvSpPr>
            <a:spLocks/>
          </p:cNvSpPr>
          <p:nvPr/>
        </p:nvSpPr>
        <p:spPr bwMode="gray">
          <a:xfrm flipH="1">
            <a:off x="6725950" y="2713349"/>
            <a:ext cx="5009230" cy="2090587"/>
          </a:xfrm>
          <a:custGeom>
            <a:avLst/>
            <a:gdLst>
              <a:gd name="T0" fmla="*/ 120 w 1755"/>
              <a:gd name="T1" fmla="*/ 288 h 1413"/>
              <a:gd name="T2" fmla="*/ 546 w 1755"/>
              <a:gd name="T3" fmla="*/ 945 h 1413"/>
              <a:gd name="T4" fmla="*/ 1257 w 1755"/>
              <a:gd name="T5" fmla="*/ 972 h 1413"/>
              <a:gd name="T6" fmla="*/ 1755 w 1755"/>
              <a:gd name="T7" fmla="*/ 1413 h 1413"/>
              <a:gd name="T8" fmla="*/ 1287 w 1755"/>
              <a:gd name="T9" fmla="*/ 924 h 1413"/>
              <a:gd name="T10" fmla="*/ 600 w 1755"/>
              <a:gd name="T11" fmla="*/ 867 h 1413"/>
              <a:gd name="T12" fmla="*/ 237 w 1755"/>
              <a:gd name="T13" fmla="*/ 210 h 1413"/>
              <a:gd name="T14" fmla="*/ 354 w 1755"/>
              <a:gd name="T15" fmla="*/ 129 h 1413"/>
              <a:gd name="T16" fmla="*/ 6 w 1755"/>
              <a:gd name="T17" fmla="*/ 0 h 1413"/>
              <a:gd name="T18" fmla="*/ 0 w 1755"/>
              <a:gd name="T19" fmla="*/ 393 h 1413"/>
              <a:gd name="T20" fmla="*/ 120 w 1755"/>
              <a:gd name="T21" fmla="*/ 288 h 1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755" h="1413">
                <a:moveTo>
                  <a:pt x="120" y="288"/>
                </a:moveTo>
                <a:lnTo>
                  <a:pt x="546" y="945"/>
                </a:lnTo>
                <a:lnTo>
                  <a:pt x="1257" y="972"/>
                </a:lnTo>
                <a:lnTo>
                  <a:pt x="1755" y="1413"/>
                </a:lnTo>
                <a:lnTo>
                  <a:pt x="1287" y="924"/>
                </a:lnTo>
                <a:lnTo>
                  <a:pt x="600" y="867"/>
                </a:lnTo>
                <a:lnTo>
                  <a:pt x="237" y="210"/>
                </a:lnTo>
                <a:lnTo>
                  <a:pt x="354" y="129"/>
                </a:lnTo>
                <a:lnTo>
                  <a:pt x="6" y="0"/>
                </a:lnTo>
                <a:lnTo>
                  <a:pt x="0" y="393"/>
                </a:lnTo>
                <a:lnTo>
                  <a:pt x="120" y="288"/>
                </a:lnTo>
                <a:close/>
              </a:path>
            </a:pathLst>
          </a:custGeom>
          <a:solidFill>
            <a:srgbClr val="000000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629331" y="3562441"/>
            <a:ext cx="101021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kk-KZ" altLang="ru-RU" sz="4400" b="1" dirty="0" smtClean="0">
                <a:solidFill>
                  <a:srgbClr val="C00000"/>
                </a:solidFill>
              </a:rPr>
              <a:t>9 </a:t>
            </a:r>
            <a:r>
              <a:rPr lang="ru-RU" altLang="ru-RU" sz="4400" b="1" dirty="0" smtClean="0">
                <a:solidFill>
                  <a:srgbClr val="C00000"/>
                </a:solidFill>
              </a:rPr>
              <a:t>%</a:t>
            </a:r>
            <a:endParaRPr lang="en-US" altLang="ru-RU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258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7" name="Line 3"/>
          <p:cNvSpPr>
            <a:spLocks noChangeShapeType="1"/>
          </p:cNvSpPr>
          <p:nvPr/>
        </p:nvSpPr>
        <p:spPr bwMode="gray">
          <a:xfrm flipH="1">
            <a:off x="2664550" y="6210982"/>
            <a:ext cx="1854200" cy="1587"/>
          </a:xfrm>
          <a:prstGeom prst="line">
            <a:avLst/>
          </a:prstGeom>
          <a:noFill/>
          <a:ln w="19050" cap="rnd">
            <a:solidFill>
              <a:srgbClr val="5F5F5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3268" name="Line 4"/>
          <p:cNvSpPr>
            <a:spLocks noChangeShapeType="1"/>
          </p:cNvSpPr>
          <p:nvPr/>
        </p:nvSpPr>
        <p:spPr bwMode="gray">
          <a:xfrm flipH="1">
            <a:off x="2664551" y="5399768"/>
            <a:ext cx="2392363" cy="1588"/>
          </a:xfrm>
          <a:prstGeom prst="line">
            <a:avLst/>
          </a:prstGeom>
          <a:noFill/>
          <a:ln w="19050" cap="rnd">
            <a:solidFill>
              <a:srgbClr val="5F5F5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3269" name="Line 5"/>
          <p:cNvSpPr>
            <a:spLocks noChangeShapeType="1"/>
          </p:cNvSpPr>
          <p:nvPr/>
        </p:nvSpPr>
        <p:spPr bwMode="gray">
          <a:xfrm flipH="1">
            <a:off x="2664551" y="4558393"/>
            <a:ext cx="2809875" cy="1588"/>
          </a:xfrm>
          <a:prstGeom prst="line">
            <a:avLst/>
          </a:prstGeom>
          <a:noFill/>
          <a:ln w="19050" cap="rnd">
            <a:solidFill>
              <a:srgbClr val="5F5F5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3270" name="Line 6"/>
          <p:cNvSpPr>
            <a:spLocks noChangeShapeType="1"/>
          </p:cNvSpPr>
          <p:nvPr/>
        </p:nvSpPr>
        <p:spPr bwMode="gray">
          <a:xfrm flipH="1">
            <a:off x="2664551" y="3729718"/>
            <a:ext cx="3287713" cy="1588"/>
          </a:xfrm>
          <a:prstGeom prst="line">
            <a:avLst/>
          </a:prstGeom>
          <a:noFill/>
          <a:ln w="19050" cap="rnd">
            <a:solidFill>
              <a:srgbClr val="5F5F5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3271" name="Line 7"/>
          <p:cNvSpPr>
            <a:spLocks noChangeShapeType="1"/>
          </p:cNvSpPr>
          <p:nvPr/>
        </p:nvSpPr>
        <p:spPr bwMode="gray">
          <a:xfrm flipH="1" flipV="1">
            <a:off x="2695934" y="2976186"/>
            <a:ext cx="4854249" cy="8262"/>
          </a:xfrm>
          <a:prstGeom prst="line">
            <a:avLst/>
          </a:prstGeom>
          <a:noFill/>
          <a:ln w="19050" cap="rnd">
            <a:solidFill>
              <a:srgbClr val="5F5F5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3272" name="Line 8"/>
          <p:cNvSpPr>
            <a:spLocks noChangeShapeType="1"/>
          </p:cNvSpPr>
          <p:nvPr/>
        </p:nvSpPr>
        <p:spPr bwMode="gray">
          <a:xfrm flipH="1" flipV="1">
            <a:off x="2664549" y="2150315"/>
            <a:ext cx="5718399" cy="12751"/>
          </a:xfrm>
          <a:prstGeom prst="line">
            <a:avLst/>
          </a:prstGeom>
          <a:noFill/>
          <a:ln w="19050" cap="rnd">
            <a:solidFill>
              <a:srgbClr val="5F5F5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3354289" y="2150316"/>
            <a:ext cx="8358740" cy="4254911"/>
            <a:chOff x="933383" y="1828800"/>
            <a:chExt cx="9853541" cy="4288971"/>
          </a:xfrm>
        </p:grpSpPr>
        <p:sp>
          <p:nvSpPr>
            <p:cNvPr id="523278" name="Text Box 14"/>
            <p:cNvSpPr txBox="1">
              <a:spLocks noChangeArrowheads="1"/>
            </p:cNvSpPr>
            <p:nvPr/>
          </p:nvSpPr>
          <p:spPr bwMode="auto">
            <a:xfrm>
              <a:off x="2894210" y="2107151"/>
              <a:ext cx="4129759" cy="372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b="1" dirty="0" smtClean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Тренеров городского уровня</a:t>
              </a:r>
              <a:endPara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3279" name="Text Box 15"/>
            <p:cNvSpPr txBox="1">
              <a:spLocks noChangeArrowheads="1"/>
            </p:cNvSpPr>
            <p:nvPr/>
          </p:nvSpPr>
          <p:spPr bwMode="auto">
            <a:xfrm>
              <a:off x="2867544" y="2859778"/>
              <a:ext cx="4095821" cy="372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b="1" dirty="0" smtClean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Тренеров школьного уровня</a:t>
              </a:r>
              <a:endPara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3280" name="Text Box 16"/>
            <p:cNvSpPr txBox="1">
              <a:spLocks noChangeArrowheads="1"/>
            </p:cNvSpPr>
            <p:nvPr/>
          </p:nvSpPr>
          <p:spPr bwMode="auto">
            <a:xfrm>
              <a:off x="2942671" y="3542459"/>
              <a:ext cx="3795289" cy="651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b="1" dirty="0" smtClean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Учителей, апробирующих </a:t>
              </a:r>
            </a:p>
            <a:p>
              <a:pPr algn="l"/>
              <a:r>
                <a:rPr lang="ru-RU" b="1" dirty="0" smtClean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технологии  на практике</a:t>
              </a:r>
              <a:endPara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3281" name="Text Box 17"/>
            <p:cNvSpPr txBox="1">
              <a:spLocks noChangeArrowheads="1"/>
            </p:cNvSpPr>
            <p:nvPr/>
          </p:nvSpPr>
          <p:spPr bwMode="auto">
            <a:xfrm>
              <a:off x="2906062" y="4248286"/>
              <a:ext cx="3811193" cy="930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b="1" dirty="0" smtClean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Учителей, владеющих  </a:t>
              </a:r>
            </a:p>
            <a:p>
              <a:pPr algn="l"/>
              <a:r>
                <a:rPr lang="ru-RU" b="1" dirty="0" smtClean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технологиями на теоретическом уровне</a:t>
              </a:r>
              <a:endPara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3282" name="Text Box 18"/>
            <p:cNvSpPr txBox="1">
              <a:spLocks noChangeArrowheads="1"/>
            </p:cNvSpPr>
            <p:nvPr/>
          </p:nvSpPr>
          <p:spPr bwMode="auto">
            <a:xfrm>
              <a:off x="2940490" y="5155654"/>
              <a:ext cx="3688461" cy="930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b="1" dirty="0" smtClean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Участников </a:t>
              </a:r>
            </a:p>
            <a:p>
              <a:pPr algn="l"/>
              <a:r>
                <a:rPr lang="ru-RU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  <a:r>
                <a:rPr lang="ru-RU" b="1" dirty="0" smtClean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ргдеятельностных </a:t>
              </a:r>
            </a:p>
            <a:p>
              <a:pPr algn="l"/>
              <a:r>
                <a:rPr lang="ru-RU" b="1" dirty="0" smtClean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игр</a:t>
              </a:r>
              <a:endPara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23283" name="Group 19"/>
            <p:cNvGrpSpPr>
              <a:grpSpLocks/>
            </p:cNvGrpSpPr>
            <p:nvPr/>
          </p:nvGrpSpPr>
          <p:grpSpPr bwMode="auto">
            <a:xfrm>
              <a:off x="5706924" y="1989138"/>
              <a:ext cx="5080000" cy="4030662"/>
              <a:chOff x="1702" y="1253"/>
              <a:chExt cx="3855" cy="2825"/>
            </a:xfrm>
          </p:grpSpPr>
          <p:sp>
            <p:nvSpPr>
              <p:cNvPr id="523284" name="Freeform 20"/>
              <p:cNvSpPr>
                <a:spLocks/>
              </p:cNvSpPr>
              <p:nvPr/>
            </p:nvSpPr>
            <p:spPr bwMode="gray">
              <a:xfrm>
                <a:off x="4877" y="3211"/>
                <a:ext cx="680" cy="866"/>
              </a:xfrm>
              <a:custGeom>
                <a:avLst/>
                <a:gdLst>
                  <a:gd name="T0" fmla="*/ 399 w 847"/>
                  <a:gd name="T1" fmla="*/ 1078 h 1079"/>
                  <a:gd name="T2" fmla="*/ 0 w 847"/>
                  <a:gd name="T3" fmla="*/ 459 h 1079"/>
                  <a:gd name="T4" fmla="*/ 374 w 847"/>
                  <a:gd name="T5" fmla="*/ 0 h 1079"/>
                  <a:gd name="T6" fmla="*/ 846 w 847"/>
                  <a:gd name="T7" fmla="*/ 536 h 1079"/>
                  <a:gd name="T8" fmla="*/ 399 w 847"/>
                  <a:gd name="T9" fmla="*/ 1078 h 10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7" h="1079">
                    <a:moveTo>
                      <a:pt x="399" y="1078"/>
                    </a:moveTo>
                    <a:lnTo>
                      <a:pt x="0" y="459"/>
                    </a:lnTo>
                    <a:lnTo>
                      <a:pt x="374" y="0"/>
                    </a:lnTo>
                    <a:lnTo>
                      <a:pt x="846" y="536"/>
                    </a:lnTo>
                    <a:lnTo>
                      <a:pt x="399" y="1078"/>
                    </a:lnTo>
                  </a:path>
                </a:pathLst>
              </a:custGeom>
              <a:gradFill rotWithShape="0">
                <a:gsLst>
                  <a:gs pos="18000">
                    <a:srgbClr val="4372D0"/>
                  </a:gs>
                  <a:gs pos="2000">
                    <a:schemeClr val="bg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3285" name="Freeform 21"/>
              <p:cNvSpPr>
                <a:spLocks/>
              </p:cNvSpPr>
              <p:nvPr/>
            </p:nvSpPr>
            <p:spPr bwMode="gray">
              <a:xfrm>
                <a:off x="2010" y="3211"/>
                <a:ext cx="3168" cy="369"/>
              </a:xfrm>
              <a:custGeom>
                <a:avLst/>
                <a:gdLst>
                  <a:gd name="T0" fmla="*/ 0 w 3947"/>
                  <a:gd name="T1" fmla="*/ 459 h 460"/>
                  <a:gd name="T2" fmla="*/ 3573 w 3947"/>
                  <a:gd name="T3" fmla="*/ 459 h 460"/>
                  <a:gd name="T4" fmla="*/ 3946 w 3947"/>
                  <a:gd name="T5" fmla="*/ 0 h 460"/>
                  <a:gd name="T6" fmla="*/ 505 w 3947"/>
                  <a:gd name="T7" fmla="*/ 0 h 460"/>
                  <a:gd name="T8" fmla="*/ 0 w 3947"/>
                  <a:gd name="T9" fmla="*/ 459 h 4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47" h="460">
                    <a:moveTo>
                      <a:pt x="0" y="459"/>
                    </a:moveTo>
                    <a:lnTo>
                      <a:pt x="3573" y="459"/>
                    </a:lnTo>
                    <a:lnTo>
                      <a:pt x="3946" y="0"/>
                    </a:lnTo>
                    <a:lnTo>
                      <a:pt x="505" y="0"/>
                    </a:lnTo>
                    <a:lnTo>
                      <a:pt x="0" y="459"/>
                    </a:lnTo>
                  </a:path>
                </a:pathLst>
              </a:custGeom>
              <a:gradFill rotWithShape="0">
                <a:gsLst>
                  <a:gs pos="0">
                    <a:srgbClr val="336699"/>
                  </a:gs>
                  <a:gs pos="100000">
                    <a:srgbClr val="336699">
                      <a:gamma/>
                      <a:shade val="63529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3286" name="Freeform 22"/>
              <p:cNvSpPr>
                <a:spLocks/>
              </p:cNvSpPr>
              <p:nvPr/>
            </p:nvSpPr>
            <p:spPr bwMode="gray">
              <a:xfrm>
                <a:off x="1702" y="3578"/>
                <a:ext cx="3497" cy="500"/>
              </a:xfrm>
              <a:custGeom>
                <a:avLst/>
                <a:gdLst>
                  <a:gd name="T0" fmla="*/ 383 w 4357"/>
                  <a:gd name="T1" fmla="*/ 0 h 623"/>
                  <a:gd name="T2" fmla="*/ 3954 w 4357"/>
                  <a:gd name="T3" fmla="*/ 0 h 623"/>
                  <a:gd name="T4" fmla="*/ 4356 w 4357"/>
                  <a:gd name="T5" fmla="*/ 622 h 623"/>
                  <a:gd name="T6" fmla="*/ 0 w 4357"/>
                  <a:gd name="T7" fmla="*/ 622 h 623"/>
                  <a:gd name="T8" fmla="*/ 383 w 4357"/>
                  <a:gd name="T9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57" h="623">
                    <a:moveTo>
                      <a:pt x="383" y="0"/>
                    </a:moveTo>
                    <a:lnTo>
                      <a:pt x="3954" y="0"/>
                    </a:lnTo>
                    <a:lnTo>
                      <a:pt x="4356" y="622"/>
                    </a:lnTo>
                    <a:lnTo>
                      <a:pt x="0" y="622"/>
                    </a:lnTo>
                    <a:lnTo>
                      <a:pt x="383" y="0"/>
                    </a:lnTo>
                  </a:path>
                </a:pathLst>
              </a:custGeom>
              <a:gradFill rotWithShape="0">
                <a:gsLst>
                  <a:gs pos="0">
                    <a:srgbClr val="3366CC">
                      <a:gamma/>
                      <a:tint val="66667"/>
                      <a:invGamma/>
                    </a:srgbClr>
                  </a:gs>
                  <a:gs pos="100000">
                    <a:srgbClr val="3366CC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3287" name="Freeform 23"/>
              <p:cNvSpPr>
                <a:spLocks/>
              </p:cNvSpPr>
              <p:nvPr/>
            </p:nvSpPr>
            <p:spPr bwMode="gray">
              <a:xfrm>
                <a:off x="4522" y="2721"/>
                <a:ext cx="601" cy="784"/>
              </a:xfrm>
              <a:custGeom>
                <a:avLst/>
                <a:gdLst>
                  <a:gd name="T0" fmla="*/ 382 w 749"/>
                  <a:gd name="T1" fmla="*/ 976 h 977"/>
                  <a:gd name="T2" fmla="*/ 0 w 749"/>
                  <a:gd name="T3" fmla="*/ 342 h 977"/>
                  <a:gd name="T4" fmla="*/ 280 w 749"/>
                  <a:gd name="T5" fmla="*/ 0 h 977"/>
                  <a:gd name="T6" fmla="*/ 748 w 749"/>
                  <a:gd name="T7" fmla="*/ 538 h 977"/>
                  <a:gd name="T8" fmla="*/ 382 w 749"/>
                  <a:gd name="T9" fmla="*/ 976 h 9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9" h="977">
                    <a:moveTo>
                      <a:pt x="382" y="976"/>
                    </a:moveTo>
                    <a:lnTo>
                      <a:pt x="0" y="342"/>
                    </a:lnTo>
                    <a:lnTo>
                      <a:pt x="280" y="0"/>
                    </a:lnTo>
                    <a:lnTo>
                      <a:pt x="748" y="538"/>
                    </a:lnTo>
                    <a:lnTo>
                      <a:pt x="382" y="976"/>
                    </a:lnTo>
                  </a:path>
                </a:pathLst>
              </a:custGeom>
              <a:gradFill rotWithShape="0">
                <a:gsLst>
                  <a:gs pos="0">
                    <a:srgbClr val="00CC99">
                      <a:gamma/>
                      <a:shade val="72941"/>
                      <a:invGamma/>
                    </a:srgbClr>
                  </a:gs>
                  <a:gs pos="100000">
                    <a:srgbClr val="00CC99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3288" name="Freeform 24"/>
              <p:cNvSpPr>
                <a:spLocks/>
              </p:cNvSpPr>
              <p:nvPr/>
            </p:nvSpPr>
            <p:spPr bwMode="gray">
              <a:xfrm>
                <a:off x="2370" y="2721"/>
                <a:ext cx="2380" cy="276"/>
              </a:xfrm>
              <a:custGeom>
                <a:avLst/>
                <a:gdLst>
                  <a:gd name="T0" fmla="*/ 0 w 2964"/>
                  <a:gd name="T1" fmla="*/ 343 h 344"/>
                  <a:gd name="T2" fmla="*/ 2684 w 2964"/>
                  <a:gd name="T3" fmla="*/ 343 h 344"/>
                  <a:gd name="T4" fmla="*/ 2963 w 2964"/>
                  <a:gd name="T5" fmla="*/ 0 h 344"/>
                  <a:gd name="T6" fmla="*/ 531 w 2964"/>
                  <a:gd name="T7" fmla="*/ 1 h 344"/>
                  <a:gd name="T8" fmla="*/ 0 w 2964"/>
                  <a:gd name="T9" fmla="*/ 343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64" h="344">
                    <a:moveTo>
                      <a:pt x="0" y="343"/>
                    </a:moveTo>
                    <a:lnTo>
                      <a:pt x="2684" y="343"/>
                    </a:lnTo>
                    <a:lnTo>
                      <a:pt x="2963" y="0"/>
                    </a:lnTo>
                    <a:lnTo>
                      <a:pt x="531" y="1"/>
                    </a:lnTo>
                    <a:lnTo>
                      <a:pt x="0" y="343"/>
                    </a:lnTo>
                  </a:path>
                </a:pathLst>
              </a:custGeom>
              <a:gradFill rotWithShape="1">
                <a:gsLst>
                  <a:gs pos="0">
                    <a:srgbClr val="00CC99"/>
                  </a:gs>
                  <a:gs pos="100000">
                    <a:srgbClr val="00CC99">
                      <a:gamma/>
                      <a:shade val="44314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3289" name="Freeform 25"/>
              <p:cNvSpPr>
                <a:spLocks/>
              </p:cNvSpPr>
              <p:nvPr/>
            </p:nvSpPr>
            <p:spPr bwMode="gray">
              <a:xfrm>
                <a:off x="2069" y="2996"/>
                <a:ext cx="2763" cy="509"/>
              </a:xfrm>
              <a:custGeom>
                <a:avLst/>
                <a:gdLst>
                  <a:gd name="T0" fmla="*/ 0 w 3443"/>
                  <a:gd name="T1" fmla="*/ 633 h 634"/>
                  <a:gd name="T2" fmla="*/ 3442 w 3443"/>
                  <a:gd name="T3" fmla="*/ 633 h 634"/>
                  <a:gd name="T4" fmla="*/ 3060 w 3443"/>
                  <a:gd name="T5" fmla="*/ 0 h 634"/>
                  <a:gd name="T6" fmla="*/ 377 w 3443"/>
                  <a:gd name="T7" fmla="*/ 0 h 634"/>
                  <a:gd name="T8" fmla="*/ 0 w 3443"/>
                  <a:gd name="T9" fmla="*/ 633 h 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43" h="634">
                    <a:moveTo>
                      <a:pt x="0" y="633"/>
                    </a:moveTo>
                    <a:lnTo>
                      <a:pt x="3442" y="633"/>
                    </a:lnTo>
                    <a:lnTo>
                      <a:pt x="3060" y="0"/>
                    </a:lnTo>
                    <a:lnTo>
                      <a:pt x="377" y="0"/>
                    </a:lnTo>
                    <a:lnTo>
                      <a:pt x="0" y="633"/>
                    </a:lnTo>
                  </a:path>
                </a:pathLst>
              </a:custGeom>
              <a:gradFill rotWithShape="0">
                <a:gsLst>
                  <a:gs pos="0">
                    <a:srgbClr val="00CC99">
                      <a:gamma/>
                      <a:tint val="47451"/>
                      <a:invGamma/>
                    </a:srgbClr>
                  </a:gs>
                  <a:gs pos="100000">
                    <a:srgbClr val="00CC99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3290" name="Freeform 26"/>
              <p:cNvSpPr>
                <a:spLocks/>
              </p:cNvSpPr>
              <p:nvPr/>
            </p:nvSpPr>
            <p:spPr bwMode="gray">
              <a:xfrm>
                <a:off x="4167" y="2236"/>
                <a:ext cx="526" cy="681"/>
              </a:xfrm>
              <a:custGeom>
                <a:avLst/>
                <a:gdLst>
                  <a:gd name="T0" fmla="*/ 0 w 655"/>
                  <a:gd name="T1" fmla="*/ 230 h 849"/>
                  <a:gd name="T2" fmla="*/ 387 w 655"/>
                  <a:gd name="T3" fmla="*/ 848 h 849"/>
                  <a:gd name="T4" fmla="*/ 654 w 655"/>
                  <a:gd name="T5" fmla="*/ 531 h 849"/>
                  <a:gd name="T6" fmla="*/ 188 w 655"/>
                  <a:gd name="T7" fmla="*/ 0 h 849"/>
                  <a:gd name="T8" fmla="*/ 0 w 655"/>
                  <a:gd name="T9" fmla="*/ 230 h 8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5" h="849">
                    <a:moveTo>
                      <a:pt x="0" y="230"/>
                    </a:moveTo>
                    <a:lnTo>
                      <a:pt x="387" y="848"/>
                    </a:lnTo>
                    <a:lnTo>
                      <a:pt x="654" y="531"/>
                    </a:lnTo>
                    <a:lnTo>
                      <a:pt x="188" y="0"/>
                    </a:lnTo>
                    <a:lnTo>
                      <a:pt x="0" y="230"/>
                    </a:lnTo>
                  </a:path>
                </a:pathLst>
              </a:custGeom>
              <a:gradFill rotWithShape="1">
                <a:gsLst>
                  <a:gs pos="0">
                    <a:srgbClr val="336699">
                      <a:gamma/>
                      <a:shade val="72941"/>
                      <a:invGamma/>
                    </a:srgbClr>
                  </a:gs>
                  <a:gs pos="100000">
                    <a:srgbClr val="336699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3291" name="Freeform 27"/>
              <p:cNvSpPr>
                <a:spLocks/>
              </p:cNvSpPr>
              <p:nvPr/>
            </p:nvSpPr>
            <p:spPr bwMode="gray">
              <a:xfrm>
                <a:off x="2728" y="2236"/>
                <a:ext cx="1589" cy="184"/>
              </a:xfrm>
              <a:custGeom>
                <a:avLst/>
                <a:gdLst>
                  <a:gd name="T0" fmla="*/ 0 w 1980"/>
                  <a:gd name="T1" fmla="*/ 228 h 229"/>
                  <a:gd name="T2" fmla="*/ 1791 w 1980"/>
                  <a:gd name="T3" fmla="*/ 228 h 229"/>
                  <a:gd name="T4" fmla="*/ 1979 w 1980"/>
                  <a:gd name="T5" fmla="*/ 0 h 229"/>
                  <a:gd name="T6" fmla="*/ 500 w 1980"/>
                  <a:gd name="T7" fmla="*/ 0 h 229"/>
                  <a:gd name="T8" fmla="*/ 0 w 1980"/>
                  <a:gd name="T9" fmla="*/ 228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80" h="229">
                    <a:moveTo>
                      <a:pt x="0" y="228"/>
                    </a:moveTo>
                    <a:lnTo>
                      <a:pt x="1791" y="228"/>
                    </a:lnTo>
                    <a:lnTo>
                      <a:pt x="1979" y="0"/>
                    </a:lnTo>
                    <a:lnTo>
                      <a:pt x="500" y="0"/>
                    </a:lnTo>
                    <a:lnTo>
                      <a:pt x="0" y="228"/>
                    </a:lnTo>
                  </a:path>
                </a:pathLst>
              </a:custGeom>
              <a:gradFill rotWithShape="0">
                <a:gsLst>
                  <a:gs pos="0">
                    <a:srgbClr val="336699"/>
                  </a:gs>
                  <a:gs pos="100000">
                    <a:srgbClr val="336699">
                      <a:gamma/>
                      <a:shade val="47451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3292" name="Freeform 28"/>
              <p:cNvSpPr>
                <a:spLocks/>
              </p:cNvSpPr>
              <p:nvPr/>
            </p:nvSpPr>
            <p:spPr bwMode="gray">
              <a:xfrm>
                <a:off x="2422" y="2419"/>
                <a:ext cx="2056" cy="498"/>
              </a:xfrm>
              <a:custGeom>
                <a:avLst/>
                <a:gdLst>
                  <a:gd name="T0" fmla="*/ 0 w 2561"/>
                  <a:gd name="T1" fmla="*/ 620 h 621"/>
                  <a:gd name="T2" fmla="*/ 2560 w 2561"/>
                  <a:gd name="T3" fmla="*/ 620 h 621"/>
                  <a:gd name="T4" fmla="*/ 2172 w 2561"/>
                  <a:gd name="T5" fmla="*/ 0 h 621"/>
                  <a:gd name="T6" fmla="*/ 382 w 2561"/>
                  <a:gd name="T7" fmla="*/ 0 h 621"/>
                  <a:gd name="T8" fmla="*/ 0 w 2561"/>
                  <a:gd name="T9" fmla="*/ 620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61" h="621">
                    <a:moveTo>
                      <a:pt x="0" y="620"/>
                    </a:moveTo>
                    <a:lnTo>
                      <a:pt x="2560" y="620"/>
                    </a:lnTo>
                    <a:lnTo>
                      <a:pt x="2172" y="0"/>
                    </a:lnTo>
                    <a:lnTo>
                      <a:pt x="382" y="0"/>
                    </a:lnTo>
                    <a:lnTo>
                      <a:pt x="0" y="620"/>
                    </a:lnTo>
                  </a:path>
                </a:pathLst>
              </a:custGeom>
              <a:gradFill rotWithShape="0">
                <a:gsLst>
                  <a:gs pos="0">
                    <a:srgbClr val="3366CC">
                      <a:gamma/>
                      <a:tint val="47451"/>
                      <a:invGamma/>
                    </a:srgbClr>
                  </a:gs>
                  <a:gs pos="100000">
                    <a:srgbClr val="3366CC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3293" name="Freeform 29"/>
              <p:cNvSpPr>
                <a:spLocks/>
              </p:cNvSpPr>
              <p:nvPr/>
            </p:nvSpPr>
            <p:spPr bwMode="gray">
              <a:xfrm>
                <a:off x="3808" y="1744"/>
                <a:ext cx="453" cy="593"/>
              </a:xfrm>
              <a:custGeom>
                <a:avLst/>
                <a:gdLst>
                  <a:gd name="T0" fmla="*/ 385 w 564"/>
                  <a:gd name="T1" fmla="*/ 737 h 738"/>
                  <a:gd name="T2" fmla="*/ 563 w 564"/>
                  <a:gd name="T3" fmla="*/ 527 h 738"/>
                  <a:gd name="T4" fmla="*/ 97 w 564"/>
                  <a:gd name="T5" fmla="*/ 0 h 738"/>
                  <a:gd name="T6" fmla="*/ 0 w 564"/>
                  <a:gd name="T7" fmla="*/ 111 h 738"/>
                  <a:gd name="T8" fmla="*/ 385 w 564"/>
                  <a:gd name="T9" fmla="*/ 737 h 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4" h="738">
                    <a:moveTo>
                      <a:pt x="385" y="737"/>
                    </a:moveTo>
                    <a:lnTo>
                      <a:pt x="563" y="527"/>
                    </a:lnTo>
                    <a:lnTo>
                      <a:pt x="97" y="0"/>
                    </a:lnTo>
                    <a:lnTo>
                      <a:pt x="0" y="111"/>
                    </a:lnTo>
                    <a:lnTo>
                      <a:pt x="385" y="737"/>
                    </a:lnTo>
                  </a:path>
                </a:pathLst>
              </a:custGeom>
              <a:gradFill rotWithShape="0">
                <a:gsLst>
                  <a:gs pos="0">
                    <a:srgbClr val="00CC99">
                      <a:gamma/>
                      <a:shade val="79216"/>
                      <a:invGamma/>
                    </a:srgbClr>
                  </a:gs>
                  <a:gs pos="100000">
                    <a:srgbClr val="00CC99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3294" name="Freeform 30"/>
              <p:cNvSpPr>
                <a:spLocks/>
              </p:cNvSpPr>
              <p:nvPr/>
            </p:nvSpPr>
            <p:spPr bwMode="gray">
              <a:xfrm>
                <a:off x="3092" y="1744"/>
                <a:ext cx="793" cy="89"/>
              </a:xfrm>
              <a:custGeom>
                <a:avLst/>
                <a:gdLst>
                  <a:gd name="T0" fmla="*/ 0 w 987"/>
                  <a:gd name="T1" fmla="*/ 109 h 110"/>
                  <a:gd name="T2" fmla="*/ 889 w 987"/>
                  <a:gd name="T3" fmla="*/ 109 h 110"/>
                  <a:gd name="T4" fmla="*/ 986 w 987"/>
                  <a:gd name="T5" fmla="*/ 0 h 110"/>
                  <a:gd name="T6" fmla="*/ 308 w 987"/>
                  <a:gd name="T7" fmla="*/ 0 h 110"/>
                  <a:gd name="T8" fmla="*/ 0 w 987"/>
                  <a:gd name="T9" fmla="*/ 109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7" h="110">
                    <a:moveTo>
                      <a:pt x="0" y="109"/>
                    </a:moveTo>
                    <a:lnTo>
                      <a:pt x="889" y="109"/>
                    </a:lnTo>
                    <a:lnTo>
                      <a:pt x="986" y="0"/>
                    </a:lnTo>
                    <a:lnTo>
                      <a:pt x="308" y="0"/>
                    </a:lnTo>
                    <a:lnTo>
                      <a:pt x="0" y="109"/>
                    </a:lnTo>
                  </a:path>
                </a:pathLst>
              </a:custGeom>
              <a:gradFill rotWithShape="0">
                <a:gsLst>
                  <a:gs pos="0">
                    <a:srgbClr val="00CC99"/>
                  </a:gs>
                  <a:gs pos="100000">
                    <a:srgbClr val="00CC99">
                      <a:gamma/>
                      <a:shade val="50980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3295" name="Freeform 31"/>
              <p:cNvSpPr>
                <a:spLocks/>
              </p:cNvSpPr>
              <p:nvPr/>
            </p:nvSpPr>
            <p:spPr bwMode="gray">
              <a:xfrm>
                <a:off x="2780" y="1832"/>
                <a:ext cx="1339" cy="505"/>
              </a:xfrm>
              <a:custGeom>
                <a:avLst/>
                <a:gdLst>
                  <a:gd name="T0" fmla="*/ 0 w 1669"/>
                  <a:gd name="T1" fmla="*/ 628 h 629"/>
                  <a:gd name="T2" fmla="*/ 1668 w 1669"/>
                  <a:gd name="T3" fmla="*/ 628 h 629"/>
                  <a:gd name="T4" fmla="*/ 1281 w 1669"/>
                  <a:gd name="T5" fmla="*/ 0 h 629"/>
                  <a:gd name="T6" fmla="*/ 388 w 1669"/>
                  <a:gd name="T7" fmla="*/ 0 h 629"/>
                  <a:gd name="T8" fmla="*/ 0 w 1669"/>
                  <a:gd name="T9" fmla="*/ 628 h 6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69" h="629">
                    <a:moveTo>
                      <a:pt x="0" y="628"/>
                    </a:moveTo>
                    <a:lnTo>
                      <a:pt x="1668" y="628"/>
                    </a:lnTo>
                    <a:lnTo>
                      <a:pt x="1281" y="0"/>
                    </a:lnTo>
                    <a:lnTo>
                      <a:pt x="388" y="0"/>
                    </a:lnTo>
                    <a:lnTo>
                      <a:pt x="0" y="628"/>
                    </a:lnTo>
                  </a:path>
                </a:pathLst>
              </a:custGeom>
              <a:gradFill rotWithShape="0">
                <a:gsLst>
                  <a:gs pos="0">
                    <a:srgbClr val="00CC99">
                      <a:gamma/>
                      <a:tint val="50196"/>
                      <a:invGamma/>
                    </a:srgbClr>
                  </a:gs>
                  <a:gs pos="100000">
                    <a:srgbClr val="00CC99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3296" name="Freeform 32"/>
              <p:cNvSpPr>
                <a:spLocks/>
              </p:cNvSpPr>
              <p:nvPr/>
            </p:nvSpPr>
            <p:spPr bwMode="gray">
              <a:xfrm>
                <a:off x="3446" y="1253"/>
                <a:ext cx="383" cy="502"/>
              </a:xfrm>
              <a:custGeom>
                <a:avLst/>
                <a:gdLst>
                  <a:gd name="T0" fmla="*/ 387 w 477"/>
                  <a:gd name="T1" fmla="*/ 624 h 625"/>
                  <a:gd name="T2" fmla="*/ 476 w 477"/>
                  <a:gd name="T3" fmla="*/ 527 h 625"/>
                  <a:gd name="T4" fmla="*/ 0 w 477"/>
                  <a:gd name="T5" fmla="*/ 0 h 625"/>
                  <a:gd name="T6" fmla="*/ 387 w 477"/>
                  <a:gd name="T7" fmla="*/ 624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7" h="625">
                    <a:moveTo>
                      <a:pt x="387" y="624"/>
                    </a:moveTo>
                    <a:lnTo>
                      <a:pt x="476" y="527"/>
                    </a:lnTo>
                    <a:lnTo>
                      <a:pt x="0" y="0"/>
                    </a:lnTo>
                    <a:lnTo>
                      <a:pt x="387" y="624"/>
                    </a:lnTo>
                  </a:path>
                </a:pathLst>
              </a:custGeom>
              <a:gradFill rotWithShape="0">
                <a:gsLst>
                  <a:gs pos="0">
                    <a:srgbClr val="336699">
                      <a:gamma/>
                      <a:shade val="79216"/>
                      <a:invGamma/>
                    </a:srgbClr>
                  </a:gs>
                  <a:gs pos="100000">
                    <a:srgbClr val="336699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3297" name="Freeform 33"/>
              <p:cNvSpPr>
                <a:spLocks/>
              </p:cNvSpPr>
              <p:nvPr/>
            </p:nvSpPr>
            <p:spPr bwMode="gray">
              <a:xfrm>
                <a:off x="3136" y="1253"/>
                <a:ext cx="621" cy="502"/>
              </a:xfrm>
              <a:custGeom>
                <a:avLst/>
                <a:gdLst>
                  <a:gd name="T0" fmla="*/ 0 w 773"/>
                  <a:gd name="T1" fmla="*/ 624 h 625"/>
                  <a:gd name="T2" fmla="*/ 772 w 773"/>
                  <a:gd name="T3" fmla="*/ 624 h 625"/>
                  <a:gd name="T4" fmla="*/ 387 w 773"/>
                  <a:gd name="T5" fmla="*/ 0 h 625"/>
                  <a:gd name="T6" fmla="*/ 0 w 773"/>
                  <a:gd name="T7" fmla="*/ 624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73" h="625">
                    <a:moveTo>
                      <a:pt x="0" y="624"/>
                    </a:moveTo>
                    <a:lnTo>
                      <a:pt x="772" y="624"/>
                    </a:lnTo>
                    <a:lnTo>
                      <a:pt x="387" y="0"/>
                    </a:lnTo>
                    <a:lnTo>
                      <a:pt x="0" y="624"/>
                    </a:lnTo>
                  </a:path>
                </a:pathLst>
              </a:custGeom>
              <a:gradFill rotWithShape="0">
                <a:gsLst>
                  <a:gs pos="0">
                    <a:srgbClr val="3366CC">
                      <a:gamma/>
                      <a:tint val="38039"/>
                      <a:invGamma/>
                    </a:srgbClr>
                  </a:gs>
                  <a:gs pos="100000">
                    <a:srgbClr val="3366CC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3298" name="Text Box 34"/>
              <p:cNvSpPr txBox="1">
                <a:spLocks noChangeArrowheads="1"/>
              </p:cNvSpPr>
              <p:nvPr/>
            </p:nvSpPr>
            <p:spPr bwMode="gray">
              <a:xfrm>
                <a:off x="3249" y="1520"/>
                <a:ext cx="509" cy="2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ru-RU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180</a:t>
                </a:r>
                <a:endParaRPr lang="en-US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3299" name="Text Box 35"/>
              <p:cNvSpPr txBox="1">
                <a:spLocks noChangeArrowheads="1"/>
              </p:cNvSpPr>
              <p:nvPr/>
            </p:nvSpPr>
            <p:spPr bwMode="gray">
              <a:xfrm>
                <a:off x="3249" y="2049"/>
                <a:ext cx="509" cy="2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ru-RU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198</a:t>
                </a:r>
                <a:endParaRPr lang="en-US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3300" name="Text Box 36"/>
              <p:cNvSpPr txBox="1">
                <a:spLocks noChangeArrowheads="1"/>
              </p:cNvSpPr>
              <p:nvPr/>
            </p:nvSpPr>
            <p:spPr bwMode="gray">
              <a:xfrm>
                <a:off x="3249" y="2624"/>
                <a:ext cx="624" cy="2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ru-RU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1540</a:t>
                </a:r>
                <a:endParaRPr lang="en-US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3301" name="Text Box 37"/>
              <p:cNvSpPr txBox="1">
                <a:spLocks noChangeArrowheads="1"/>
              </p:cNvSpPr>
              <p:nvPr/>
            </p:nvSpPr>
            <p:spPr bwMode="gray">
              <a:xfrm>
                <a:off x="3249" y="3200"/>
                <a:ext cx="624" cy="2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ru-RU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2000</a:t>
                </a:r>
                <a:endParaRPr lang="en-US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3302" name="Text Box 38"/>
              <p:cNvSpPr txBox="1">
                <a:spLocks noChangeArrowheads="1"/>
              </p:cNvSpPr>
              <p:nvPr/>
            </p:nvSpPr>
            <p:spPr bwMode="gray">
              <a:xfrm>
                <a:off x="3267" y="3668"/>
                <a:ext cx="624" cy="2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ru-RU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3607</a:t>
                </a:r>
                <a:endParaRPr lang="en-US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" name="Стрелка вверх 2"/>
            <p:cNvSpPr/>
            <p:nvPr/>
          </p:nvSpPr>
          <p:spPr>
            <a:xfrm>
              <a:off x="933383" y="1828800"/>
              <a:ext cx="1910080" cy="4288971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Вовлеченность педагогов, осваивающих инновационные технологии</a:t>
              </a:r>
              <a:endParaRPr lang="ru-RU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95942" y="178255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95942" y="3787213"/>
            <a:ext cx="49885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08" y="1423822"/>
            <a:ext cx="2378726" cy="1845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40" y="4161516"/>
            <a:ext cx="2361568" cy="2017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3088443" y="1566724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Технологизация учебно-воспитательного процесса</a:t>
            </a:r>
          </a:p>
        </p:txBody>
      </p:sp>
      <p:sp>
        <p:nvSpPr>
          <p:cNvPr id="4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76625"/>
            <a:ext cx="12192000" cy="603191"/>
          </a:xfrm>
          <a:noFill/>
          <a:ln/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Инновациялық үдерістерінің әдістемелік сүйемелдеуі </a:t>
            </a:r>
            <a:br>
              <a:rPr lang="ru-RU" sz="2000" b="1" dirty="0" smtClean="0">
                <a:ln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ln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Методическое сопровождение инновационных процессов</a:t>
            </a:r>
            <a:endParaRPr lang="en-US" sz="2000" b="1" dirty="0">
              <a:ln/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728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105521" y="962236"/>
            <a:ext cx="9274628" cy="737973"/>
          </a:xfrm>
          <a:noFill/>
          <a:ln/>
        </p:spPr>
        <p:txBody>
          <a:bodyPr>
            <a:normAutofit/>
          </a:bodyPr>
          <a:lstStyle/>
          <a:p>
            <a:pPr algn="r"/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Результативность участия педагогов в профессиональных конкурсах</a:t>
            </a:r>
            <a:endParaRPr lang="en-US" sz="1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22" descr="min-32964599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6" t="8274" r="50029" b="8025"/>
          <a:stretch/>
        </p:blipFill>
        <p:spPr bwMode="auto">
          <a:xfrm>
            <a:off x="560581" y="767156"/>
            <a:ext cx="1503906" cy="1763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970" r="23721"/>
          <a:stretch/>
        </p:blipFill>
        <p:spPr>
          <a:xfrm>
            <a:off x="487641" y="2693834"/>
            <a:ext cx="1706935" cy="2019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min-42003325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37" y="4826573"/>
            <a:ext cx="1937180" cy="1889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Скругленный прямоугольник 36"/>
          <p:cNvSpPr/>
          <p:nvPr/>
        </p:nvSpPr>
        <p:spPr>
          <a:xfrm>
            <a:off x="2607718" y="1579871"/>
            <a:ext cx="8930161" cy="193638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gradFill>
              <a:gsLst>
                <a:gs pos="0">
                  <a:schemeClr val="bg1"/>
                </a:gs>
                <a:gs pos="100000">
                  <a:srgbClr val="A5E5D1"/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534988" algn="just"/>
            <a:endParaRPr lang="ru-RU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534988"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kk-KZ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-201</a:t>
            </a:r>
            <a:r>
              <a:rPr lang="kk-KZ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учебном году в республиканских, областных и городских профессиональных конкурсах приняло участие более 2</a:t>
            </a:r>
            <a:r>
              <a:rPr lang="kk-KZ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 педагогических работников, что составляет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82 %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общего числа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педагогов.</a:t>
            </a:r>
          </a:p>
          <a:p>
            <a:pPr indent="534988" algn="just"/>
            <a:r>
              <a:rPr lang="kk-KZ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Опыт </a:t>
            </a:r>
            <a:r>
              <a:rPr lang="kk-KZ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 педагогов и 7 руководителей школ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обобщен</a:t>
            </a:r>
            <a:r>
              <a:rPr lang="kk-KZ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уровне города, 17 - на уровне области, 4 - на уровне </a:t>
            </a:r>
            <a:r>
              <a:rPr lang="kk-KZ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республики.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534988" algn="just"/>
            <a:endParaRPr lang="ru-RU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8" name="Группа 37"/>
          <p:cNvGrpSpPr/>
          <p:nvPr/>
        </p:nvGrpSpPr>
        <p:grpSpPr>
          <a:xfrm>
            <a:off x="3197383" y="3573100"/>
            <a:ext cx="8216537" cy="3031604"/>
            <a:chOff x="2269951" y="3527653"/>
            <a:chExt cx="7196139" cy="2643129"/>
          </a:xfrm>
        </p:grpSpPr>
        <p:grpSp>
          <p:nvGrpSpPr>
            <p:cNvPr id="41" name="Группа 40"/>
            <p:cNvGrpSpPr/>
            <p:nvPr/>
          </p:nvGrpSpPr>
          <p:grpSpPr>
            <a:xfrm>
              <a:off x="2269951" y="3527653"/>
              <a:ext cx="7196139" cy="2643129"/>
              <a:chOff x="2257425" y="3535374"/>
              <a:chExt cx="7196139" cy="2643129"/>
            </a:xfrm>
          </p:grpSpPr>
          <p:sp>
            <p:nvSpPr>
              <p:cNvPr id="42" name="AutoShape 3"/>
              <p:cNvSpPr>
                <a:spLocks noChangeArrowheads="1"/>
              </p:cNvSpPr>
              <p:nvPr/>
            </p:nvSpPr>
            <p:spPr bwMode="gray">
              <a:xfrm>
                <a:off x="2257425" y="5551488"/>
                <a:ext cx="1885950" cy="620712"/>
              </a:xfrm>
              <a:prstGeom prst="cube">
                <a:avLst>
                  <a:gd name="adj" fmla="val 4988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>
                        <a:alpha val="49001"/>
                      </a:schemeClr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AutoShape 4"/>
              <p:cNvSpPr>
                <a:spLocks noChangeArrowheads="1"/>
              </p:cNvSpPr>
              <p:nvPr/>
            </p:nvSpPr>
            <p:spPr bwMode="gray">
              <a:xfrm rot="16200000" flipV="1">
                <a:off x="2559838" y="5206115"/>
                <a:ext cx="546100" cy="444500"/>
              </a:xfrm>
              <a:prstGeom prst="cube">
                <a:avLst>
                  <a:gd name="adj" fmla="val 23792"/>
                </a:avLst>
              </a:prstGeom>
              <a:gradFill rotWithShape="1">
                <a:gsLst>
                  <a:gs pos="0">
                    <a:schemeClr val="hlink">
                      <a:gamma/>
                      <a:shade val="75686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AutoShape 5"/>
              <p:cNvSpPr>
                <a:spLocks noChangeArrowheads="1"/>
              </p:cNvSpPr>
              <p:nvPr/>
            </p:nvSpPr>
            <p:spPr bwMode="gray">
              <a:xfrm rot="16200000" flipV="1">
                <a:off x="3032962" y="5015638"/>
                <a:ext cx="908050" cy="444500"/>
              </a:xfrm>
              <a:prstGeom prst="cube">
                <a:avLst>
                  <a:gd name="adj" fmla="val 23792"/>
                </a:avLst>
              </a:prstGeom>
              <a:solidFill>
                <a:srgbClr val="00B0F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Text Box 6"/>
              <p:cNvSpPr txBox="1">
                <a:spLocks noChangeArrowheads="1"/>
              </p:cNvSpPr>
              <p:nvPr/>
            </p:nvSpPr>
            <p:spPr bwMode="gray">
              <a:xfrm>
                <a:off x="2446417" y="5856498"/>
                <a:ext cx="1327723" cy="3220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292929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ru-RU" altLang="ru-RU" b="1" dirty="0" smtClean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республика</a:t>
                </a:r>
                <a:endParaRPr lang="en-US" altLang="ru-RU" b="1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AutoShape 24"/>
              <p:cNvSpPr>
                <a:spLocks noChangeArrowheads="1"/>
              </p:cNvSpPr>
              <p:nvPr/>
            </p:nvSpPr>
            <p:spPr bwMode="gray">
              <a:xfrm>
                <a:off x="4957763" y="5551488"/>
                <a:ext cx="1885950" cy="620712"/>
              </a:xfrm>
              <a:prstGeom prst="cube">
                <a:avLst>
                  <a:gd name="adj" fmla="val 4988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>
                        <a:alpha val="49001"/>
                      </a:schemeClr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AutoShape 25"/>
              <p:cNvSpPr>
                <a:spLocks noChangeArrowheads="1"/>
              </p:cNvSpPr>
              <p:nvPr/>
            </p:nvSpPr>
            <p:spPr bwMode="gray">
              <a:xfrm rot="16200000" flipV="1">
                <a:off x="5130798" y="5019437"/>
                <a:ext cx="908050" cy="444500"/>
              </a:xfrm>
              <a:prstGeom prst="cube">
                <a:avLst>
                  <a:gd name="adj" fmla="val 23792"/>
                </a:avLst>
              </a:prstGeom>
              <a:gradFill rotWithShape="1">
                <a:gsLst>
                  <a:gs pos="0">
                    <a:schemeClr val="hlink">
                      <a:gamma/>
                      <a:shade val="75686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AutoShape 26"/>
              <p:cNvSpPr>
                <a:spLocks noChangeArrowheads="1"/>
              </p:cNvSpPr>
              <p:nvPr/>
            </p:nvSpPr>
            <p:spPr bwMode="gray">
              <a:xfrm rot="16200000" flipV="1">
                <a:off x="5536218" y="4771628"/>
                <a:ext cx="1427163" cy="444500"/>
              </a:xfrm>
              <a:prstGeom prst="cube">
                <a:avLst>
                  <a:gd name="adj" fmla="val 23792"/>
                </a:avLst>
              </a:prstGeom>
              <a:solidFill>
                <a:srgbClr val="00B0F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AutoShape 27"/>
              <p:cNvSpPr>
                <a:spLocks noChangeArrowheads="1"/>
              </p:cNvSpPr>
              <p:nvPr/>
            </p:nvSpPr>
            <p:spPr bwMode="gray">
              <a:xfrm>
                <a:off x="7569201" y="5551488"/>
                <a:ext cx="1884363" cy="620712"/>
              </a:xfrm>
              <a:prstGeom prst="cube">
                <a:avLst>
                  <a:gd name="adj" fmla="val 4988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>
                        <a:alpha val="49001"/>
                      </a:schemeClr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AutoShape 28"/>
              <p:cNvSpPr>
                <a:spLocks noChangeArrowheads="1"/>
              </p:cNvSpPr>
              <p:nvPr/>
            </p:nvSpPr>
            <p:spPr bwMode="gray">
              <a:xfrm rot="16200000" flipV="1">
                <a:off x="7556373" y="4786569"/>
                <a:ext cx="1339850" cy="444500"/>
              </a:xfrm>
              <a:prstGeom prst="cube">
                <a:avLst>
                  <a:gd name="adj" fmla="val 23792"/>
                </a:avLst>
              </a:prstGeom>
              <a:gradFill rotWithShape="1">
                <a:gsLst>
                  <a:gs pos="0">
                    <a:schemeClr val="hlink">
                      <a:gamma/>
                      <a:shade val="75686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AutoShape 29"/>
              <p:cNvSpPr>
                <a:spLocks noChangeArrowheads="1"/>
              </p:cNvSpPr>
              <p:nvPr/>
            </p:nvSpPr>
            <p:spPr bwMode="gray">
              <a:xfrm rot="16200000" flipV="1">
                <a:off x="7892194" y="4535604"/>
                <a:ext cx="1895475" cy="442913"/>
              </a:xfrm>
              <a:prstGeom prst="cube">
                <a:avLst>
                  <a:gd name="adj" fmla="val 23792"/>
                </a:avLst>
              </a:prstGeom>
              <a:solidFill>
                <a:srgbClr val="00B0F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Text Box 30"/>
              <p:cNvSpPr txBox="1">
                <a:spLocks noChangeArrowheads="1"/>
              </p:cNvSpPr>
              <p:nvPr/>
            </p:nvSpPr>
            <p:spPr bwMode="gray">
              <a:xfrm>
                <a:off x="5309921" y="5856498"/>
                <a:ext cx="982189" cy="3220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292929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ru-RU" altLang="ru-RU" b="1" dirty="0" smtClean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область</a:t>
                </a:r>
                <a:endParaRPr lang="en-US" altLang="ru-RU" b="1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Text Box 31"/>
              <p:cNvSpPr txBox="1">
                <a:spLocks noChangeArrowheads="1"/>
              </p:cNvSpPr>
              <p:nvPr/>
            </p:nvSpPr>
            <p:spPr bwMode="gray">
              <a:xfrm>
                <a:off x="8001312" y="5833646"/>
                <a:ext cx="739084" cy="3220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292929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ru-RU" altLang="ru-RU" b="1" dirty="0" smtClean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город</a:t>
                </a:r>
                <a:endParaRPr lang="en-US" altLang="ru-RU" b="1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Text Box 32"/>
              <p:cNvSpPr txBox="1">
                <a:spLocks noChangeArrowheads="1"/>
              </p:cNvSpPr>
              <p:nvPr/>
            </p:nvSpPr>
            <p:spPr bwMode="gray">
              <a:xfrm>
                <a:off x="2429745" y="5665837"/>
                <a:ext cx="676214" cy="3220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ru-RU" altLang="ru-RU" b="1" dirty="0" smtClean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2016</a:t>
                </a:r>
                <a:endParaRPr lang="en-US" altLang="ru-RU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Text Box 33"/>
              <p:cNvSpPr txBox="1">
                <a:spLocks noChangeArrowheads="1"/>
              </p:cNvSpPr>
              <p:nvPr/>
            </p:nvSpPr>
            <p:spPr bwMode="gray">
              <a:xfrm>
                <a:off x="3173359" y="5678383"/>
                <a:ext cx="607267" cy="3220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ru-RU" altLang="ru-RU" b="1" dirty="0" smtClean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2017</a:t>
                </a:r>
                <a:endParaRPr lang="en-US" altLang="ru-RU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Text Box 32"/>
              <p:cNvSpPr txBox="1">
                <a:spLocks noChangeArrowheads="1"/>
              </p:cNvSpPr>
              <p:nvPr/>
            </p:nvSpPr>
            <p:spPr bwMode="gray">
              <a:xfrm>
                <a:off x="5186724" y="5648369"/>
                <a:ext cx="684063" cy="3220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ru-RU" altLang="ru-RU" b="1" dirty="0" smtClean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2016</a:t>
                </a:r>
                <a:endParaRPr lang="en-US" altLang="ru-RU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Text Box 32"/>
              <p:cNvSpPr txBox="1">
                <a:spLocks noChangeArrowheads="1"/>
              </p:cNvSpPr>
              <p:nvPr/>
            </p:nvSpPr>
            <p:spPr bwMode="gray">
              <a:xfrm>
                <a:off x="7807884" y="5656095"/>
                <a:ext cx="683019" cy="3220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ru-RU" altLang="ru-RU" b="1" dirty="0" smtClean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2016</a:t>
                </a:r>
                <a:endParaRPr lang="en-US" altLang="ru-RU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Text Box 33"/>
              <p:cNvSpPr txBox="1">
                <a:spLocks noChangeArrowheads="1"/>
              </p:cNvSpPr>
              <p:nvPr/>
            </p:nvSpPr>
            <p:spPr bwMode="gray">
              <a:xfrm>
                <a:off x="5879572" y="5659084"/>
                <a:ext cx="607267" cy="3220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ru-RU" altLang="ru-RU" b="1" dirty="0" smtClean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2017</a:t>
                </a:r>
                <a:endParaRPr lang="en-US" altLang="ru-RU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Text Box 32"/>
              <p:cNvSpPr txBox="1">
                <a:spLocks noChangeArrowheads="1"/>
              </p:cNvSpPr>
              <p:nvPr/>
            </p:nvSpPr>
            <p:spPr bwMode="gray">
              <a:xfrm>
                <a:off x="2725189" y="4905974"/>
                <a:ext cx="283738" cy="3220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ru-RU" altLang="ru-RU" b="1" dirty="0" smtClean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en-US" altLang="ru-RU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Text Box 32"/>
              <p:cNvSpPr txBox="1">
                <a:spLocks noChangeArrowheads="1"/>
              </p:cNvSpPr>
              <p:nvPr/>
            </p:nvSpPr>
            <p:spPr bwMode="gray">
              <a:xfrm>
                <a:off x="3314537" y="4517670"/>
                <a:ext cx="404659" cy="3220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ru-RU" altLang="ru-RU" b="1" dirty="0" smtClean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13</a:t>
                </a:r>
                <a:endParaRPr lang="en-US" altLang="ru-RU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Text Box 32"/>
              <p:cNvSpPr txBox="1">
                <a:spLocks noChangeArrowheads="1"/>
              </p:cNvSpPr>
              <p:nvPr/>
            </p:nvSpPr>
            <p:spPr bwMode="gray">
              <a:xfrm>
                <a:off x="5449352" y="4537474"/>
                <a:ext cx="430220" cy="3220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ru-RU" altLang="ru-RU" b="1" dirty="0" smtClean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24</a:t>
                </a:r>
                <a:endParaRPr lang="en-US" altLang="ru-RU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Text Box 32"/>
              <p:cNvSpPr txBox="1">
                <a:spLocks noChangeArrowheads="1"/>
              </p:cNvSpPr>
              <p:nvPr/>
            </p:nvSpPr>
            <p:spPr bwMode="gray">
              <a:xfrm>
                <a:off x="6102222" y="4027705"/>
                <a:ext cx="404660" cy="3220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ru-RU" altLang="ru-RU" b="1" dirty="0" smtClean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52</a:t>
                </a:r>
                <a:endParaRPr lang="en-US" altLang="ru-RU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Text Box 32"/>
              <p:cNvSpPr txBox="1">
                <a:spLocks noChangeArrowheads="1"/>
              </p:cNvSpPr>
              <p:nvPr/>
            </p:nvSpPr>
            <p:spPr bwMode="gray">
              <a:xfrm>
                <a:off x="8057408" y="4092537"/>
                <a:ext cx="526236" cy="3220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ru-RU" altLang="ru-RU" b="1" dirty="0" smtClean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340</a:t>
                </a:r>
                <a:endParaRPr lang="en-US" altLang="ru-RU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Text Box 32"/>
              <p:cNvSpPr txBox="1">
                <a:spLocks noChangeArrowheads="1"/>
              </p:cNvSpPr>
              <p:nvPr/>
            </p:nvSpPr>
            <p:spPr bwMode="gray">
              <a:xfrm>
                <a:off x="8658027" y="3535374"/>
                <a:ext cx="599448" cy="3220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ru-RU" altLang="ru-RU" b="1" dirty="0" smtClean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474</a:t>
                </a:r>
                <a:endParaRPr lang="en-US" altLang="ru-RU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0" name="Text Box 33"/>
            <p:cNvSpPr txBox="1">
              <a:spLocks noChangeArrowheads="1"/>
            </p:cNvSpPr>
            <p:nvPr/>
          </p:nvSpPr>
          <p:spPr bwMode="gray">
            <a:xfrm>
              <a:off x="8524421" y="5658208"/>
              <a:ext cx="607267" cy="3220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ru-RU" altLang="ru-RU" b="1" dirty="0" smtClean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2017</a:t>
              </a:r>
              <a:endParaRPr lang="en-US" alt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6" name="Rectangle 2"/>
          <p:cNvSpPr txBox="1">
            <a:spLocks noChangeArrowheads="1"/>
          </p:cNvSpPr>
          <p:nvPr/>
        </p:nvSpPr>
        <p:spPr>
          <a:xfrm>
            <a:off x="0" y="80882"/>
            <a:ext cx="12192000" cy="603191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err="1" smtClean="0">
                <a:ln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Инновациялық</a:t>
            </a:r>
            <a:r>
              <a:rPr lang="ru-RU" sz="2000" b="1" dirty="0" smtClean="0">
                <a:ln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ln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үдерістерінің</a:t>
            </a:r>
            <a:r>
              <a:rPr lang="ru-RU" sz="2000" b="1" dirty="0" smtClean="0">
                <a:ln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ln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әдістемелік</a:t>
            </a:r>
            <a:r>
              <a:rPr lang="ru-RU" sz="2000" b="1" dirty="0" smtClean="0">
                <a:ln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ln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сүйемелдеуі</a:t>
            </a:r>
            <a:r>
              <a:rPr lang="ru-RU" sz="2000" b="1" dirty="0" smtClean="0">
                <a:ln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000" b="1" dirty="0" smtClean="0">
                <a:ln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Методическое сопровождение инновационных процессов</a:t>
            </a:r>
            <a:endParaRPr lang="en-US" sz="2000" b="1" dirty="0">
              <a:ln/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287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utoShape 37"/>
          <p:cNvSpPr>
            <a:spLocks noChangeArrowheads="1"/>
          </p:cNvSpPr>
          <p:nvPr/>
        </p:nvSpPr>
        <p:spPr bwMode="gray">
          <a:xfrm>
            <a:off x="3681994" y="1480208"/>
            <a:ext cx="3419193" cy="1303337"/>
          </a:xfrm>
          <a:prstGeom prst="roundRect">
            <a:avLst>
              <a:gd name="adj" fmla="val 9144"/>
            </a:avLst>
          </a:prstGeom>
          <a:solidFill>
            <a:srgbClr val="F8F8F8"/>
          </a:solidFill>
          <a:ln w="28575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1C1C1C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Методический кабинет </a:t>
            </a:r>
            <a:endParaRPr lang="kk-KZ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kk-KZ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отдела образования </a:t>
            </a:r>
          </a:p>
          <a:p>
            <a:pPr algn="ctr"/>
            <a:r>
              <a:rPr lang="kk-KZ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Павлодара</a:t>
            </a:r>
          </a:p>
        </p:txBody>
      </p:sp>
      <p:sp>
        <p:nvSpPr>
          <p:cNvPr id="446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84626" y="802922"/>
            <a:ext cx="10515600" cy="379593"/>
          </a:xfrm>
          <a:noFill/>
          <a:ln/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Победители республиканских конкурсов</a:t>
            </a:r>
            <a:endParaRPr lang="en-US" sz="1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AutoShape 39"/>
          <p:cNvSpPr>
            <a:spLocks noChangeArrowheads="1"/>
          </p:cNvSpPr>
          <p:nvPr/>
        </p:nvSpPr>
        <p:spPr bwMode="gray">
          <a:xfrm>
            <a:off x="1795555" y="962685"/>
            <a:ext cx="2721348" cy="1785938"/>
          </a:xfrm>
          <a:prstGeom prst="upArrow">
            <a:avLst>
              <a:gd name="adj1" fmla="val 49093"/>
              <a:gd name="adj2" fmla="val 22310"/>
            </a:avLst>
          </a:prstGeom>
          <a:gradFill rotWithShape="1">
            <a:gsLst>
              <a:gs pos="0">
                <a:srgbClr val="92D050"/>
              </a:gs>
              <a:gs pos="100000">
                <a:schemeClr val="accent6"/>
              </a:gs>
            </a:gsLst>
            <a:lin ang="18900000" scaled="1"/>
          </a:gradFill>
          <a:ln>
            <a:noFill/>
          </a:ln>
          <a:effectLst/>
          <a:scene3d>
            <a:camera prst="legacyPerspectiveBottomRight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/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4" name="AutoShape 37"/>
          <p:cNvSpPr>
            <a:spLocks noChangeArrowheads="1"/>
          </p:cNvSpPr>
          <p:nvPr/>
        </p:nvSpPr>
        <p:spPr bwMode="gray">
          <a:xfrm>
            <a:off x="3148134" y="2835935"/>
            <a:ext cx="3981451" cy="1303337"/>
          </a:xfrm>
          <a:prstGeom prst="roundRect">
            <a:avLst>
              <a:gd name="adj" fmla="val 9144"/>
            </a:avLst>
          </a:prstGeom>
          <a:solidFill>
            <a:srgbClr val="F8F8F8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1C1C1C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kk-KZ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Разумейко Д.Н., СОШ №34</a:t>
            </a:r>
          </a:p>
          <a:p>
            <a:pPr algn="ctr"/>
            <a:r>
              <a:rPr lang="kk-KZ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Шишлов М.И., </a:t>
            </a:r>
            <a:r>
              <a:rPr lang="kk-KZ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СОШ №</a:t>
            </a:r>
            <a:r>
              <a:rPr lang="kk-KZ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  <a:p>
            <a:pPr algn="ctr"/>
            <a:r>
              <a:rPr lang="kk-KZ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Матай К.Г., </a:t>
            </a:r>
            <a:r>
              <a:rPr lang="kk-KZ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СОШ №</a:t>
            </a:r>
            <a:r>
              <a:rPr lang="kk-KZ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  <a:p>
            <a:pPr algn="ctr"/>
            <a:r>
              <a:rPr lang="kk-KZ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Тлен К.Т., </a:t>
            </a:r>
            <a:r>
              <a:rPr lang="kk-KZ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СОШ №</a:t>
            </a:r>
            <a:r>
              <a:rPr lang="kk-KZ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</a:p>
          <a:p>
            <a:pPr algn="ctr"/>
            <a:r>
              <a:rPr lang="kk-KZ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Исполова А.А., СОШ №29</a:t>
            </a:r>
          </a:p>
        </p:txBody>
      </p:sp>
      <p:sp>
        <p:nvSpPr>
          <p:cNvPr id="35" name="AutoShape 38"/>
          <p:cNvSpPr>
            <a:spLocks noChangeArrowheads="1"/>
          </p:cNvSpPr>
          <p:nvPr/>
        </p:nvSpPr>
        <p:spPr bwMode="gray">
          <a:xfrm>
            <a:off x="2633785" y="4174990"/>
            <a:ext cx="4505325" cy="1327150"/>
          </a:xfrm>
          <a:prstGeom prst="roundRect">
            <a:avLst>
              <a:gd name="adj" fmla="val 9144"/>
            </a:avLst>
          </a:prstGeom>
          <a:solidFill>
            <a:srgbClr val="F8F8F8"/>
          </a:solidFill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1C1C1C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kk-KZ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Серикбаев А.С., </a:t>
            </a:r>
            <a:r>
              <a:rPr lang="kk-KZ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СОШ №</a:t>
            </a:r>
            <a:r>
              <a:rPr lang="kk-KZ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  <a:p>
            <a:pPr algn="ctr"/>
            <a:r>
              <a:rPr lang="kk-KZ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Ликарь Н.А., </a:t>
            </a:r>
            <a:r>
              <a:rPr lang="kk-KZ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СОШ №</a:t>
            </a:r>
            <a:r>
              <a:rPr lang="kk-KZ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  <a:p>
            <a:pPr algn="ctr"/>
            <a:r>
              <a:rPr lang="kk-KZ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Щербинина Е. А., </a:t>
            </a:r>
            <a:r>
              <a:rPr lang="kk-KZ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 Ш</a:t>
            </a:r>
            <a:r>
              <a:rPr lang="kk-KZ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№16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AutoShape 41"/>
          <p:cNvSpPr>
            <a:spLocks noChangeArrowheads="1"/>
          </p:cNvSpPr>
          <p:nvPr/>
        </p:nvSpPr>
        <p:spPr bwMode="gray">
          <a:xfrm>
            <a:off x="1943223" y="5537859"/>
            <a:ext cx="5194301" cy="1225248"/>
          </a:xfrm>
          <a:prstGeom prst="roundRect">
            <a:avLst>
              <a:gd name="adj" fmla="val 9144"/>
            </a:avLst>
          </a:prstGeom>
          <a:solidFill>
            <a:srgbClr val="F8F8F8"/>
          </a:solidFill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1C1C1C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kk-KZ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Барвих С.Н., СОШ №28</a:t>
            </a:r>
          </a:p>
          <a:p>
            <a:pPr algn="ctr"/>
            <a:r>
              <a:rPr lang="kk-KZ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Асютина Е.Н., </a:t>
            </a:r>
            <a:r>
              <a:rPr lang="kk-KZ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СОШ №</a:t>
            </a:r>
            <a:r>
              <a:rPr lang="kk-KZ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  <a:p>
            <a:pPr algn="ctr"/>
            <a:r>
              <a:rPr lang="kk-KZ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Ниязова С.Л., я/сад №93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6489" name="Text Box 25"/>
          <p:cNvSpPr txBox="1">
            <a:spLocks noChangeArrowheads="1"/>
          </p:cNvSpPr>
          <p:nvPr/>
        </p:nvSpPr>
        <p:spPr bwMode="gray">
          <a:xfrm>
            <a:off x="2372487" y="1427818"/>
            <a:ext cx="156748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kk-KZ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«Лучший методический кабинет»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AutoShape 39"/>
          <p:cNvSpPr>
            <a:spLocks noChangeArrowheads="1"/>
          </p:cNvSpPr>
          <p:nvPr/>
        </p:nvSpPr>
        <p:spPr bwMode="gray">
          <a:xfrm>
            <a:off x="1319336" y="2314652"/>
            <a:ext cx="2721348" cy="1785938"/>
          </a:xfrm>
          <a:prstGeom prst="upArrow">
            <a:avLst>
              <a:gd name="adj1" fmla="val 49093"/>
              <a:gd name="adj2" fmla="val 22310"/>
            </a:avLst>
          </a:prstGeom>
          <a:gradFill rotWithShape="1">
            <a:gsLst>
              <a:gs pos="0">
                <a:schemeClr val="accent1">
                  <a:gamma/>
                  <a:shade val="66275"/>
                  <a:invGamma/>
                </a:schemeClr>
              </a:gs>
              <a:gs pos="100000">
                <a:schemeClr val="accent1"/>
              </a:gs>
            </a:gsLst>
            <a:lin ang="18900000" scaled="1"/>
          </a:gradFill>
          <a:ln>
            <a:noFill/>
          </a:ln>
          <a:effectLst/>
          <a:scene3d>
            <a:camera prst="legacyPerspectiveBottomRight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="" xmlns:a14="http://schemas.microsoft.com/office/drawing/2010/main" w="1905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1C1C1C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7" name="AutoShape 40"/>
          <p:cNvSpPr>
            <a:spLocks noChangeArrowheads="1"/>
          </p:cNvSpPr>
          <p:nvPr/>
        </p:nvSpPr>
        <p:spPr bwMode="gray">
          <a:xfrm>
            <a:off x="738311" y="3660640"/>
            <a:ext cx="2636766" cy="1778000"/>
          </a:xfrm>
          <a:prstGeom prst="upArrow">
            <a:avLst>
              <a:gd name="adj1" fmla="val 51824"/>
              <a:gd name="adj2" fmla="val 23468"/>
            </a:avLst>
          </a:prstGeom>
          <a:gradFill rotWithShape="1">
            <a:gsLst>
              <a:gs pos="0">
                <a:schemeClr val="accent2">
                  <a:gamma/>
                  <a:shade val="56078"/>
                  <a:invGamma/>
                </a:schemeClr>
              </a:gs>
              <a:gs pos="100000">
                <a:schemeClr val="accent2"/>
              </a:gs>
            </a:gsLst>
            <a:lin ang="18900000" scaled="1"/>
          </a:gradFill>
          <a:ln>
            <a:noFill/>
          </a:ln>
          <a:effectLst/>
          <a:scene3d>
            <a:camera prst="legacyPerspectiveBottomRight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="" xmlns:a14="http://schemas.microsoft.com/office/drawing/2010/main" w="1905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1C1C1C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9" name="AutoShape 42"/>
          <p:cNvSpPr>
            <a:spLocks noChangeArrowheads="1"/>
          </p:cNvSpPr>
          <p:nvPr/>
        </p:nvSpPr>
        <p:spPr bwMode="gray">
          <a:xfrm>
            <a:off x="57940" y="4963886"/>
            <a:ext cx="2615539" cy="1762707"/>
          </a:xfrm>
          <a:prstGeom prst="upArrow">
            <a:avLst>
              <a:gd name="adj1" fmla="val 52602"/>
              <a:gd name="adj2" fmla="val 25245"/>
            </a:avLst>
          </a:prstGeom>
          <a:gradFill rotWithShape="1">
            <a:gsLst>
              <a:gs pos="0">
                <a:schemeClr val="folHlink">
                  <a:gamma/>
                  <a:shade val="57255"/>
                  <a:invGamma/>
                </a:schemeClr>
              </a:gs>
              <a:gs pos="100000">
                <a:schemeClr val="folHlink"/>
              </a:gs>
            </a:gsLst>
            <a:lin ang="18900000" scaled="1"/>
          </a:gradFill>
          <a:ln>
            <a:noFill/>
          </a:ln>
          <a:effectLst/>
          <a:scene3d>
            <a:camera prst="legacyPerspectiveBottomRight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  <a:contourClr>
              <a:schemeClr val="folHlink"/>
            </a:contourClr>
          </a:sp3d>
          <a:extLst>
            <a:ext uri="{91240B29-F687-4F45-9708-019B960494DF}">
              <a14:hiddenLine xmlns="" xmlns:a14="http://schemas.microsoft.com/office/drawing/2010/main" w="1905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1C1C1C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6490" name="Text Box 26"/>
          <p:cNvSpPr txBox="1">
            <a:spLocks noChangeArrowheads="1"/>
          </p:cNvSpPr>
          <p:nvPr/>
        </p:nvSpPr>
        <p:spPr bwMode="gray">
          <a:xfrm>
            <a:off x="1795555" y="2735512"/>
            <a:ext cx="1851115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kk-KZ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«Талантливый учитель- одаренным детям» 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6491" name="Text Box 27"/>
          <p:cNvSpPr txBox="1">
            <a:spLocks noChangeArrowheads="1"/>
          </p:cNvSpPr>
          <p:nvPr/>
        </p:nvSpPr>
        <p:spPr bwMode="gray">
          <a:xfrm>
            <a:off x="1225426" y="3783498"/>
            <a:ext cx="1606464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kk-KZ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«Лучшая авторская </a:t>
            </a:r>
            <a:r>
              <a:rPr lang="kk-KZ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программа», «Лучший психолог»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6492" name="Text Box 28"/>
          <p:cNvSpPr txBox="1">
            <a:spLocks noChangeArrowheads="1"/>
          </p:cNvSpPr>
          <p:nvPr/>
        </p:nvSpPr>
        <p:spPr bwMode="gray">
          <a:xfrm>
            <a:off x="532952" y="5656277"/>
            <a:ext cx="1665514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«Фестиваль педагогических идей»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7445829" y="1182515"/>
            <a:ext cx="4023560" cy="2716688"/>
          </a:xfrm>
          <a:prstGeom prst="roundRect">
            <a:avLst>
              <a:gd name="adj" fmla="val 8651"/>
            </a:avLst>
          </a:prstGeom>
          <a:gradFill flip="none" rotWithShape="1">
            <a:gsLst>
              <a:gs pos="0">
                <a:schemeClr val="accent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2">
                  <a:lumMod val="40000"/>
                  <a:lumOff val="6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gradFill>
              <a:gsLst>
                <a:gs pos="0">
                  <a:schemeClr val="bg1"/>
                </a:gs>
                <a:gs pos="100000">
                  <a:srgbClr val="A5E5D1"/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220980" algn="just">
              <a:spcAft>
                <a:spcPts val="0"/>
              </a:spcAft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2016 году методический ка-бинет 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города Павлодара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стал 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побе-дителем областного конкурса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Луч-шая методическая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служба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 и</a:t>
            </a:r>
            <a:r>
              <a:rPr lang="kk-KZ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обла-дателем переходящего кубка «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Луч-ший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методический кабинет».</a:t>
            </a:r>
          </a:p>
          <a:p>
            <a:pPr marL="228600" indent="220980" algn="just">
              <a:spcAft>
                <a:spcPts val="0"/>
              </a:spcAft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2017 году – победителем 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республиканского конкурса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Луч-шая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методическая служба».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68" y="4042548"/>
            <a:ext cx="3628681" cy="26840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0" y="80882"/>
            <a:ext cx="12192000" cy="603191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ln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Инновациялық үдерістерінің әдістемелік сүйемелдеуі </a:t>
            </a:r>
          </a:p>
          <a:p>
            <a:pPr algn="ctr"/>
            <a:r>
              <a:rPr lang="ru-RU" sz="2000" b="1" dirty="0" smtClean="0">
                <a:ln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Методическое сопровождение инновационных процессов</a:t>
            </a:r>
            <a:endParaRPr lang="en-US" sz="2000" b="1" dirty="0">
              <a:ln/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994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57042" y="942069"/>
            <a:ext cx="10354147" cy="58374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Результативность участия педагогов 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областных профессиональных конкурсах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130143" y="1814286"/>
            <a:ext cx="4713514" cy="4675100"/>
          </a:xfrm>
          <a:prstGeom prst="roundRect">
            <a:avLst>
              <a:gd name="adj" fmla="val 11353"/>
            </a:avLst>
          </a:prstGeom>
          <a:gradFill flip="none" rotWithShape="1">
            <a:gsLst>
              <a:gs pos="62800">
                <a:schemeClr val="accent2">
                  <a:lumMod val="40000"/>
                  <a:lumOff val="60000"/>
                </a:schemeClr>
              </a:gs>
              <a:gs pos="0">
                <a:schemeClr val="bg1"/>
              </a:gs>
              <a:gs pos="100000">
                <a:srgbClr val="A5E5D1"/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4500"/>
            <a:r>
              <a:rPr lang="kk-KZ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Призер областного конкурса «Лучший полиязычный педагог - 2016»:</a:t>
            </a:r>
          </a:p>
          <a:p>
            <a:pPr indent="444500"/>
            <a:r>
              <a:rPr lang="kk-KZ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Иванова Е.В. (СОШ №42) </a:t>
            </a:r>
          </a:p>
          <a:p>
            <a:pPr indent="444500" algn="just"/>
            <a:endParaRPr lang="kk-KZ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44500" algn="ctr"/>
            <a:r>
              <a:rPr lang="kk-KZ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Победители и призеры областного и республиканского  конкурса «Талантливый учитель – одаренным детям»:</a:t>
            </a:r>
            <a:endParaRPr lang="ru-RU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44500" algn="just"/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Шевелева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А.С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(СОШ №9), </a:t>
            </a:r>
          </a:p>
          <a:p>
            <a:pPr indent="444500" algn="just"/>
            <a:r>
              <a:rPr lang="ru-RU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Кульжанов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Д.К. (СОШ №9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</a:p>
          <a:p>
            <a:pPr indent="444500" algn="just"/>
            <a:r>
              <a:rPr lang="ru-RU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Щербинина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Е.А. (СОШ №16), </a:t>
            </a:r>
            <a:endPara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44500" algn="just"/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Шишлов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М.И. (СОШ №21), </a:t>
            </a:r>
            <a:endPara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44500" algn="just"/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Тлен 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К.Т. (СОШ №22), </a:t>
            </a:r>
            <a:endPara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44500" algn="just"/>
            <a:r>
              <a:rPr lang="ru-RU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Асанбаева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Е.Б. (СОШ №25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</a:p>
          <a:p>
            <a:pPr indent="444500" algn="just"/>
            <a:r>
              <a:rPr lang="ru-RU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Исполова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А.А. (СОШ №29), </a:t>
            </a:r>
            <a:endPara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44500" algn="just"/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Разумейко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Д.Н. (СОШ №34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</a:p>
          <a:p>
            <a:pPr indent="444500" algn="just"/>
            <a:r>
              <a:rPr lang="ru-RU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Байменова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А.Г. (СОШ №39), </a:t>
            </a:r>
            <a:endPara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44500" algn="just"/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Матай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К.Г. (СОШ №40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4194266" y="3988480"/>
            <a:ext cx="613954" cy="56170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4795226" y="3749039"/>
            <a:ext cx="613954" cy="56170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4862682" y="3155514"/>
            <a:ext cx="613954" cy="56170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4555705" y="2804052"/>
            <a:ext cx="613954" cy="56170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4210801" y="2594193"/>
            <a:ext cx="613954" cy="56170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3934098" y="2575989"/>
            <a:ext cx="411616" cy="58985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0" y="80882"/>
            <a:ext cx="12192000" cy="603191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ln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Инновациялық үдерістерінің әдістемелік сүйемелдеуі </a:t>
            </a:r>
          </a:p>
          <a:p>
            <a:pPr algn="ctr"/>
            <a:r>
              <a:rPr lang="ru-RU" sz="2000" b="1" dirty="0" smtClean="0">
                <a:ln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Методическое сопровождение инновационных процессов</a:t>
            </a:r>
            <a:endParaRPr lang="en-US" sz="2000" b="1" dirty="0">
              <a:ln/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Arc 13"/>
          <p:cNvSpPr>
            <a:spLocks/>
          </p:cNvSpPr>
          <p:nvPr/>
        </p:nvSpPr>
        <p:spPr bwMode="gray">
          <a:xfrm rot="5400000">
            <a:off x="7641260" y="2991361"/>
            <a:ext cx="123829" cy="160001"/>
          </a:xfrm>
          <a:custGeom>
            <a:avLst/>
            <a:gdLst>
              <a:gd name="G0" fmla="+- 13148 0 0"/>
              <a:gd name="G1" fmla="+- 21600 0 0"/>
              <a:gd name="G2" fmla="+- 21600 0 0"/>
              <a:gd name="T0" fmla="*/ 0 w 31154"/>
              <a:gd name="T1" fmla="*/ 4462 h 21600"/>
              <a:gd name="T2" fmla="*/ 31154 w 31154"/>
              <a:gd name="T3" fmla="*/ 9670 h 21600"/>
              <a:gd name="T4" fmla="*/ 13148 w 3115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1154" h="21600" fill="none" extrusionOk="0">
                <a:moveTo>
                  <a:pt x="0" y="4462"/>
                </a:moveTo>
                <a:cubicBezTo>
                  <a:pt x="3772" y="1568"/>
                  <a:pt x="8393" y="-1"/>
                  <a:pt x="13148" y="0"/>
                </a:cubicBezTo>
                <a:cubicBezTo>
                  <a:pt x="20391" y="0"/>
                  <a:pt x="27153" y="3631"/>
                  <a:pt x="31154" y="9669"/>
                </a:cubicBezTo>
              </a:path>
              <a:path w="31154" h="21600" stroke="0" extrusionOk="0">
                <a:moveTo>
                  <a:pt x="0" y="4462"/>
                </a:moveTo>
                <a:cubicBezTo>
                  <a:pt x="3772" y="1568"/>
                  <a:pt x="8393" y="-1"/>
                  <a:pt x="13148" y="0"/>
                </a:cubicBezTo>
                <a:cubicBezTo>
                  <a:pt x="20391" y="0"/>
                  <a:pt x="27153" y="3631"/>
                  <a:pt x="31154" y="9669"/>
                </a:cubicBezTo>
                <a:lnTo>
                  <a:pt x="13148" y="21600"/>
                </a:lnTo>
                <a:close/>
              </a:path>
            </a:pathLst>
          </a:custGeom>
          <a:solidFill>
            <a:srgbClr val="FF6600"/>
          </a:solidFill>
          <a:ln w="9525">
            <a:noFill/>
            <a:round/>
            <a:headEnd/>
            <a:tailEnd/>
          </a:ln>
          <a:effectLst>
            <a:outerShdw dist="56796" dir="1593903" algn="ctr" rotWithShape="0">
              <a:srgbClr val="C0C0C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Arc 13"/>
          <p:cNvSpPr>
            <a:spLocks/>
          </p:cNvSpPr>
          <p:nvPr/>
        </p:nvSpPr>
        <p:spPr bwMode="gray">
          <a:xfrm rot="5400000">
            <a:off x="7580936" y="2039318"/>
            <a:ext cx="123828" cy="160001"/>
          </a:xfrm>
          <a:custGeom>
            <a:avLst/>
            <a:gdLst>
              <a:gd name="G0" fmla="+- 13148 0 0"/>
              <a:gd name="G1" fmla="+- 21600 0 0"/>
              <a:gd name="G2" fmla="+- 21600 0 0"/>
              <a:gd name="T0" fmla="*/ 0 w 31154"/>
              <a:gd name="T1" fmla="*/ 4462 h 21600"/>
              <a:gd name="T2" fmla="*/ 31154 w 31154"/>
              <a:gd name="T3" fmla="*/ 9670 h 21600"/>
              <a:gd name="T4" fmla="*/ 13148 w 3115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1154" h="21600" fill="none" extrusionOk="0">
                <a:moveTo>
                  <a:pt x="0" y="4462"/>
                </a:moveTo>
                <a:cubicBezTo>
                  <a:pt x="3772" y="1568"/>
                  <a:pt x="8393" y="-1"/>
                  <a:pt x="13148" y="0"/>
                </a:cubicBezTo>
                <a:cubicBezTo>
                  <a:pt x="20391" y="0"/>
                  <a:pt x="27153" y="3631"/>
                  <a:pt x="31154" y="9669"/>
                </a:cubicBezTo>
              </a:path>
              <a:path w="31154" h="21600" stroke="0" extrusionOk="0">
                <a:moveTo>
                  <a:pt x="0" y="4462"/>
                </a:moveTo>
                <a:cubicBezTo>
                  <a:pt x="3772" y="1568"/>
                  <a:pt x="8393" y="-1"/>
                  <a:pt x="13148" y="0"/>
                </a:cubicBezTo>
                <a:cubicBezTo>
                  <a:pt x="20391" y="0"/>
                  <a:pt x="27153" y="3631"/>
                  <a:pt x="31154" y="9669"/>
                </a:cubicBezTo>
                <a:lnTo>
                  <a:pt x="13148" y="21600"/>
                </a:lnTo>
                <a:close/>
              </a:path>
            </a:pathLst>
          </a:custGeom>
          <a:solidFill>
            <a:srgbClr val="FF6600"/>
          </a:solidFill>
          <a:ln w="9525">
            <a:noFill/>
            <a:round/>
            <a:headEnd/>
            <a:tailEnd/>
          </a:ln>
          <a:effectLst>
            <a:outerShdw dist="56796" dir="1593903" algn="ctr" rotWithShape="0">
              <a:srgbClr val="C0C0C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 Box 59"/>
          <p:cNvSpPr txBox="1">
            <a:spLocks noChangeArrowheads="1"/>
          </p:cNvSpPr>
          <p:nvPr/>
        </p:nvSpPr>
        <p:spPr bwMode="auto">
          <a:xfrm>
            <a:off x="615950" y="1958975"/>
            <a:ext cx="143668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cs typeface="Arial" charset="0"/>
            </a:endParaRPr>
          </a:p>
        </p:txBody>
      </p:sp>
      <p:sp>
        <p:nvSpPr>
          <p:cNvPr id="71" name="Rectangle 39"/>
          <p:cNvSpPr>
            <a:spLocks noChangeArrowheads="1"/>
          </p:cNvSpPr>
          <p:nvPr/>
        </p:nvSpPr>
        <p:spPr bwMode="ltGray">
          <a:xfrm>
            <a:off x="0" y="2676525"/>
            <a:ext cx="2740025" cy="504825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tint val="0"/>
                  <a:invGamma/>
                  <a:alpha val="0"/>
                </a:schemeClr>
              </a:gs>
              <a:gs pos="100000">
                <a:schemeClr val="fol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2" name="Rectangle 40"/>
          <p:cNvSpPr>
            <a:spLocks noChangeArrowheads="1"/>
          </p:cNvSpPr>
          <p:nvPr/>
        </p:nvSpPr>
        <p:spPr bwMode="gray">
          <a:xfrm>
            <a:off x="0" y="4057651"/>
            <a:ext cx="2930525" cy="534988"/>
          </a:xfrm>
          <a:prstGeom prst="rect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  <a:alpha val="0"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3" name="Rectangle 41"/>
          <p:cNvSpPr>
            <a:spLocks noChangeArrowheads="1"/>
          </p:cNvSpPr>
          <p:nvPr/>
        </p:nvSpPr>
        <p:spPr bwMode="gray">
          <a:xfrm>
            <a:off x="161924" y="3381376"/>
            <a:ext cx="2806701" cy="47625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0"/>
                  <a:invGamma/>
                  <a:alpha val="0"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4" name="Rectangle 42"/>
          <p:cNvSpPr>
            <a:spLocks noChangeArrowheads="1"/>
          </p:cNvSpPr>
          <p:nvPr/>
        </p:nvSpPr>
        <p:spPr bwMode="ltGray">
          <a:xfrm>
            <a:off x="0" y="2028826"/>
            <a:ext cx="2835275" cy="533399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5" name="Rectangle 44"/>
          <p:cNvSpPr>
            <a:spLocks noChangeArrowheads="1"/>
          </p:cNvSpPr>
          <p:nvPr/>
        </p:nvSpPr>
        <p:spPr bwMode="auto">
          <a:xfrm>
            <a:off x="0" y="3381376"/>
            <a:ext cx="2606674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«Талантливый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учитель»</a:t>
            </a:r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Rectangle 46"/>
          <p:cNvSpPr>
            <a:spLocks noChangeArrowheads="1"/>
          </p:cNvSpPr>
          <p:nvPr/>
        </p:nvSpPr>
        <p:spPr bwMode="auto">
          <a:xfrm>
            <a:off x="0" y="2667000"/>
            <a:ext cx="26924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 sz="1000" b="1" i="0" u="none" strike="noStrike" kern="1200" spc="0" baseline="0">
                <a:solidFill>
                  <a:srgbClr val="FFC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400" dirty="0" smtClean="0">
                <a:solidFill>
                  <a:srgbClr val="002060"/>
                </a:solidFill>
              </a:rPr>
              <a:t>«Лучший программа педсовета» </a:t>
            </a:r>
            <a:endParaRPr lang="ru-RU" sz="1400" dirty="0">
              <a:solidFill>
                <a:srgbClr val="002060"/>
              </a:solidFill>
            </a:endParaRPr>
          </a:p>
        </p:txBody>
      </p:sp>
      <p:grpSp>
        <p:nvGrpSpPr>
          <p:cNvPr id="77" name="Group 72"/>
          <p:cNvGrpSpPr>
            <a:grpSpLocks/>
          </p:cNvGrpSpPr>
          <p:nvPr/>
        </p:nvGrpSpPr>
        <p:grpSpPr bwMode="auto">
          <a:xfrm>
            <a:off x="2457450" y="1876425"/>
            <a:ext cx="758825" cy="684213"/>
            <a:chOff x="1596" y="1152"/>
            <a:chExt cx="518" cy="516"/>
          </a:xfrm>
        </p:grpSpPr>
        <p:sp>
          <p:nvSpPr>
            <p:cNvPr id="78" name="Oval 73"/>
            <p:cNvSpPr>
              <a:spLocks noChangeArrowheads="1"/>
            </p:cNvSpPr>
            <p:nvPr/>
          </p:nvSpPr>
          <p:spPr bwMode="gray">
            <a:xfrm>
              <a:off x="1596" y="1154"/>
              <a:ext cx="518" cy="514"/>
            </a:xfrm>
            <a:prstGeom prst="ellipse">
              <a:avLst/>
            </a:prstGeom>
            <a:solidFill>
              <a:schemeClr val="accent1"/>
            </a:solidFill>
            <a:ln w="28575" algn="ctr">
              <a:solidFill>
                <a:srgbClr val="F8F8F8">
                  <a:alpha val="7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79" name="Picture 74" descr="cir_lighteffect0"/>
            <p:cNvPicPr>
              <a:picLocks noChangeAspect="1" noChangeArrowheads="1"/>
            </p:cNvPicPr>
            <p:nvPr/>
          </p:nvPicPr>
          <p:blipFill>
            <a:blip r:embed="rId2" cstate="print">
              <a:lum bright="18000" contrast="-12000"/>
            </a:blip>
            <a:srcRect/>
            <a:stretch>
              <a:fillRect/>
            </a:stretch>
          </p:blipFill>
          <p:spPr bwMode="gray">
            <a:xfrm>
              <a:off x="1609" y="1152"/>
              <a:ext cx="484" cy="385"/>
            </a:xfrm>
            <a:prstGeom prst="rect">
              <a:avLst/>
            </a:prstGeom>
            <a:noFill/>
          </p:spPr>
        </p:pic>
      </p:grpSp>
      <p:grpSp>
        <p:nvGrpSpPr>
          <p:cNvPr id="80" name="Group 75"/>
          <p:cNvGrpSpPr>
            <a:grpSpLocks/>
          </p:cNvGrpSpPr>
          <p:nvPr/>
        </p:nvGrpSpPr>
        <p:grpSpPr bwMode="auto">
          <a:xfrm>
            <a:off x="2476500" y="3209925"/>
            <a:ext cx="730250" cy="715963"/>
            <a:chOff x="1596" y="1152"/>
            <a:chExt cx="518" cy="516"/>
          </a:xfrm>
        </p:grpSpPr>
        <p:sp>
          <p:nvSpPr>
            <p:cNvPr id="81" name="Oval 76"/>
            <p:cNvSpPr>
              <a:spLocks noChangeArrowheads="1"/>
            </p:cNvSpPr>
            <p:nvPr/>
          </p:nvSpPr>
          <p:spPr bwMode="gray">
            <a:xfrm>
              <a:off x="1596" y="1154"/>
              <a:ext cx="518" cy="514"/>
            </a:xfrm>
            <a:prstGeom prst="ellipse">
              <a:avLst/>
            </a:prstGeom>
            <a:solidFill>
              <a:schemeClr val="accent2"/>
            </a:solidFill>
            <a:ln w="28575" algn="ctr">
              <a:solidFill>
                <a:srgbClr val="F8F8F8">
                  <a:alpha val="7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82" name="Picture 77" descr="cir_lighteffect0"/>
            <p:cNvPicPr>
              <a:picLocks noChangeAspect="1" noChangeArrowheads="1"/>
            </p:cNvPicPr>
            <p:nvPr/>
          </p:nvPicPr>
          <p:blipFill>
            <a:blip r:embed="rId2" cstate="print">
              <a:lum bright="18000" contrast="-12000"/>
            </a:blip>
            <a:srcRect/>
            <a:stretch>
              <a:fillRect/>
            </a:stretch>
          </p:blipFill>
          <p:spPr bwMode="gray">
            <a:xfrm>
              <a:off x="1609" y="1152"/>
              <a:ext cx="484" cy="385"/>
            </a:xfrm>
            <a:prstGeom prst="rect">
              <a:avLst/>
            </a:prstGeom>
            <a:noFill/>
          </p:spPr>
        </p:pic>
      </p:grpSp>
      <p:grpSp>
        <p:nvGrpSpPr>
          <p:cNvPr id="83" name="Group 78"/>
          <p:cNvGrpSpPr>
            <a:grpSpLocks/>
          </p:cNvGrpSpPr>
          <p:nvPr/>
        </p:nvGrpSpPr>
        <p:grpSpPr bwMode="auto">
          <a:xfrm>
            <a:off x="2466975" y="3924300"/>
            <a:ext cx="742950" cy="695324"/>
            <a:chOff x="1596" y="1152"/>
            <a:chExt cx="518" cy="516"/>
          </a:xfrm>
        </p:grpSpPr>
        <p:sp>
          <p:nvSpPr>
            <p:cNvPr id="84" name="Oval 79"/>
            <p:cNvSpPr>
              <a:spLocks noChangeArrowheads="1"/>
            </p:cNvSpPr>
            <p:nvPr/>
          </p:nvSpPr>
          <p:spPr bwMode="gray">
            <a:xfrm>
              <a:off x="1596" y="1154"/>
              <a:ext cx="518" cy="514"/>
            </a:xfrm>
            <a:prstGeom prst="ellipse">
              <a:avLst/>
            </a:prstGeom>
            <a:solidFill>
              <a:schemeClr val="hlink"/>
            </a:solidFill>
            <a:ln w="28575" algn="ctr">
              <a:solidFill>
                <a:srgbClr val="F8F8F8">
                  <a:alpha val="7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85" name="Picture 80" descr="cir_lighteffect0"/>
            <p:cNvPicPr>
              <a:picLocks noChangeAspect="1" noChangeArrowheads="1"/>
            </p:cNvPicPr>
            <p:nvPr/>
          </p:nvPicPr>
          <p:blipFill>
            <a:blip r:embed="rId2" cstate="print">
              <a:lum bright="18000" contrast="-12000"/>
            </a:blip>
            <a:srcRect/>
            <a:stretch>
              <a:fillRect/>
            </a:stretch>
          </p:blipFill>
          <p:spPr bwMode="gray">
            <a:xfrm>
              <a:off x="1609" y="1152"/>
              <a:ext cx="484" cy="385"/>
            </a:xfrm>
            <a:prstGeom prst="rect">
              <a:avLst/>
            </a:prstGeom>
            <a:noFill/>
          </p:spPr>
        </p:pic>
      </p:grpSp>
      <p:grpSp>
        <p:nvGrpSpPr>
          <p:cNvPr id="86" name="Group 81"/>
          <p:cNvGrpSpPr>
            <a:grpSpLocks/>
          </p:cNvGrpSpPr>
          <p:nvPr/>
        </p:nvGrpSpPr>
        <p:grpSpPr bwMode="auto">
          <a:xfrm>
            <a:off x="2489200" y="2524125"/>
            <a:ext cx="730250" cy="666750"/>
            <a:chOff x="1596" y="1152"/>
            <a:chExt cx="518" cy="516"/>
          </a:xfrm>
        </p:grpSpPr>
        <p:sp>
          <p:nvSpPr>
            <p:cNvPr id="87" name="Oval 82"/>
            <p:cNvSpPr>
              <a:spLocks noChangeArrowheads="1"/>
            </p:cNvSpPr>
            <p:nvPr/>
          </p:nvSpPr>
          <p:spPr bwMode="gray">
            <a:xfrm>
              <a:off x="1596" y="1154"/>
              <a:ext cx="518" cy="514"/>
            </a:xfrm>
            <a:prstGeom prst="ellipse">
              <a:avLst/>
            </a:prstGeom>
            <a:solidFill>
              <a:schemeClr val="folHlink"/>
            </a:solidFill>
            <a:ln w="28575" algn="ctr">
              <a:solidFill>
                <a:srgbClr val="F8F8F8">
                  <a:alpha val="7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88" name="Picture 83" descr="cir_lighteffect0"/>
            <p:cNvPicPr>
              <a:picLocks noChangeAspect="1" noChangeArrowheads="1"/>
            </p:cNvPicPr>
            <p:nvPr/>
          </p:nvPicPr>
          <p:blipFill>
            <a:blip r:embed="rId2" cstate="print">
              <a:lum bright="18000" contrast="-12000"/>
            </a:blip>
            <a:srcRect/>
            <a:stretch>
              <a:fillRect/>
            </a:stretch>
          </p:blipFill>
          <p:spPr bwMode="gray">
            <a:xfrm>
              <a:off x="1609" y="1152"/>
              <a:ext cx="484" cy="385"/>
            </a:xfrm>
            <a:prstGeom prst="rect">
              <a:avLst/>
            </a:prstGeom>
            <a:noFill/>
          </p:spPr>
        </p:pic>
      </p:grpSp>
      <p:sp>
        <p:nvSpPr>
          <p:cNvPr id="89" name="TextBox 88"/>
          <p:cNvSpPr txBox="1"/>
          <p:nvPr/>
        </p:nvSpPr>
        <p:spPr>
          <a:xfrm>
            <a:off x="2590800" y="2057400"/>
            <a:ext cx="428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2562225" y="3400425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2628900" y="4095750"/>
            <a:ext cx="428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2638425" y="2705100"/>
            <a:ext cx="428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Rectangle 43"/>
          <p:cNvSpPr>
            <a:spLocks noChangeArrowheads="1"/>
          </p:cNvSpPr>
          <p:nvPr/>
        </p:nvSpPr>
        <p:spPr bwMode="auto">
          <a:xfrm>
            <a:off x="-219075" y="1992313"/>
            <a:ext cx="3013075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 sz="1000" b="1" i="0" u="none" strike="noStrike" kern="1200" spc="0" baseline="0">
                <a:solidFill>
                  <a:srgbClr val="FFC000">
                    <a:lumMod val="6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400" dirty="0" smtClean="0">
                <a:solidFill>
                  <a:srgbClr val="002060"/>
                </a:solidFill>
              </a:rPr>
              <a:t>«Лучший </a:t>
            </a:r>
            <a:r>
              <a:rPr lang="ru-RU" sz="1400" dirty="0" err="1" smtClean="0">
                <a:solidFill>
                  <a:srgbClr val="002060"/>
                </a:solidFill>
              </a:rPr>
              <a:t>полиязычный</a:t>
            </a:r>
            <a:r>
              <a:rPr lang="ru-RU" sz="1400" dirty="0" smtClean="0">
                <a:solidFill>
                  <a:srgbClr val="002060"/>
                </a:solidFill>
              </a:rPr>
              <a:t> педагог» </a:t>
            </a:r>
          </a:p>
        </p:txBody>
      </p:sp>
      <p:sp>
        <p:nvSpPr>
          <p:cNvPr id="94" name="Rectangle 39"/>
          <p:cNvSpPr>
            <a:spLocks noChangeArrowheads="1"/>
          </p:cNvSpPr>
          <p:nvPr/>
        </p:nvSpPr>
        <p:spPr bwMode="ltGray">
          <a:xfrm>
            <a:off x="-657517" y="4719569"/>
            <a:ext cx="3692818" cy="590619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tint val="0"/>
                  <a:invGamma/>
                  <a:alpha val="0"/>
                </a:schemeClr>
              </a:gs>
              <a:gs pos="100000">
                <a:schemeClr val="fol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95" name="Rectangle 46"/>
          <p:cNvSpPr>
            <a:spLocks noChangeArrowheads="1"/>
          </p:cNvSpPr>
          <p:nvPr/>
        </p:nvSpPr>
        <p:spPr bwMode="auto">
          <a:xfrm>
            <a:off x="-339710" y="4731012"/>
            <a:ext cx="3060685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«Учитель года»,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«Психолог года» </a:t>
            </a:r>
          </a:p>
        </p:txBody>
      </p:sp>
      <p:grpSp>
        <p:nvGrpSpPr>
          <p:cNvPr id="96" name="Group 81"/>
          <p:cNvGrpSpPr>
            <a:grpSpLocks/>
          </p:cNvGrpSpPr>
          <p:nvPr/>
        </p:nvGrpSpPr>
        <p:grpSpPr bwMode="auto">
          <a:xfrm>
            <a:off x="2524125" y="4648200"/>
            <a:ext cx="714376" cy="704850"/>
            <a:chOff x="1596" y="1152"/>
            <a:chExt cx="518" cy="516"/>
          </a:xfrm>
        </p:grpSpPr>
        <p:sp>
          <p:nvSpPr>
            <p:cNvPr id="97" name="Oval 82"/>
            <p:cNvSpPr>
              <a:spLocks noChangeArrowheads="1"/>
            </p:cNvSpPr>
            <p:nvPr/>
          </p:nvSpPr>
          <p:spPr bwMode="gray">
            <a:xfrm>
              <a:off x="1596" y="1154"/>
              <a:ext cx="518" cy="514"/>
            </a:xfrm>
            <a:prstGeom prst="ellipse">
              <a:avLst/>
            </a:prstGeom>
            <a:solidFill>
              <a:schemeClr val="folHlink"/>
            </a:solidFill>
            <a:ln w="28575" algn="ctr">
              <a:solidFill>
                <a:srgbClr val="F8F8F8">
                  <a:alpha val="7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98" name="Picture 83" descr="cir_lighteffect0"/>
            <p:cNvPicPr>
              <a:picLocks noChangeAspect="1" noChangeArrowheads="1"/>
            </p:cNvPicPr>
            <p:nvPr/>
          </p:nvPicPr>
          <p:blipFill>
            <a:blip r:embed="rId2" cstate="print">
              <a:lum bright="18000" contrast="-12000"/>
            </a:blip>
            <a:srcRect/>
            <a:stretch>
              <a:fillRect/>
            </a:stretch>
          </p:blipFill>
          <p:spPr bwMode="gray">
            <a:xfrm>
              <a:off x="1609" y="1152"/>
              <a:ext cx="484" cy="385"/>
            </a:xfrm>
            <a:prstGeom prst="rect">
              <a:avLst/>
            </a:prstGeom>
            <a:noFill/>
          </p:spPr>
        </p:pic>
      </p:grpSp>
      <p:sp>
        <p:nvSpPr>
          <p:cNvPr id="99" name="TextBox 98"/>
          <p:cNvSpPr txBox="1"/>
          <p:nvPr/>
        </p:nvSpPr>
        <p:spPr>
          <a:xfrm>
            <a:off x="2717378" y="4801904"/>
            <a:ext cx="435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Rectangle 41"/>
          <p:cNvSpPr>
            <a:spLocks noChangeArrowheads="1"/>
          </p:cNvSpPr>
          <p:nvPr/>
        </p:nvSpPr>
        <p:spPr bwMode="gray">
          <a:xfrm>
            <a:off x="-657517" y="5464106"/>
            <a:ext cx="3692818" cy="590619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0"/>
                  <a:invGamma/>
                  <a:alpha val="0"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1" name="Rectangle 44"/>
          <p:cNvSpPr>
            <a:spLocks noChangeArrowheads="1"/>
          </p:cNvSpPr>
          <p:nvPr/>
        </p:nvSpPr>
        <p:spPr bwMode="auto">
          <a:xfrm>
            <a:off x="-249993" y="5464437"/>
            <a:ext cx="3212267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 sz="1000" b="1" i="0" u="none" strike="noStrike" kern="1200" spc="0" baseline="0">
                <a:solidFill>
                  <a:srgbClr val="FFC000">
                    <a:lumMod val="6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400" dirty="0" smtClean="0">
                <a:solidFill>
                  <a:srgbClr val="002060"/>
                </a:solidFill>
              </a:rPr>
              <a:t>«Лучший педагог», </a:t>
            </a:r>
          </a:p>
          <a:p>
            <a:pPr algn="ctr">
              <a:defRPr sz="1000" b="1" i="0" u="none" strike="noStrike" kern="1200" spc="0" baseline="0">
                <a:solidFill>
                  <a:srgbClr val="FFC000">
                    <a:lumMod val="6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400" dirty="0" smtClean="0">
                <a:solidFill>
                  <a:srgbClr val="002060"/>
                </a:solidFill>
              </a:rPr>
              <a:t>олимпиада учителей </a:t>
            </a:r>
          </a:p>
          <a:p>
            <a:pPr algn="ctr">
              <a:defRPr sz="1000" b="1" i="0" u="none" strike="noStrike" kern="1200" spc="0" baseline="0">
                <a:solidFill>
                  <a:srgbClr val="FFC000">
                    <a:lumMod val="6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 sz="1400" dirty="0">
              <a:solidFill>
                <a:srgbClr val="002060"/>
              </a:solidFill>
            </a:endParaRPr>
          </a:p>
        </p:txBody>
      </p:sp>
      <p:grpSp>
        <p:nvGrpSpPr>
          <p:cNvPr id="102" name="Group 75"/>
          <p:cNvGrpSpPr>
            <a:grpSpLocks/>
          </p:cNvGrpSpPr>
          <p:nvPr/>
        </p:nvGrpSpPr>
        <p:grpSpPr bwMode="auto">
          <a:xfrm>
            <a:off x="2571750" y="5353050"/>
            <a:ext cx="714375" cy="696913"/>
            <a:chOff x="1596" y="1152"/>
            <a:chExt cx="518" cy="516"/>
          </a:xfrm>
        </p:grpSpPr>
        <p:sp>
          <p:nvSpPr>
            <p:cNvPr id="103" name="Oval 76"/>
            <p:cNvSpPr>
              <a:spLocks noChangeArrowheads="1"/>
            </p:cNvSpPr>
            <p:nvPr/>
          </p:nvSpPr>
          <p:spPr bwMode="gray">
            <a:xfrm>
              <a:off x="1596" y="1154"/>
              <a:ext cx="518" cy="514"/>
            </a:xfrm>
            <a:prstGeom prst="ellipse">
              <a:avLst/>
            </a:prstGeom>
            <a:solidFill>
              <a:schemeClr val="accent2"/>
            </a:solidFill>
            <a:ln w="28575" algn="ctr">
              <a:solidFill>
                <a:srgbClr val="F8F8F8">
                  <a:alpha val="7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04" name="Picture 77" descr="cir_lighteffect0"/>
            <p:cNvPicPr>
              <a:picLocks noChangeAspect="1" noChangeArrowheads="1"/>
            </p:cNvPicPr>
            <p:nvPr/>
          </p:nvPicPr>
          <p:blipFill>
            <a:blip r:embed="rId2" cstate="print">
              <a:lum bright="18000" contrast="-12000"/>
            </a:blip>
            <a:srcRect/>
            <a:stretch>
              <a:fillRect/>
            </a:stretch>
          </p:blipFill>
          <p:spPr bwMode="gray">
            <a:xfrm>
              <a:off x="1609" y="1152"/>
              <a:ext cx="484" cy="385"/>
            </a:xfrm>
            <a:prstGeom prst="rect">
              <a:avLst/>
            </a:prstGeom>
            <a:noFill/>
          </p:spPr>
        </p:pic>
      </p:grpSp>
      <p:sp>
        <p:nvSpPr>
          <p:cNvPr id="105" name="TextBox 104"/>
          <p:cNvSpPr txBox="1"/>
          <p:nvPr/>
        </p:nvSpPr>
        <p:spPr>
          <a:xfrm>
            <a:off x="2698328" y="5554379"/>
            <a:ext cx="435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Rectangle 39"/>
          <p:cNvSpPr>
            <a:spLocks noChangeArrowheads="1"/>
          </p:cNvSpPr>
          <p:nvPr/>
        </p:nvSpPr>
        <p:spPr bwMode="ltGray">
          <a:xfrm>
            <a:off x="-638467" y="6132837"/>
            <a:ext cx="3692818" cy="590619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tint val="0"/>
                  <a:invGamma/>
                  <a:alpha val="0"/>
                </a:schemeClr>
              </a:gs>
              <a:gs pos="100000">
                <a:schemeClr val="fol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grpSp>
        <p:nvGrpSpPr>
          <p:cNvPr id="109" name="Group 81"/>
          <p:cNvGrpSpPr>
            <a:grpSpLocks/>
          </p:cNvGrpSpPr>
          <p:nvPr/>
        </p:nvGrpSpPr>
        <p:grpSpPr bwMode="auto">
          <a:xfrm>
            <a:off x="2590800" y="6038850"/>
            <a:ext cx="704851" cy="698893"/>
            <a:chOff x="1596" y="1152"/>
            <a:chExt cx="518" cy="516"/>
          </a:xfrm>
        </p:grpSpPr>
        <p:sp>
          <p:nvSpPr>
            <p:cNvPr id="110" name="Oval 82"/>
            <p:cNvSpPr>
              <a:spLocks noChangeArrowheads="1"/>
            </p:cNvSpPr>
            <p:nvPr/>
          </p:nvSpPr>
          <p:spPr bwMode="gray">
            <a:xfrm>
              <a:off x="1596" y="1154"/>
              <a:ext cx="518" cy="514"/>
            </a:xfrm>
            <a:prstGeom prst="ellipse">
              <a:avLst/>
            </a:prstGeom>
            <a:solidFill>
              <a:schemeClr val="folHlink"/>
            </a:solidFill>
            <a:ln w="28575" algn="ctr">
              <a:solidFill>
                <a:srgbClr val="F8F8F8">
                  <a:alpha val="7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11" name="Picture 83" descr="cir_lighteffect0"/>
            <p:cNvPicPr>
              <a:picLocks noChangeAspect="1" noChangeArrowheads="1"/>
            </p:cNvPicPr>
            <p:nvPr/>
          </p:nvPicPr>
          <p:blipFill>
            <a:blip r:embed="rId2" cstate="print">
              <a:lum bright="18000" contrast="-12000"/>
            </a:blip>
            <a:srcRect/>
            <a:stretch>
              <a:fillRect/>
            </a:stretch>
          </p:blipFill>
          <p:spPr bwMode="gray">
            <a:xfrm>
              <a:off x="1609" y="1152"/>
              <a:ext cx="484" cy="385"/>
            </a:xfrm>
            <a:prstGeom prst="rect">
              <a:avLst/>
            </a:prstGeom>
            <a:noFill/>
          </p:spPr>
        </p:pic>
      </p:grpSp>
      <p:sp>
        <p:nvSpPr>
          <p:cNvPr id="113" name="Rectangle 45"/>
          <p:cNvSpPr>
            <a:spLocks noChangeArrowheads="1"/>
          </p:cNvSpPr>
          <p:nvPr/>
        </p:nvSpPr>
        <p:spPr bwMode="auto">
          <a:xfrm>
            <a:off x="-177800" y="4056063"/>
            <a:ext cx="3013075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 sz="1000" b="1" i="0" u="none" strike="noStrike" kern="1200" spc="0" baseline="0">
                <a:solidFill>
                  <a:srgbClr val="5B9BD5">
                    <a:lumMod val="6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400" dirty="0" smtClean="0"/>
              <a:t>«Лучшая авторская программа»</a:t>
            </a:r>
            <a:endParaRPr lang="ru-RU" sz="1400" dirty="0"/>
          </a:p>
        </p:txBody>
      </p:sp>
      <p:sp>
        <p:nvSpPr>
          <p:cNvPr id="114" name="Rectangle 45"/>
          <p:cNvSpPr>
            <a:spLocks noChangeArrowheads="1"/>
          </p:cNvSpPr>
          <p:nvPr/>
        </p:nvSpPr>
        <p:spPr bwMode="auto">
          <a:xfrm>
            <a:off x="-200025" y="6148650"/>
            <a:ext cx="3133725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 sz="1000" b="1" i="0" u="none" strike="noStrike" kern="1200" spc="0" baseline="0">
                <a:solidFill>
                  <a:srgbClr val="5B9BD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400" dirty="0" smtClean="0">
                <a:solidFill>
                  <a:srgbClr val="002060"/>
                </a:solidFill>
              </a:rPr>
              <a:t>«Лучшая </a:t>
            </a:r>
          </a:p>
          <a:p>
            <a:pPr algn="ctr">
              <a:defRPr sz="1000" b="1" i="0" u="none" strike="noStrike" kern="1200" spc="0" baseline="0">
                <a:solidFill>
                  <a:srgbClr val="5B9BD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400" dirty="0" smtClean="0">
                <a:solidFill>
                  <a:srgbClr val="002060"/>
                </a:solidFill>
              </a:rPr>
              <a:t>методическая служба» 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2765003" y="6183029"/>
            <a:ext cx="435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6" name="Рисунок 115" descr="E:\ФОТО\5927914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13948" y="2219325"/>
            <a:ext cx="3315477" cy="177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B/>
          </a:sp3d>
        </p:spPr>
      </p:pic>
      <p:pic>
        <p:nvPicPr>
          <p:cNvPr id="117" name="Рисунок 116" descr="E:\ФОТО\157245276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48050" y="4438649"/>
            <a:ext cx="340360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03520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48295">
            <a:off x="772002" y="1158670"/>
            <a:ext cx="2554724" cy="1613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127862" y="808972"/>
            <a:ext cx="7465423" cy="3499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Итоги участия в городских конкурсах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941490">
            <a:off x="331374" y="3981175"/>
            <a:ext cx="3435980" cy="1929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573344" y="6038868"/>
            <a:ext cx="11045311" cy="737518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rgbClr val="A5E5D1"/>
              </a:gs>
            </a:gsLst>
            <a:lin ang="2700000" scaled="1"/>
            <a:tileRect/>
          </a:gradFill>
          <a:ln>
            <a:gradFill>
              <a:gsLst>
                <a:gs pos="0">
                  <a:schemeClr val="bg1"/>
                </a:gs>
                <a:gs pos="100000">
                  <a:srgbClr val="A5E5D1"/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4500" algn="ctr"/>
            <a:r>
              <a:rPr lang="kk-K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Победители </a:t>
            </a:r>
            <a:r>
              <a:rPr lang="kk-K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областного этапа </a:t>
            </a:r>
            <a:r>
              <a:rPr lang="kk-K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республиканского конкурса </a:t>
            </a:r>
            <a:r>
              <a:rPr lang="kk-KZ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«Лучший педагог» </a:t>
            </a:r>
            <a:r>
              <a:rPr lang="kk-K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Серикбаев А.С</a:t>
            </a:r>
            <a:r>
              <a:rPr lang="kk-K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(СОШ №19) </a:t>
            </a:r>
            <a:r>
              <a:rPr lang="kk-K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Барвих С.Н. </a:t>
            </a:r>
            <a:r>
              <a:rPr lang="kk-K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(СОШ №28).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0" y="80882"/>
            <a:ext cx="12192000" cy="603191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ln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Инновациялық үдерістерінің әдістемелік сүйемелдеуі </a:t>
            </a:r>
          </a:p>
          <a:p>
            <a:pPr algn="ctr"/>
            <a:r>
              <a:rPr lang="ru-RU" sz="2000" b="1" dirty="0" smtClean="0">
                <a:ln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Методическое сопровождение инновационных процессов</a:t>
            </a:r>
            <a:endParaRPr lang="en-US" sz="2000" b="1" dirty="0">
              <a:ln/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Объект 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122794864"/>
              </p:ext>
            </p:extLst>
          </p:nvPr>
        </p:nvGraphicFramePr>
        <p:xfrm>
          <a:off x="1676400" y="912178"/>
          <a:ext cx="10515600" cy="5199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84971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Объект 3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870223012"/>
              </p:ext>
            </p:extLst>
          </p:nvPr>
        </p:nvGraphicFramePr>
        <p:xfrm>
          <a:off x="3607525" y="1170487"/>
          <a:ext cx="7800703" cy="185918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986246"/>
                <a:gridCol w="3189514"/>
                <a:gridCol w="2405743"/>
                <a:gridCol w="1219200"/>
              </a:tblGrid>
              <a:tr h="4049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школа</a:t>
                      </a: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Ф.И.О. </a:t>
                      </a: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участника</a:t>
                      </a: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Номинация</a:t>
                      </a: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Достижения</a:t>
                      </a: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924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</a:t>
                      </a:r>
                      <a:r>
                        <a:rPr lang="kk-KZ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Кадырбаева Гулжахан Раимовна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«Созвездие»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Гран-при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884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</a:t>
                      </a:r>
                      <a:r>
                        <a:rPr lang="kk-KZ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Касымжанова  Алия Егинбаевна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«Созвездие»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Победитель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31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</a:t>
                      </a:r>
                      <a:r>
                        <a:rPr lang="kk-KZ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Сахимзадина Маржан Даиргалиевна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«К вершинам  </a:t>
                      </a:r>
                      <a:r>
                        <a:rPr lang="kk-KZ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</a:t>
                      </a: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астерства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Победитель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884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r>
                        <a:rPr lang="kk-KZ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25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9580" indent="-449580"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Айтуганов Бауржан Серикович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«Надежда»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Победитель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7" name="Таблица 3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1871364"/>
              </p:ext>
            </p:extLst>
          </p:nvPr>
        </p:nvGraphicFramePr>
        <p:xfrm>
          <a:off x="3646717" y="3635830"/>
          <a:ext cx="7739741" cy="279763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513112"/>
                <a:gridCol w="3276600"/>
                <a:gridCol w="1730829"/>
                <a:gridCol w="1219200"/>
              </a:tblGrid>
              <a:tr h="5021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Учреждения </a:t>
                      </a: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образования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Ф.И.О. </a:t>
                      </a: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участника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Предмет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Достижения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522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СОШ </a:t>
                      </a: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r>
                        <a:rPr lang="kk-KZ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Барвих Светлана Николаевна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География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Гран-при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40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СОШ </a:t>
                      </a:r>
                      <a:r>
                        <a:rPr lang="kk-KZ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№25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Темиржанова Меруерт Асетовна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Казахский язык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Победитель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354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СОШ </a:t>
                      </a: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r>
                        <a:rPr lang="kk-KZ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Жаксылыкова Жанара Жумагуловна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Начальные классы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Победитель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157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Ясли/сад </a:t>
                      </a: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r>
                        <a:rPr lang="kk-KZ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9580" indent="-449580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Терешкина</a:t>
                      </a:r>
                      <a:r>
                        <a:rPr lang="kk-KZ" sz="1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kk-KZ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Алина</a:t>
                      </a:r>
                      <a:r>
                        <a:rPr lang="kk-KZ" sz="1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kk-KZ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Генриховна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Воспитатель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Победитель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40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СОШ </a:t>
                      </a: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r>
                        <a:rPr lang="kk-KZ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Серикбаев Алмас Санзызбаевич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Информатика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Победитель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40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СОШ №29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9580" indent="-449580"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Остапенко Наталья Сергеевна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Русский язык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Победитель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8" name="Rectangle 2"/>
          <p:cNvSpPr>
            <a:spLocks noChangeArrowheads="1"/>
          </p:cNvSpPr>
          <p:nvPr/>
        </p:nvSpPr>
        <p:spPr bwMode="auto">
          <a:xfrm>
            <a:off x="5093020" y="3203342"/>
            <a:ext cx="481772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Batang" panose="02030600000101010101" pitchFamily="18" charset="-127"/>
                <a:cs typeface="Arial" panose="020B0604020202020204" pitchFamily="34" charset="0"/>
              </a:rPr>
              <a:t>Итоги конкурса «Лучший педагог </a:t>
            </a: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Batang" panose="02030600000101010101" pitchFamily="18" charset="-127"/>
                <a:cs typeface="Arial" panose="020B0604020202020204" pitchFamily="34" charset="0"/>
              </a:rPr>
              <a:t>-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Batang" panose="02030600000101010101" pitchFamily="18" charset="-127"/>
                <a:cs typeface="Arial" panose="020B0604020202020204" pitchFamily="34" charset="0"/>
              </a:rPr>
              <a:t>201</a:t>
            </a: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Batang" panose="02030600000101010101" pitchFamily="18" charset="-127"/>
                <a:cs typeface="Arial" panose="020B0604020202020204" pitchFamily="34" charset="0"/>
              </a:rPr>
              <a:t>7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Batang" panose="02030600000101010101" pitchFamily="18" charset="-127"/>
                <a:cs typeface="Arial" panose="020B0604020202020204" pitchFamily="34" charset="0"/>
              </a:rPr>
              <a:t>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093020" y="812155"/>
            <a:ext cx="45005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Итоги конкурса «Учитель года </a:t>
            </a:r>
            <a:r>
              <a:rPr lang="kk-KZ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201</a:t>
            </a:r>
            <a:r>
              <a:rPr lang="kk-KZ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3" name="Picture 3" descr="image-03-10-16-02-21-9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802" b="1"/>
          <a:stretch/>
        </p:blipFill>
        <p:spPr bwMode="auto">
          <a:xfrm>
            <a:off x="605186" y="1153023"/>
            <a:ext cx="2834700" cy="1862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min-32964599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86" y="3603173"/>
            <a:ext cx="2834700" cy="2809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0882"/>
            <a:ext cx="12192000" cy="603191"/>
          </a:xfrm>
          <a:noFill/>
          <a:ln/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Инновациялық үдерістерінің әдістемелік сүйемелдеуі </a:t>
            </a:r>
            <a:br>
              <a:rPr lang="ru-RU" sz="2000" b="1" dirty="0" smtClean="0">
                <a:ln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ln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Методическое сопровождение инновационных процессов</a:t>
            </a:r>
            <a:endParaRPr lang="en-US" sz="2000" b="1" dirty="0">
              <a:ln/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143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7" name="Freeform 3"/>
          <p:cNvSpPr>
            <a:spLocks noEditPoints="1"/>
          </p:cNvSpPr>
          <p:nvPr/>
        </p:nvSpPr>
        <p:spPr bwMode="gray">
          <a:xfrm>
            <a:off x="677874" y="1480457"/>
            <a:ext cx="7511630" cy="5204975"/>
          </a:xfrm>
          <a:custGeom>
            <a:avLst/>
            <a:gdLst>
              <a:gd name="T0" fmla="*/ 1092 w 2820"/>
              <a:gd name="T1" fmla="*/ 50 h 2912"/>
              <a:gd name="T2" fmla="*/ 822 w 2820"/>
              <a:gd name="T3" fmla="*/ 168 h 2912"/>
              <a:gd name="T4" fmla="*/ 594 w 2820"/>
              <a:gd name="T5" fmla="*/ 300 h 2912"/>
              <a:gd name="T6" fmla="*/ 406 w 2820"/>
              <a:gd name="T7" fmla="*/ 446 h 2912"/>
              <a:gd name="T8" fmla="*/ 254 w 2820"/>
              <a:gd name="T9" fmla="*/ 604 h 2912"/>
              <a:gd name="T10" fmla="*/ 140 w 2820"/>
              <a:gd name="T11" fmla="*/ 772 h 2912"/>
              <a:gd name="T12" fmla="*/ 60 w 2820"/>
              <a:gd name="T13" fmla="*/ 944 h 2912"/>
              <a:gd name="T14" fmla="*/ 14 w 2820"/>
              <a:gd name="T15" fmla="*/ 1122 h 2912"/>
              <a:gd name="T16" fmla="*/ 0 w 2820"/>
              <a:gd name="T17" fmla="*/ 1300 h 2912"/>
              <a:gd name="T18" fmla="*/ 18 w 2820"/>
              <a:gd name="T19" fmla="*/ 1476 h 2912"/>
              <a:gd name="T20" fmla="*/ 64 w 2820"/>
              <a:gd name="T21" fmla="*/ 1650 h 2912"/>
              <a:gd name="T22" fmla="*/ 138 w 2820"/>
              <a:gd name="T23" fmla="*/ 1818 h 2912"/>
              <a:gd name="T24" fmla="*/ 238 w 2820"/>
              <a:gd name="T25" fmla="*/ 1978 h 2912"/>
              <a:gd name="T26" fmla="*/ 364 w 2820"/>
              <a:gd name="T27" fmla="*/ 2126 h 2912"/>
              <a:gd name="T28" fmla="*/ 512 w 2820"/>
              <a:gd name="T29" fmla="*/ 2262 h 2912"/>
              <a:gd name="T30" fmla="*/ 684 w 2820"/>
              <a:gd name="T31" fmla="*/ 2382 h 2912"/>
              <a:gd name="T32" fmla="*/ 874 w 2820"/>
              <a:gd name="T33" fmla="*/ 2484 h 2912"/>
              <a:gd name="T34" fmla="*/ 1086 w 2820"/>
              <a:gd name="T35" fmla="*/ 2564 h 2912"/>
              <a:gd name="T36" fmla="*/ 1314 w 2820"/>
              <a:gd name="T37" fmla="*/ 2622 h 2912"/>
              <a:gd name="T38" fmla="*/ 1558 w 2820"/>
              <a:gd name="T39" fmla="*/ 2654 h 2912"/>
              <a:gd name="T40" fmla="*/ 1818 w 2820"/>
              <a:gd name="T41" fmla="*/ 2658 h 2912"/>
              <a:gd name="T42" fmla="*/ 2090 w 2820"/>
              <a:gd name="T43" fmla="*/ 2632 h 2912"/>
              <a:gd name="T44" fmla="*/ 2374 w 2820"/>
              <a:gd name="T45" fmla="*/ 2574 h 2912"/>
              <a:gd name="T46" fmla="*/ 2544 w 2820"/>
              <a:gd name="T47" fmla="*/ 2912 h 2912"/>
              <a:gd name="T48" fmla="*/ 1868 w 2820"/>
              <a:gd name="T49" fmla="*/ 1552 h 2912"/>
              <a:gd name="T50" fmla="*/ 1956 w 2820"/>
              <a:gd name="T51" fmla="*/ 1914 h 2912"/>
              <a:gd name="T52" fmla="*/ 1788 w 2820"/>
              <a:gd name="T53" fmla="*/ 1936 h 2912"/>
              <a:gd name="T54" fmla="*/ 1616 w 2820"/>
              <a:gd name="T55" fmla="*/ 1934 h 2912"/>
              <a:gd name="T56" fmla="*/ 1442 w 2820"/>
              <a:gd name="T57" fmla="*/ 1912 h 2912"/>
              <a:gd name="T58" fmla="*/ 1272 w 2820"/>
              <a:gd name="T59" fmla="*/ 1872 h 2912"/>
              <a:gd name="T60" fmla="*/ 1108 w 2820"/>
              <a:gd name="T61" fmla="*/ 1812 h 2912"/>
              <a:gd name="T62" fmla="*/ 952 w 2820"/>
              <a:gd name="T63" fmla="*/ 1736 h 2912"/>
              <a:gd name="T64" fmla="*/ 810 w 2820"/>
              <a:gd name="T65" fmla="*/ 1646 h 2912"/>
              <a:gd name="T66" fmla="*/ 684 w 2820"/>
              <a:gd name="T67" fmla="*/ 1542 h 2912"/>
              <a:gd name="T68" fmla="*/ 578 w 2820"/>
              <a:gd name="T69" fmla="*/ 1428 h 2912"/>
              <a:gd name="T70" fmla="*/ 494 w 2820"/>
              <a:gd name="T71" fmla="*/ 1304 h 2912"/>
              <a:gd name="T72" fmla="*/ 438 w 2820"/>
              <a:gd name="T73" fmla="*/ 1170 h 2912"/>
              <a:gd name="T74" fmla="*/ 410 w 2820"/>
              <a:gd name="T75" fmla="*/ 1032 h 2912"/>
              <a:gd name="T76" fmla="*/ 416 w 2820"/>
              <a:gd name="T77" fmla="*/ 888 h 2912"/>
              <a:gd name="T78" fmla="*/ 460 w 2820"/>
              <a:gd name="T79" fmla="*/ 742 h 2912"/>
              <a:gd name="T80" fmla="*/ 544 w 2820"/>
              <a:gd name="T81" fmla="*/ 592 h 2912"/>
              <a:gd name="T82" fmla="*/ 670 w 2820"/>
              <a:gd name="T83" fmla="*/ 444 h 2912"/>
              <a:gd name="T84" fmla="*/ 844 w 2820"/>
              <a:gd name="T85" fmla="*/ 298 h 2912"/>
              <a:gd name="T86" fmla="*/ 1070 w 2820"/>
              <a:gd name="T87" fmla="*/ 154 h 2912"/>
              <a:gd name="T88" fmla="*/ 1348 w 2820"/>
              <a:gd name="T89" fmla="*/ 16 h 2912"/>
              <a:gd name="T90" fmla="*/ 1244 w 2820"/>
              <a:gd name="T91" fmla="*/ 0 h 2912"/>
              <a:gd name="T92" fmla="*/ 2820 w 2820"/>
              <a:gd name="T93" fmla="*/ 1934 h 2912"/>
              <a:gd name="T94" fmla="*/ 2820 w 2820"/>
              <a:gd name="T95" fmla="*/ 1934 h 2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lnTo>
                  <a:pt x="1244" y="0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lnTo>
                  <a:pt x="2820" y="193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>
            <a:outerShdw dist="206741" dir="8249373" algn="ctr" rotWithShape="0">
              <a:schemeClr val="tx2">
                <a:alpha val="50000"/>
              </a:schemeClr>
            </a:outerShdw>
          </a:effectLst>
        </p:spPr>
        <p:txBody>
          <a:bodyPr/>
          <a:lstStyle/>
          <a:p>
            <a:endParaRPr lang="ru-RU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2025366" y="963620"/>
            <a:ext cx="1965821" cy="1386739"/>
            <a:chOff x="2168953" y="1793549"/>
            <a:chExt cx="1750592" cy="1146795"/>
          </a:xfrm>
        </p:grpSpPr>
        <p:grpSp>
          <p:nvGrpSpPr>
            <p:cNvPr id="456743" name="Group 39"/>
            <p:cNvGrpSpPr>
              <a:grpSpLocks/>
            </p:cNvGrpSpPr>
            <p:nvPr/>
          </p:nvGrpSpPr>
          <p:grpSpPr bwMode="auto">
            <a:xfrm>
              <a:off x="2168953" y="1793549"/>
              <a:ext cx="1750592" cy="1146795"/>
              <a:chOff x="1560" y="768"/>
              <a:chExt cx="672" cy="558"/>
            </a:xfrm>
          </p:grpSpPr>
          <p:pic>
            <p:nvPicPr>
              <p:cNvPr id="456742" name="Picture 38" descr="Picture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60" y="1140"/>
                <a:ext cx="672" cy="1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56728" name="Oval 24"/>
              <p:cNvSpPr>
                <a:spLocks noChangeArrowheads="1"/>
              </p:cNvSpPr>
              <p:nvPr/>
            </p:nvSpPr>
            <p:spPr bwMode="gray">
              <a:xfrm>
                <a:off x="1658" y="768"/>
                <a:ext cx="469" cy="45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56729" name="Oval 25"/>
              <p:cNvSpPr>
                <a:spLocks noChangeArrowheads="1"/>
              </p:cNvSpPr>
              <p:nvPr/>
            </p:nvSpPr>
            <p:spPr bwMode="gray">
              <a:xfrm>
                <a:off x="1664" y="770"/>
                <a:ext cx="458" cy="44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56730" name="Oval 26"/>
              <p:cNvSpPr>
                <a:spLocks noChangeArrowheads="1"/>
              </p:cNvSpPr>
              <p:nvPr/>
            </p:nvSpPr>
            <p:spPr bwMode="gray">
              <a:xfrm>
                <a:off x="1669" y="775"/>
                <a:ext cx="435" cy="41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56731" name="Oval 27"/>
              <p:cNvSpPr>
                <a:spLocks noChangeArrowheads="1"/>
              </p:cNvSpPr>
              <p:nvPr/>
            </p:nvSpPr>
            <p:spPr bwMode="gray">
              <a:xfrm>
                <a:off x="1694" y="787"/>
                <a:ext cx="387" cy="339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456732" name="Text Box 28"/>
            <p:cNvSpPr txBox="1">
              <a:spLocks noChangeArrowheads="1"/>
            </p:cNvSpPr>
            <p:nvPr/>
          </p:nvSpPr>
          <p:spPr bwMode="auto">
            <a:xfrm>
              <a:off x="2544161" y="2039743"/>
              <a:ext cx="1034479" cy="4326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Городские </a:t>
              </a:r>
            </a:p>
            <a:p>
              <a:pPr algn="ctr"/>
              <a:r>
                <a:rPr lang="ru-RU" sz="1400" b="1" dirty="0" smtClean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  <a:endParaRPr lang="en-US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337855" y="1719923"/>
            <a:ext cx="2188152" cy="1844839"/>
            <a:chOff x="249632" y="2373782"/>
            <a:chExt cx="1932592" cy="1513113"/>
          </a:xfrm>
        </p:grpSpPr>
        <p:grpSp>
          <p:nvGrpSpPr>
            <p:cNvPr id="456744" name="Group 40"/>
            <p:cNvGrpSpPr>
              <a:grpSpLocks/>
            </p:cNvGrpSpPr>
            <p:nvPr/>
          </p:nvGrpSpPr>
          <p:grpSpPr bwMode="auto">
            <a:xfrm>
              <a:off x="249632" y="2373782"/>
              <a:ext cx="1932592" cy="1513113"/>
              <a:chOff x="576" y="1056"/>
              <a:chExt cx="864" cy="814"/>
            </a:xfrm>
          </p:grpSpPr>
          <p:pic>
            <p:nvPicPr>
              <p:cNvPr id="456741" name="Picture 37" descr="Picture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6" y="1632"/>
                <a:ext cx="864" cy="2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56722" name="Oval 18"/>
              <p:cNvSpPr>
                <a:spLocks noChangeArrowheads="1"/>
              </p:cNvSpPr>
              <p:nvPr/>
            </p:nvSpPr>
            <p:spPr bwMode="gray">
              <a:xfrm>
                <a:off x="653" y="1056"/>
                <a:ext cx="705" cy="68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56723" name="Oval 19"/>
              <p:cNvSpPr>
                <a:spLocks noChangeArrowheads="1"/>
              </p:cNvSpPr>
              <p:nvPr/>
            </p:nvSpPr>
            <p:spPr bwMode="gray">
              <a:xfrm>
                <a:off x="663" y="1060"/>
                <a:ext cx="687" cy="67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56724" name="Oval 20"/>
              <p:cNvSpPr>
                <a:spLocks noChangeArrowheads="1"/>
              </p:cNvSpPr>
              <p:nvPr/>
            </p:nvSpPr>
            <p:spPr bwMode="gray">
              <a:xfrm>
                <a:off x="670" y="1066"/>
                <a:ext cx="710" cy="62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56725" name="Oval 21"/>
              <p:cNvSpPr>
                <a:spLocks noChangeArrowheads="1"/>
              </p:cNvSpPr>
              <p:nvPr/>
            </p:nvSpPr>
            <p:spPr bwMode="gray">
              <a:xfrm>
                <a:off x="708" y="1084"/>
                <a:ext cx="581" cy="509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456733" name="Text Box 29"/>
            <p:cNvSpPr txBox="1">
              <a:spLocks noChangeArrowheads="1"/>
            </p:cNvSpPr>
            <p:nvPr/>
          </p:nvSpPr>
          <p:spPr bwMode="auto">
            <a:xfrm>
              <a:off x="592793" y="2703158"/>
              <a:ext cx="1282701" cy="479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Областные  </a:t>
              </a:r>
            </a:p>
            <a:p>
              <a:pPr algn="ctr"/>
              <a:r>
                <a:rPr lang="ru-RU" sz="1600" b="1" dirty="0" smtClean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305</a:t>
              </a:r>
              <a:endPara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196752" y="3477226"/>
            <a:ext cx="2696432" cy="2449913"/>
            <a:chOff x="384333" y="3860004"/>
            <a:chExt cx="2639572" cy="2179889"/>
          </a:xfrm>
        </p:grpSpPr>
        <p:grpSp>
          <p:nvGrpSpPr>
            <p:cNvPr id="456745" name="Group 41"/>
            <p:cNvGrpSpPr>
              <a:grpSpLocks/>
            </p:cNvGrpSpPr>
            <p:nvPr/>
          </p:nvGrpSpPr>
          <p:grpSpPr bwMode="auto">
            <a:xfrm>
              <a:off x="384333" y="3860004"/>
              <a:ext cx="2639572" cy="2179889"/>
              <a:chOff x="576" y="1920"/>
              <a:chExt cx="1056" cy="1152"/>
            </a:xfrm>
          </p:grpSpPr>
          <p:pic>
            <p:nvPicPr>
              <p:cNvPr id="456740" name="Picture 36" descr="Picture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6" y="2780"/>
                <a:ext cx="1056" cy="2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56716" name="Oval 12"/>
              <p:cNvSpPr>
                <a:spLocks noChangeArrowheads="1"/>
              </p:cNvSpPr>
              <p:nvPr/>
            </p:nvSpPr>
            <p:spPr bwMode="gray">
              <a:xfrm>
                <a:off x="625" y="1920"/>
                <a:ext cx="993" cy="101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56717" name="Oval 13"/>
              <p:cNvSpPr>
                <a:spLocks noChangeArrowheads="1"/>
              </p:cNvSpPr>
              <p:nvPr/>
            </p:nvSpPr>
            <p:spPr bwMode="gray">
              <a:xfrm>
                <a:off x="637" y="1925"/>
                <a:ext cx="970" cy="98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56718" name="Oval 14"/>
              <p:cNvSpPr>
                <a:spLocks noChangeArrowheads="1"/>
              </p:cNvSpPr>
              <p:nvPr/>
            </p:nvSpPr>
            <p:spPr bwMode="gray">
              <a:xfrm>
                <a:off x="648" y="1935"/>
                <a:ext cx="922" cy="92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56719" name="Oval 15"/>
              <p:cNvSpPr>
                <a:spLocks noChangeArrowheads="1"/>
              </p:cNvSpPr>
              <p:nvPr/>
            </p:nvSpPr>
            <p:spPr bwMode="gray">
              <a:xfrm>
                <a:off x="701" y="1961"/>
                <a:ext cx="821" cy="748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456734" name="Text Box 30"/>
            <p:cNvSpPr txBox="1">
              <a:spLocks noChangeArrowheads="1"/>
            </p:cNvSpPr>
            <p:nvPr/>
          </p:nvSpPr>
          <p:spPr bwMode="auto">
            <a:xfrm>
              <a:off x="634960" y="4480131"/>
              <a:ext cx="2256699" cy="5750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Республиканские  </a:t>
              </a:r>
            </a:p>
            <a:p>
              <a:pPr algn="ctr"/>
              <a:r>
                <a:rPr lang="ru-RU" b="1" dirty="0" smtClean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359</a:t>
              </a:r>
              <a:endPara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3035561" y="4299150"/>
            <a:ext cx="3137814" cy="2656259"/>
            <a:chOff x="3563843" y="4464519"/>
            <a:chExt cx="2825129" cy="2220913"/>
          </a:xfrm>
        </p:grpSpPr>
        <p:grpSp>
          <p:nvGrpSpPr>
            <p:cNvPr id="456746" name="Group 42"/>
            <p:cNvGrpSpPr>
              <a:grpSpLocks/>
            </p:cNvGrpSpPr>
            <p:nvPr/>
          </p:nvGrpSpPr>
          <p:grpSpPr bwMode="auto">
            <a:xfrm>
              <a:off x="3563843" y="4464519"/>
              <a:ext cx="2825129" cy="2220913"/>
              <a:chOff x="1935" y="2160"/>
              <a:chExt cx="1294" cy="1399"/>
            </a:xfrm>
          </p:grpSpPr>
          <p:pic>
            <p:nvPicPr>
              <p:cNvPr id="456739" name="Picture 35" descr="Picture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68" y="3216"/>
                <a:ext cx="1248" cy="3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56710" name="Oval 6"/>
              <p:cNvSpPr>
                <a:spLocks noChangeArrowheads="1"/>
              </p:cNvSpPr>
              <p:nvPr/>
            </p:nvSpPr>
            <p:spPr bwMode="gray">
              <a:xfrm>
                <a:off x="1935" y="2160"/>
                <a:ext cx="1294" cy="122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56711" name="Oval 7"/>
              <p:cNvSpPr>
                <a:spLocks noChangeArrowheads="1"/>
              </p:cNvSpPr>
              <p:nvPr/>
            </p:nvSpPr>
            <p:spPr bwMode="gray">
              <a:xfrm>
                <a:off x="1952" y="2167"/>
                <a:ext cx="1262" cy="119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56712" name="Oval 8"/>
              <p:cNvSpPr>
                <a:spLocks noChangeArrowheads="1"/>
              </p:cNvSpPr>
              <p:nvPr/>
            </p:nvSpPr>
            <p:spPr bwMode="gray">
              <a:xfrm>
                <a:off x="1965" y="2178"/>
                <a:ext cx="1201" cy="112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56713" name="Oval 9"/>
              <p:cNvSpPr>
                <a:spLocks noChangeArrowheads="1"/>
              </p:cNvSpPr>
              <p:nvPr/>
            </p:nvSpPr>
            <p:spPr bwMode="gray">
              <a:xfrm>
                <a:off x="2035" y="2210"/>
                <a:ext cx="1068" cy="908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456735" name="Text Box 31"/>
            <p:cNvSpPr txBox="1">
              <a:spLocks noChangeArrowheads="1"/>
            </p:cNvSpPr>
            <p:nvPr/>
          </p:nvSpPr>
          <p:spPr bwMode="auto">
            <a:xfrm>
              <a:off x="4001452" y="5010659"/>
              <a:ext cx="2150346" cy="5918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Международные </a:t>
              </a:r>
            </a:p>
            <a:p>
              <a:pPr algn="ctr"/>
              <a:r>
                <a:rPr lang="ru-RU" sz="2000" b="1" dirty="0" smtClean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1113</a:t>
              </a:r>
              <a:endPara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8196179" y="2989943"/>
            <a:ext cx="3618449" cy="3841037"/>
            <a:chOff x="7319090" y="2161787"/>
            <a:chExt cx="4678363" cy="4678363"/>
          </a:xfrm>
        </p:grpSpPr>
        <p:pic>
          <p:nvPicPr>
            <p:cNvPr id="8194" name="Picture 2" descr="https://static9.depositphotos.com/1001915/1148/v/950/depositphotos_11486068-stock-illustration-pile-of-books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9090" y="2161787"/>
              <a:ext cx="4678363" cy="467836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 rot="21333734">
              <a:off x="8744917" y="2829680"/>
              <a:ext cx="2139767" cy="5202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Газеты - 257</a:t>
              </a:r>
              <a:endPara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 rot="20876634">
              <a:off x="9043820" y="3578139"/>
              <a:ext cx="2514700" cy="5202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Журналы - 421</a:t>
              </a:r>
              <a:endPara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 rot="1036459">
              <a:off x="7462931" y="4312226"/>
              <a:ext cx="2573217" cy="5202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Сборники - 325</a:t>
              </a:r>
              <a:endPara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 rot="848582">
              <a:off x="8626362" y="5094079"/>
              <a:ext cx="2063817" cy="520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Сайты - 794</a:t>
              </a:r>
              <a:endPara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Скругленный прямоугольник 6"/>
          <p:cNvSpPr/>
          <p:nvPr/>
        </p:nvSpPr>
        <p:spPr>
          <a:xfrm>
            <a:off x="4267200" y="1140262"/>
            <a:ext cx="7239000" cy="1864195"/>
          </a:xfrm>
          <a:prstGeom prst="roundRect">
            <a:avLst>
              <a:gd name="adj" fmla="val 12635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Педагоги города представляют </a:t>
            </a:r>
            <a:r>
              <a:rPr lang="ru-RU" sz="20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опыт на страницах  </a:t>
            </a:r>
            <a:r>
              <a:rPr lang="ru-RU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предметных </a:t>
            </a:r>
            <a:r>
              <a:rPr lang="ru-RU" sz="20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научно-методических журналов и газет  </a:t>
            </a:r>
            <a:r>
              <a:rPr lang="ru-RU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«Педагогика хабаршысы», «Ұстаздар», «</a:t>
            </a:r>
            <a:r>
              <a:rPr lang="ru-RU" sz="20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Сарыарқа </a:t>
            </a:r>
            <a:r>
              <a:rPr lang="ru-RU" sz="20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самалы</a:t>
            </a:r>
            <a:r>
              <a:rPr lang="ru-RU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</a:t>
            </a:r>
            <a:r>
              <a:rPr lang="ru-RU" sz="20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сборников </a:t>
            </a:r>
            <a:r>
              <a:rPr lang="ru-RU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научно-практических конференций, интернет – </a:t>
            </a:r>
            <a:r>
              <a:rPr lang="ru-RU" sz="20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порталах.</a:t>
            </a:r>
            <a:endParaRPr lang="ru-RU" sz="20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5600"/>
            <a:ext cx="12192000" cy="603191"/>
          </a:xfrm>
          <a:noFill/>
          <a:ln/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Инновациялық үдерістерінің әдістемелік сүйемелдеуі </a:t>
            </a:r>
            <a:br>
              <a:rPr lang="ru-RU" sz="2000" b="1" dirty="0" smtClean="0">
                <a:ln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ln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Методическое сопровождение инновационных процессов</a:t>
            </a:r>
            <a:endParaRPr lang="en-US" sz="2000" b="1" dirty="0">
              <a:ln/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 rot="848582">
            <a:off x="8963434" y="5972847"/>
            <a:ext cx="1827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Всего - 1797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553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3" name="AutoShape 3"/>
          <p:cNvSpPr>
            <a:spLocks noChangeArrowheads="1"/>
          </p:cNvSpPr>
          <p:nvPr/>
        </p:nvSpPr>
        <p:spPr bwMode="gray">
          <a:xfrm flipH="1">
            <a:off x="5959807" y="684073"/>
            <a:ext cx="6003664" cy="6064762"/>
          </a:xfrm>
          <a:prstGeom prst="rightArrow">
            <a:avLst>
              <a:gd name="adj1" fmla="val 86065"/>
              <a:gd name="adj2" fmla="val 32143"/>
            </a:avLst>
          </a:prstGeom>
          <a:gradFill rotWithShape="1">
            <a:gsLst>
              <a:gs pos="0">
                <a:srgbClr val="FFCC66">
                  <a:gamma/>
                  <a:tint val="0"/>
                  <a:invGamma/>
                  <a:alpha val="52000"/>
                </a:srgbClr>
              </a:gs>
              <a:gs pos="100000">
                <a:srgbClr val="FFCC66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24964" name="AutoShape 4"/>
          <p:cNvSpPr>
            <a:spLocks noChangeArrowheads="1"/>
          </p:cNvSpPr>
          <p:nvPr/>
        </p:nvSpPr>
        <p:spPr bwMode="gray">
          <a:xfrm>
            <a:off x="7920486" y="989307"/>
            <a:ext cx="4042985" cy="1038005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5B84E9">
                  <a:gamma/>
                  <a:shade val="46275"/>
                  <a:invGamma/>
                </a:srgbClr>
              </a:gs>
              <a:gs pos="50000">
                <a:srgbClr val="5B84E9"/>
              </a:gs>
              <a:gs pos="100000">
                <a:srgbClr val="5B84E9">
                  <a:gamma/>
                  <a:shade val="46275"/>
                  <a:invGamma/>
                </a:srgbClr>
              </a:gs>
            </a:gsLst>
            <a:lin ang="2700000" scaled="1"/>
          </a:gradFill>
          <a:ln w="25400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sz="1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Учителя </a:t>
            </a:r>
            <a:r>
              <a:rPr lang="ru-RU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классов - 395</a:t>
            </a:r>
            <a:endParaRPr lang="en-US" sz="1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4967" name="AutoShape 7"/>
          <p:cNvSpPr>
            <a:spLocks noChangeArrowheads="1"/>
          </p:cNvSpPr>
          <p:nvPr/>
        </p:nvSpPr>
        <p:spPr bwMode="gray">
          <a:xfrm>
            <a:off x="422770" y="3229587"/>
            <a:ext cx="5548116" cy="1154492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5B84E9"/>
              </a:gs>
              <a:gs pos="100000">
                <a:srgbClr val="5B84E9">
                  <a:gamma/>
                  <a:tint val="0"/>
                  <a:invGamma/>
                </a:srgbClr>
              </a:gs>
            </a:gsLst>
            <a:lin ang="5400000" scaled="1"/>
          </a:gradFill>
          <a:ln>
            <a:noFill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sz="16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Количество педагогов, прошедших курсы </a:t>
            </a:r>
          </a:p>
          <a:p>
            <a:pPr algn="ctr"/>
            <a:r>
              <a:rPr lang="ru-RU" sz="16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6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обновлению содержания образования </a:t>
            </a:r>
            <a:endParaRPr lang="ru-RU" sz="1600" b="1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  </a:t>
            </a:r>
            <a:r>
              <a:rPr lang="ru-RU" sz="16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2016, 2017 </a:t>
            </a:r>
            <a:r>
              <a:rPr lang="ru-RU" sz="16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год</a:t>
            </a:r>
            <a:endParaRPr lang="en-US" sz="16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gray">
          <a:xfrm>
            <a:off x="7920487" y="2089201"/>
            <a:ext cx="4042984" cy="1001871"/>
          </a:xfrm>
          <a:prstGeom prst="roundRect">
            <a:avLst>
              <a:gd name="adj" fmla="val 9106"/>
            </a:avLst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25400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sz="1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Учителя 1</a:t>
            </a:r>
            <a:r>
              <a:rPr lang="ru-RU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5, </a:t>
            </a:r>
            <a:r>
              <a:rPr lang="ru-RU" sz="1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классов </a:t>
            </a:r>
            <a:r>
              <a:rPr lang="ru-RU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766</a:t>
            </a:r>
            <a:endParaRPr lang="en-US" sz="1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utoShape 6"/>
          <p:cNvSpPr>
            <a:spLocks noChangeArrowheads="1"/>
          </p:cNvSpPr>
          <p:nvPr/>
        </p:nvSpPr>
        <p:spPr bwMode="gray">
          <a:xfrm>
            <a:off x="7920487" y="5352193"/>
            <a:ext cx="4042984" cy="1082603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65D7A6">
                  <a:gamma/>
                  <a:shade val="46275"/>
                  <a:invGamma/>
                </a:srgbClr>
              </a:gs>
              <a:gs pos="50000">
                <a:srgbClr val="65D7A6"/>
              </a:gs>
              <a:gs pos="100000">
                <a:srgbClr val="65D7A6">
                  <a:gamma/>
                  <a:shade val="46275"/>
                  <a:invGamma/>
                </a:srgbClr>
              </a:gs>
            </a:gsLst>
            <a:lin ang="2700000" scaled="1"/>
          </a:gradFill>
          <a:ln w="25400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sz="1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Методисты </a:t>
            </a:r>
            <a:r>
              <a:rPr lang="ru-RU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отдела </a:t>
            </a:r>
          </a:p>
          <a:p>
            <a:pPr algn="ctr"/>
            <a:r>
              <a:rPr lang="ru-RU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 - 6</a:t>
            </a:r>
            <a:endParaRPr lang="en-US" sz="1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Объект 1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21" y="5383510"/>
            <a:ext cx="1492514" cy="1486605"/>
          </a:xfrm>
        </p:spPr>
      </p:pic>
      <p:sp>
        <p:nvSpPr>
          <p:cNvPr id="30" name="Rectangle 4"/>
          <p:cNvSpPr>
            <a:spLocks noChangeArrowheads="1"/>
          </p:cNvSpPr>
          <p:nvPr/>
        </p:nvSpPr>
        <p:spPr bwMode="gray">
          <a:xfrm>
            <a:off x="5213286" y="5607578"/>
            <a:ext cx="1024228" cy="1026513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72549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</a:t>
            </a:r>
          </a:p>
        </p:txBody>
      </p:sp>
      <p:sp>
        <p:nvSpPr>
          <p:cNvPr id="31" name="Rectangle 7"/>
          <p:cNvSpPr>
            <a:spLocks noChangeArrowheads="1"/>
          </p:cNvSpPr>
          <p:nvPr/>
        </p:nvSpPr>
        <p:spPr bwMode="gray">
          <a:xfrm>
            <a:off x="3713185" y="5759479"/>
            <a:ext cx="1347118" cy="100071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86275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="" xmlns:a14="http://schemas.microsoft.com/office/drawing/2010/main" w="9525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r"/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Информатика</a:t>
            </a:r>
          </a:p>
          <a:p>
            <a:pPr algn="r"/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915544" y="4591960"/>
            <a:ext cx="1790242" cy="1015618"/>
            <a:chOff x="1956265" y="4624529"/>
            <a:chExt cx="1749759" cy="1015618"/>
          </a:xfrm>
        </p:grpSpPr>
        <p:sp>
          <p:nvSpPr>
            <p:cNvPr id="33" name="AutoShape 10"/>
            <p:cNvSpPr>
              <a:spLocks noChangeArrowheads="1"/>
            </p:cNvSpPr>
            <p:nvPr/>
          </p:nvSpPr>
          <p:spPr bwMode="gray">
            <a:xfrm>
              <a:off x="1960502" y="4624529"/>
              <a:ext cx="1745522" cy="1015618"/>
            </a:xfrm>
            <a:prstGeom prst="homePlate">
              <a:avLst>
                <a:gd name="adj" fmla="val 26172"/>
              </a:avLst>
            </a:prstGeom>
            <a:solidFill>
              <a:srgbClr val="339933"/>
            </a:solidFill>
            <a:ln w="9525" algn="ctr">
              <a:solidFill>
                <a:srgbClr val="76858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Предметно-</a:t>
              </a:r>
            </a:p>
            <a:p>
              <a:pPr algn="ctr"/>
              <a:r>
                <a:rPr lang="ru-RU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языковые</a:t>
              </a:r>
            </a:p>
            <a:p>
              <a:pPr algn="ctr"/>
              <a:r>
                <a:rPr lang="ru-RU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курсы для</a:t>
              </a:r>
            </a:p>
            <a:p>
              <a:pPr algn="ctr"/>
              <a:r>
                <a:rPr lang="ru-RU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учителей</a:t>
              </a:r>
            </a:p>
            <a:p>
              <a:pPr algn="ctr"/>
              <a:r>
                <a:rPr lang="ru-RU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ЕМЦ</a:t>
              </a:r>
            </a:p>
          </p:txBody>
        </p:sp>
        <p:sp>
          <p:nvSpPr>
            <p:cNvPr id="34" name="AutoShape 11"/>
            <p:cNvSpPr>
              <a:spLocks noChangeArrowheads="1"/>
            </p:cNvSpPr>
            <p:nvPr/>
          </p:nvSpPr>
          <p:spPr bwMode="gray">
            <a:xfrm>
              <a:off x="1956265" y="4638282"/>
              <a:ext cx="1720071" cy="988112"/>
            </a:xfrm>
            <a:prstGeom prst="homePlate">
              <a:avLst>
                <a:gd name="adj" fmla="val 26178"/>
              </a:avLst>
            </a:prstGeom>
            <a:noFill/>
            <a:ln w="9525" algn="ctr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gradFill rotWithShape="1">
                    <a:gsLst>
                      <a:gs pos="0">
                        <a:srgbClr val="DDDDDD"/>
                      </a:gs>
                      <a:gs pos="100000">
                        <a:srgbClr val="DDDDDD">
                          <a:gamma/>
                          <a:shade val="66275"/>
                          <a:invGamma/>
                        </a:srgbClr>
                      </a:gs>
                    </a:gsLst>
                    <a:lin ang="5400000" scaled="1"/>
                  </a:gra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oup 12"/>
          <p:cNvGrpSpPr>
            <a:grpSpLocks/>
          </p:cNvGrpSpPr>
          <p:nvPr/>
        </p:nvGrpSpPr>
        <p:grpSpPr bwMode="auto">
          <a:xfrm>
            <a:off x="1928435" y="5649695"/>
            <a:ext cx="1760503" cy="1081219"/>
            <a:chOff x="4397" y="1376"/>
            <a:chExt cx="1005" cy="1014"/>
          </a:xfrm>
        </p:grpSpPr>
        <p:sp>
          <p:nvSpPr>
            <p:cNvPr id="36" name="AutoShape 13"/>
            <p:cNvSpPr>
              <a:spLocks noChangeArrowheads="1"/>
            </p:cNvSpPr>
            <p:nvPr/>
          </p:nvSpPr>
          <p:spPr bwMode="gray">
            <a:xfrm>
              <a:off x="4397" y="1430"/>
              <a:ext cx="1005" cy="960"/>
            </a:xfrm>
            <a:prstGeom prst="homePlate">
              <a:avLst>
                <a:gd name="adj" fmla="val 26172"/>
              </a:avLst>
            </a:prstGeom>
            <a:gradFill rotWithShape="1">
              <a:gsLst>
                <a:gs pos="0">
                  <a:srgbClr val="D5E0E5">
                    <a:gamma/>
                    <a:shade val="66275"/>
                    <a:invGamma/>
                  </a:srgbClr>
                </a:gs>
                <a:gs pos="50000">
                  <a:srgbClr val="D5E0E5"/>
                </a:gs>
                <a:gs pos="100000">
                  <a:srgbClr val="D5E0E5">
                    <a:gamma/>
                    <a:shade val="66275"/>
                    <a:invGamma/>
                  </a:srgbClr>
                </a:gs>
              </a:gsLst>
              <a:lin ang="5400000" scaled="1"/>
            </a:gradFill>
            <a:ln w="9525" algn="ctr">
              <a:solidFill>
                <a:srgbClr val="76858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AutoShape 14"/>
            <p:cNvSpPr>
              <a:spLocks noChangeArrowheads="1"/>
            </p:cNvSpPr>
            <p:nvPr/>
          </p:nvSpPr>
          <p:spPr bwMode="gray">
            <a:xfrm>
              <a:off x="4407" y="1376"/>
              <a:ext cx="978" cy="934"/>
            </a:xfrm>
            <a:prstGeom prst="homePlate">
              <a:avLst>
                <a:gd name="adj" fmla="val 26178"/>
              </a:avLst>
            </a:prstGeom>
            <a:solidFill>
              <a:srgbClr val="00B050"/>
            </a:solidFill>
            <a:ln w="9525" algn="ctr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Робототехника</a:t>
              </a:r>
            </a:p>
          </p:txBody>
        </p:sp>
      </p:grpSp>
      <p:sp>
        <p:nvSpPr>
          <p:cNvPr id="38" name="Rectangle 20"/>
          <p:cNvSpPr>
            <a:spLocks noChangeArrowheads="1"/>
          </p:cNvSpPr>
          <p:nvPr/>
        </p:nvSpPr>
        <p:spPr bwMode="gray">
          <a:xfrm>
            <a:off x="5213286" y="4540302"/>
            <a:ext cx="1024228" cy="1011926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72549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  <a:p>
            <a:pPr algn="ct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</a:p>
          <a:p>
            <a:pPr algn="ct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  <a:p>
            <a:pPr algn="ct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</a:p>
        </p:txBody>
      </p:sp>
      <p:sp>
        <p:nvSpPr>
          <p:cNvPr id="39" name="Rectangle 21"/>
          <p:cNvSpPr>
            <a:spLocks noChangeArrowheads="1"/>
          </p:cNvSpPr>
          <p:nvPr/>
        </p:nvSpPr>
        <p:spPr bwMode="gray">
          <a:xfrm>
            <a:off x="3705786" y="4710706"/>
            <a:ext cx="1354517" cy="996569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8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="" xmlns:a14="http://schemas.microsoft.com/office/drawing/2010/main" w="9525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Биология</a:t>
            </a:r>
          </a:p>
          <a:p>
            <a:pPr algn="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Информатика</a:t>
            </a:r>
          </a:p>
          <a:p>
            <a:pPr algn="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Физика</a:t>
            </a:r>
          </a:p>
          <a:p>
            <a:pPr algn="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Химия</a:t>
            </a:r>
          </a:p>
          <a:p>
            <a:pPr algn="r"/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65" y="4536910"/>
            <a:ext cx="1397265" cy="1018711"/>
          </a:xfrm>
          <a:prstGeom prst="rect">
            <a:avLst/>
          </a:prstGeom>
        </p:spPr>
      </p:pic>
      <p:sp>
        <p:nvSpPr>
          <p:cNvPr id="424965" name="AutoShape 5"/>
          <p:cNvSpPr>
            <a:spLocks noChangeArrowheads="1"/>
          </p:cNvSpPr>
          <p:nvPr/>
        </p:nvSpPr>
        <p:spPr bwMode="gray">
          <a:xfrm>
            <a:off x="7920487" y="3161889"/>
            <a:ext cx="4042984" cy="999482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57C9ED">
                  <a:gamma/>
                  <a:shade val="46275"/>
                  <a:invGamma/>
                </a:srgbClr>
              </a:gs>
              <a:gs pos="50000">
                <a:srgbClr val="57C9ED"/>
              </a:gs>
              <a:gs pos="100000">
                <a:srgbClr val="57C9ED">
                  <a:gamma/>
                  <a:shade val="46275"/>
                  <a:invGamma/>
                </a:srgbClr>
              </a:gs>
            </a:gsLst>
            <a:lin ang="2700000" scaled="1"/>
          </a:gradFill>
          <a:ln w="25400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sz="1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Руководители и </a:t>
            </a:r>
          </a:p>
          <a:p>
            <a:pPr algn="ctr"/>
            <a:r>
              <a:rPr lang="ru-RU" sz="1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заместители школ </a:t>
            </a:r>
            <a:r>
              <a:rPr lang="ru-RU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- 188</a:t>
            </a:r>
            <a:endParaRPr lang="en-US" sz="1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4966" name="AutoShape 6"/>
          <p:cNvSpPr>
            <a:spLocks noChangeArrowheads="1"/>
          </p:cNvSpPr>
          <p:nvPr/>
        </p:nvSpPr>
        <p:spPr bwMode="gray">
          <a:xfrm>
            <a:off x="7920487" y="4253156"/>
            <a:ext cx="4042984" cy="1037148"/>
          </a:xfrm>
          <a:prstGeom prst="roundRect">
            <a:avLst>
              <a:gd name="adj" fmla="val 9106"/>
            </a:avLst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  <a:ln w="25400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sz="1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Школьные тренеры </a:t>
            </a:r>
            <a:r>
              <a:rPr lang="ru-RU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</a:p>
          <a:p>
            <a:pPr algn="ctr"/>
            <a:r>
              <a:rPr lang="ru-RU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методике и технологии </a:t>
            </a:r>
          </a:p>
          <a:p>
            <a:pPr algn="ctr"/>
            <a:r>
              <a:rPr lang="ru-RU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обучения - 161</a:t>
            </a:r>
            <a:endParaRPr lang="en-US" sz="1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0882"/>
            <a:ext cx="12192000" cy="603191"/>
          </a:xfrm>
          <a:noFill/>
          <a:ln/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Инновациялық үдерістерінің әдістемелік сүйемелдеуі </a:t>
            </a:r>
            <a:br>
              <a:rPr lang="ru-RU" sz="2000" b="1" dirty="0" smtClean="0">
                <a:ln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ln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Методическое сопровождение инновационных процессов</a:t>
            </a:r>
            <a:endParaRPr lang="en-US" sz="2000" b="1" dirty="0">
              <a:ln/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8257" y="729919"/>
            <a:ext cx="5057143" cy="25047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2084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Freeform 15"/>
          <p:cNvSpPr>
            <a:spLocks/>
          </p:cNvSpPr>
          <p:nvPr/>
        </p:nvSpPr>
        <p:spPr bwMode="gray">
          <a:xfrm flipH="1">
            <a:off x="7620000" y="1263197"/>
            <a:ext cx="3553732" cy="2308678"/>
          </a:xfrm>
          <a:custGeom>
            <a:avLst/>
            <a:gdLst>
              <a:gd name="T0" fmla="*/ 120 w 1755"/>
              <a:gd name="T1" fmla="*/ 288 h 1413"/>
              <a:gd name="T2" fmla="*/ 546 w 1755"/>
              <a:gd name="T3" fmla="*/ 945 h 1413"/>
              <a:gd name="T4" fmla="*/ 1257 w 1755"/>
              <a:gd name="T5" fmla="*/ 972 h 1413"/>
              <a:gd name="T6" fmla="*/ 1755 w 1755"/>
              <a:gd name="T7" fmla="*/ 1413 h 1413"/>
              <a:gd name="T8" fmla="*/ 1287 w 1755"/>
              <a:gd name="T9" fmla="*/ 924 h 1413"/>
              <a:gd name="T10" fmla="*/ 600 w 1755"/>
              <a:gd name="T11" fmla="*/ 867 h 1413"/>
              <a:gd name="T12" fmla="*/ 237 w 1755"/>
              <a:gd name="T13" fmla="*/ 210 h 1413"/>
              <a:gd name="T14" fmla="*/ 354 w 1755"/>
              <a:gd name="T15" fmla="*/ 129 h 1413"/>
              <a:gd name="T16" fmla="*/ 6 w 1755"/>
              <a:gd name="T17" fmla="*/ 0 h 1413"/>
              <a:gd name="T18" fmla="*/ 0 w 1755"/>
              <a:gd name="T19" fmla="*/ 393 h 1413"/>
              <a:gd name="T20" fmla="*/ 120 w 1755"/>
              <a:gd name="T21" fmla="*/ 288 h 1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755" h="1413">
                <a:moveTo>
                  <a:pt x="120" y="288"/>
                </a:moveTo>
                <a:lnTo>
                  <a:pt x="546" y="945"/>
                </a:lnTo>
                <a:lnTo>
                  <a:pt x="1257" y="972"/>
                </a:lnTo>
                <a:lnTo>
                  <a:pt x="1755" y="1413"/>
                </a:lnTo>
                <a:lnTo>
                  <a:pt x="1287" y="924"/>
                </a:lnTo>
                <a:lnTo>
                  <a:pt x="600" y="867"/>
                </a:lnTo>
                <a:lnTo>
                  <a:pt x="237" y="210"/>
                </a:lnTo>
                <a:lnTo>
                  <a:pt x="354" y="129"/>
                </a:lnTo>
                <a:lnTo>
                  <a:pt x="6" y="0"/>
                </a:lnTo>
                <a:lnTo>
                  <a:pt x="0" y="393"/>
                </a:lnTo>
                <a:lnTo>
                  <a:pt x="120" y="288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84228" y="-89378"/>
            <a:ext cx="10515600" cy="9314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k-KZ" sz="2000" b="1" dirty="0" smtClean="0">
                <a:ln w="0"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Қосымша білім беру жүйесі</a:t>
            </a:r>
          </a:p>
          <a:p>
            <a:pPr algn="ctr"/>
            <a:r>
              <a:rPr lang="kk-KZ" sz="2000" b="1" dirty="0" smtClean="0">
                <a:ln w="0"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</a:t>
            </a:r>
            <a:r>
              <a:rPr lang="kk-KZ" sz="2000" b="1" dirty="0">
                <a:ln w="0"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дополнительного образования</a:t>
            </a:r>
            <a:endParaRPr lang="ru-RU" sz="2000" b="1" dirty="0">
              <a:ln w="0"/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676571" y="898306"/>
            <a:ext cx="62166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Охват детей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школьных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кружках 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gray">
          <a:xfrm>
            <a:off x="9942286" y="3332643"/>
            <a:ext cx="1897289" cy="339472"/>
          </a:xfrm>
          <a:prstGeom prst="rect">
            <a:avLst/>
          </a:prstGeom>
          <a:gradFill rotWithShape="1">
            <a:gsLst>
              <a:gs pos="0">
                <a:srgbClr val="D7D7D7"/>
              </a:gs>
              <a:gs pos="100000">
                <a:srgbClr val="D7D7D7">
                  <a:gamma/>
                  <a:tint val="27451"/>
                  <a:invGamma/>
                </a:srgbClr>
              </a:gs>
            </a:gsLst>
            <a:lin ang="18900000" scaled="1"/>
          </a:gradFill>
          <a:ln>
            <a:noFill/>
          </a:ln>
          <a:effectLst/>
          <a:scene3d>
            <a:camera prst="legacyPerspectiveTopRight"/>
            <a:lightRig rig="legacyFlat3" dir="r"/>
          </a:scene3d>
          <a:sp3d extrusionH="1801800" prstMaterial="legacyMatte">
            <a:bevelT w="13500" h="13500" prst="angle"/>
            <a:bevelB w="13500" h="13500" prst="angle"/>
            <a:extrusionClr>
              <a:srgbClr val="D7D7D7"/>
            </a:extrusionClr>
            <a:contourClr>
              <a:srgbClr val="D7D7D7"/>
            </a:contourClr>
          </a:sp3d>
          <a:extLst>
            <a:ext uri="{91240B29-F687-4F45-9708-019B960494DF}">
              <a14:hiddenLine xmlns="" xmlns:a14="http://schemas.microsoft.com/office/drawing/2010/main" w="9525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7961" dir="13500000" algn="ctr" rotWithShape="0">
                    <a:srgbClr val="D7D7D7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 Box 20"/>
          <p:cNvSpPr txBox="1">
            <a:spLocks noChangeArrowheads="1"/>
          </p:cNvSpPr>
          <p:nvPr/>
        </p:nvSpPr>
        <p:spPr bwMode="gray">
          <a:xfrm>
            <a:off x="11060126" y="3350104"/>
            <a:ext cx="923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7961" dir="13500000" algn="ctr" rotWithShape="0">
                    <a:srgbClr val="FFFFFF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lang="en-US" altLang="ru-RU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11049000" y="1409700"/>
            <a:ext cx="924378" cy="1906324"/>
            <a:chOff x="2111" y="2247"/>
            <a:chExt cx="592" cy="1034"/>
          </a:xfrm>
        </p:grpSpPr>
        <p:sp>
          <p:nvSpPr>
            <p:cNvPr id="36" name="Freeform 22"/>
            <p:cNvSpPr>
              <a:spLocks/>
            </p:cNvSpPr>
            <p:nvPr/>
          </p:nvSpPr>
          <p:spPr bwMode="gray">
            <a:xfrm>
              <a:off x="2111" y="2449"/>
              <a:ext cx="592" cy="832"/>
            </a:xfrm>
            <a:custGeom>
              <a:avLst/>
              <a:gdLst>
                <a:gd name="T0" fmla="*/ 168 w 320"/>
                <a:gd name="T1" fmla="*/ 1 h 479"/>
                <a:gd name="T2" fmla="*/ 148 w 320"/>
                <a:gd name="T3" fmla="*/ 33 h 479"/>
                <a:gd name="T4" fmla="*/ 127 w 320"/>
                <a:gd name="T5" fmla="*/ 1 h 479"/>
                <a:gd name="T6" fmla="*/ 70 w 320"/>
                <a:gd name="T7" fmla="*/ 17 h 479"/>
                <a:gd name="T8" fmla="*/ 1 w 320"/>
                <a:gd name="T9" fmla="*/ 174 h 479"/>
                <a:gd name="T10" fmla="*/ 36 w 320"/>
                <a:gd name="T11" fmla="*/ 213 h 479"/>
                <a:gd name="T12" fmla="*/ 86 w 320"/>
                <a:gd name="T13" fmla="*/ 57 h 479"/>
                <a:gd name="T14" fmla="*/ 14 w 320"/>
                <a:gd name="T15" fmla="*/ 411 h 479"/>
                <a:gd name="T16" fmla="*/ 34 w 320"/>
                <a:gd name="T17" fmla="*/ 466 h 479"/>
                <a:gd name="T18" fmla="*/ 133 w 320"/>
                <a:gd name="T19" fmla="*/ 440 h 479"/>
                <a:gd name="T20" fmla="*/ 147 w 320"/>
                <a:gd name="T21" fmla="*/ 232 h 479"/>
                <a:gd name="T22" fmla="*/ 169 w 320"/>
                <a:gd name="T23" fmla="*/ 439 h 479"/>
                <a:gd name="T24" fmla="*/ 262 w 320"/>
                <a:gd name="T25" fmla="*/ 468 h 479"/>
                <a:gd name="T26" fmla="*/ 282 w 320"/>
                <a:gd name="T27" fmla="*/ 407 h 479"/>
                <a:gd name="T28" fmla="*/ 210 w 320"/>
                <a:gd name="T29" fmla="*/ 57 h 479"/>
                <a:gd name="T30" fmla="*/ 230 w 320"/>
                <a:gd name="T31" fmla="*/ 135 h 479"/>
                <a:gd name="T32" fmla="*/ 281 w 320"/>
                <a:gd name="T33" fmla="*/ 236 h 479"/>
                <a:gd name="T34" fmla="*/ 295 w 320"/>
                <a:gd name="T35" fmla="*/ 162 h 479"/>
                <a:gd name="T36" fmla="*/ 216 w 320"/>
                <a:gd name="T37" fmla="*/ 8 h 479"/>
                <a:gd name="T38" fmla="*/ 168 w 320"/>
                <a:gd name="T39" fmla="*/ 1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20" h="479">
                  <a:moveTo>
                    <a:pt x="168" y="1"/>
                  </a:moveTo>
                  <a:cubicBezTo>
                    <a:pt x="165" y="15"/>
                    <a:pt x="154" y="34"/>
                    <a:pt x="148" y="33"/>
                  </a:cubicBezTo>
                  <a:cubicBezTo>
                    <a:pt x="141" y="33"/>
                    <a:pt x="133" y="15"/>
                    <a:pt x="127" y="1"/>
                  </a:cubicBezTo>
                  <a:cubicBezTo>
                    <a:pt x="105" y="0"/>
                    <a:pt x="88" y="5"/>
                    <a:pt x="70" y="17"/>
                  </a:cubicBezTo>
                  <a:cubicBezTo>
                    <a:pt x="57" y="32"/>
                    <a:pt x="0" y="165"/>
                    <a:pt x="1" y="174"/>
                  </a:cubicBezTo>
                  <a:cubicBezTo>
                    <a:pt x="1" y="183"/>
                    <a:pt x="3" y="212"/>
                    <a:pt x="36" y="213"/>
                  </a:cubicBezTo>
                  <a:cubicBezTo>
                    <a:pt x="63" y="197"/>
                    <a:pt x="86" y="57"/>
                    <a:pt x="86" y="57"/>
                  </a:cubicBezTo>
                  <a:cubicBezTo>
                    <a:pt x="79" y="92"/>
                    <a:pt x="14" y="411"/>
                    <a:pt x="14" y="411"/>
                  </a:cubicBezTo>
                  <a:cubicBezTo>
                    <a:pt x="9" y="452"/>
                    <a:pt x="24" y="464"/>
                    <a:pt x="34" y="466"/>
                  </a:cubicBezTo>
                  <a:cubicBezTo>
                    <a:pt x="55" y="471"/>
                    <a:pt x="114" y="479"/>
                    <a:pt x="133" y="440"/>
                  </a:cubicBezTo>
                  <a:cubicBezTo>
                    <a:pt x="152" y="401"/>
                    <a:pt x="141" y="232"/>
                    <a:pt x="147" y="232"/>
                  </a:cubicBezTo>
                  <a:cubicBezTo>
                    <a:pt x="153" y="232"/>
                    <a:pt x="150" y="400"/>
                    <a:pt x="169" y="439"/>
                  </a:cubicBezTo>
                  <a:cubicBezTo>
                    <a:pt x="188" y="478"/>
                    <a:pt x="243" y="473"/>
                    <a:pt x="262" y="468"/>
                  </a:cubicBezTo>
                  <a:cubicBezTo>
                    <a:pt x="272" y="462"/>
                    <a:pt x="292" y="459"/>
                    <a:pt x="282" y="407"/>
                  </a:cubicBezTo>
                  <a:lnTo>
                    <a:pt x="210" y="57"/>
                  </a:lnTo>
                  <a:cubicBezTo>
                    <a:pt x="201" y="12"/>
                    <a:pt x="218" y="105"/>
                    <a:pt x="230" y="135"/>
                  </a:cubicBezTo>
                  <a:cubicBezTo>
                    <a:pt x="242" y="165"/>
                    <a:pt x="242" y="254"/>
                    <a:pt x="281" y="236"/>
                  </a:cubicBezTo>
                  <a:cubicBezTo>
                    <a:pt x="320" y="218"/>
                    <a:pt x="299" y="180"/>
                    <a:pt x="295" y="162"/>
                  </a:cubicBezTo>
                  <a:cubicBezTo>
                    <a:pt x="288" y="150"/>
                    <a:pt x="237" y="17"/>
                    <a:pt x="216" y="8"/>
                  </a:cubicBezTo>
                  <a:cubicBezTo>
                    <a:pt x="183" y="0"/>
                    <a:pt x="168" y="1"/>
                    <a:pt x="1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71842" dir="13500000" algn="ctr" rotWithShape="0">
                <a:schemeClr val="tx1"/>
              </a:outerShdw>
            </a:effectLst>
            <a:extLst>
              <a:ext uri="{91240B29-F687-4F45-9708-019B960494DF}">
                <a14:hiddenLine xmlns="" xmlns:a14="http://schemas.microsoft.com/office/drawing/2010/main" w="19050" cmpd="sng">
                  <a:solidFill>
                    <a:srgbClr val="FFFFFF">
                      <a:alpha val="70000"/>
                    </a:srgbClr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Oval 23"/>
            <p:cNvSpPr>
              <a:spLocks noChangeArrowheads="1"/>
            </p:cNvSpPr>
            <p:nvPr/>
          </p:nvSpPr>
          <p:spPr bwMode="gray">
            <a:xfrm flipH="1">
              <a:off x="2286" y="2247"/>
              <a:ext cx="199" cy="21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dist="71842" dir="13500000" algn="ctr" rotWithShape="0">
                <a:schemeClr val="tx1"/>
              </a:outerShdw>
            </a:effectLst>
            <a:extLst>
              <a:ext uri="{91240B29-F687-4F45-9708-019B960494DF}">
                <a14:hiddenLine xmlns="" xmlns:a14="http://schemas.microsoft.com/office/drawing/2010/main" w="19050">
                  <a:solidFill>
                    <a:srgbClr val="FFFFFF">
                      <a:alpha val="70000"/>
                    </a:srgbClr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8" name="Text Box 24"/>
          <p:cNvSpPr txBox="1">
            <a:spLocks noChangeArrowheads="1"/>
          </p:cNvSpPr>
          <p:nvPr/>
        </p:nvSpPr>
        <p:spPr bwMode="black">
          <a:xfrm>
            <a:off x="11029242" y="2102274"/>
            <a:ext cx="873125" cy="369332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36895</a:t>
            </a:r>
          </a:p>
        </p:txBody>
      </p:sp>
      <p:pic>
        <p:nvPicPr>
          <p:cNvPr id="29" name="Picture 6" descr="Картинки по запросу медали пнг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689" y="4864949"/>
            <a:ext cx="3674397" cy="19930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7406872" y="4459567"/>
            <a:ext cx="21185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Международный уровень</a:t>
            </a:r>
            <a:endParaRPr lang="kk-KZ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9229953" y="4411217"/>
            <a:ext cx="17586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Республиканский уровень</a:t>
            </a:r>
            <a:endParaRPr lang="kk-KZ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0693115" y="4521891"/>
            <a:ext cx="17677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Областной уровень</a:t>
            </a:r>
            <a:endParaRPr lang="kk-KZ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8230826" y="6131891"/>
            <a:ext cx="944490" cy="65405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1985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9766630" y="5903704"/>
            <a:ext cx="762000" cy="50165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510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11100573" y="5687804"/>
            <a:ext cx="624224" cy="431799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632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2988" y="949501"/>
            <a:ext cx="43443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b="1" dirty="0" smtClean="0">
                <a:ln w="0"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Сеть учреждений  дополнительного </a:t>
            </a:r>
            <a:r>
              <a:rPr lang="kk-KZ" b="1" dirty="0">
                <a:ln w="0"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599263" y="3765920"/>
            <a:ext cx="63724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b="1" dirty="0" smtClean="0">
                <a:ln w="0"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Достижения воспитанников учреждений дополнительного образования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1793353" y="3573505"/>
            <a:ext cx="1374578" cy="662088"/>
            <a:chOff x="2226" y="2171"/>
            <a:chExt cx="798" cy="741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25" name="AutoShape 6"/>
            <p:cNvSpPr>
              <a:spLocks noChangeArrowheads="1"/>
            </p:cNvSpPr>
            <p:nvPr/>
          </p:nvSpPr>
          <p:spPr bwMode="gray">
            <a:xfrm>
              <a:off x="2226" y="2171"/>
              <a:ext cx="798" cy="741"/>
            </a:xfrm>
            <a:prstGeom prst="roundRect">
              <a:avLst>
                <a:gd name="adj" fmla="val 11921"/>
              </a:avLst>
            </a:prstGeom>
            <a:grpFill/>
            <a:ln w="25400">
              <a:noFill/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Freeform 7"/>
            <p:cNvSpPr>
              <a:spLocks/>
            </p:cNvSpPr>
            <p:nvPr/>
          </p:nvSpPr>
          <p:spPr bwMode="gray">
            <a:xfrm>
              <a:off x="2256" y="2208"/>
              <a:ext cx="397" cy="370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1618142" y="3599238"/>
            <a:ext cx="1646238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ОХВАТ</a:t>
            </a:r>
          </a:p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16279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348419" y="2265982"/>
            <a:ext cx="1521038" cy="1456828"/>
            <a:chOff x="480" y="1200"/>
            <a:chExt cx="1042" cy="1019"/>
          </a:xfrm>
        </p:grpSpPr>
        <p:grpSp>
          <p:nvGrpSpPr>
            <p:cNvPr id="7" name="Group 16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44" name="Picture 17" descr="circuler_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</p:spPr>
          </p:pic>
          <p:sp>
            <p:nvSpPr>
              <p:cNvPr id="45" name="Oval 18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43" name="Picture 19" descr="Picture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</p:spPr>
        </p:pic>
      </p:grpSp>
      <p:grpSp>
        <p:nvGrpSpPr>
          <p:cNvPr id="8" name="Group 20"/>
          <p:cNvGrpSpPr>
            <a:grpSpLocks/>
          </p:cNvGrpSpPr>
          <p:nvPr/>
        </p:nvGrpSpPr>
        <p:grpSpPr bwMode="auto">
          <a:xfrm>
            <a:off x="246743" y="3619330"/>
            <a:ext cx="1521038" cy="1456828"/>
            <a:chOff x="480" y="1200"/>
            <a:chExt cx="1042" cy="1019"/>
          </a:xfrm>
        </p:grpSpPr>
        <p:grpSp>
          <p:nvGrpSpPr>
            <p:cNvPr id="9" name="Group 21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49" name="Picture 22" descr="circuler_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</p:spPr>
          </p:pic>
          <p:sp>
            <p:nvSpPr>
              <p:cNvPr id="50" name="Oval 23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48" name="Picture 24" descr="Picture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543" y="1200"/>
              <a:ext cx="823" cy="360"/>
            </a:xfrm>
            <a:prstGeom prst="rect">
              <a:avLst/>
            </a:prstGeom>
            <a:noFill/>
          </p:spPr>
        </p:pic>
      </p:grpSp>
      <p:grpSp>
        <p:nvGrpSpPr>
          <p:cNvPr id="10" name="Group 25"/>
          <p:cNvGrpSpPr>
            <a:grpSpLocks/>
          </p:cNvGrpSpPr>
          <p:nvPr/>
        </p:nvGrpSpPr>
        <p:grpSpPr bwMode="auto">
          <a:xfrm>
            <a:off x="1068077" y="4773475"/>
            <a:ext cx="1521038" cy="1456828"/>
            <a:chOff x="480" y="1200"/>
            <a:chExt cx="1042" cy="1019"/>
          </a:xfrm>
        </p:grpSpPr>
        <p:grpSp>
          <p:nvGrpSpPr>
            <p:cNvPr id="11" name="Group 26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54" name="Picture 27" descr="circuler_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</p:spPr>
          </p:pic>
          <p:sp>
            <p:nvSpPr>
              <p:cNvPr id="55" name="Oval 28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53" name="Picture 29" descr="Picture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</p:spPr>
        </p:pic>
      </p:grpSp>
      <p:sp>
        <p:nvSpPr>
          <p:cNvPr id="56" name="Text Box 30"/>
          <p:cNvSpPr txBox="1">
            <a:spLocks noChangeArrowheads="1"/>
          </p:cNvSpPr>
          <p:nvPr/>
        </p:nvSpPr>
        <p:spPr bwMode="white">
          <a:xfrm>
            <a:off x="276591" y="2591658"/>
            <a:ext cx="1589607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Школа национального возрождения</a:t>
            </a:r>
            <a:endParaRPr lang="en-US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 Box 31"/>
          <p:cNvSpPr txBox="1">
            <a:spLocks noChangeArrowheads="1"/>
          </p:cNvSpPr>
          <p:nvPr/>
        </p:nvSpPr>
        <p:spPr bwMode="white">
          <a:xfrm>
            <a:off x="305367" y="3770359"/>
            <a:ext cx="1354282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Детские музыкальные школы №1,2,3 </a:t>
            </a:r>
            <a:r>
              <a:rPr lang="ru-RU" sz="12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Кенжекольская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музыкальная школа</a:t>
            </a:r>
            <a:endParaRPr lang="en-US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 Box 32"/>
          <p:cNvSpPr txBox="1">
            <a:spLocks noChangeArrowheads="1"/>
          </p:cNvSpPr>
          <p:nvPr/>
        </p:nvSpPr>
        <p:spPr bwMode="white">
          <a:xfrm>
            <a:off x="1038225" y="4924902"/>
            <a:ext cx="1495425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Детские  художественные школы  №1,2 Детская техническая школа</a:t>
            </a:r>
            <a:endParaRPr lang="en-US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 Box 38"/>
          <p:cNvSpPr txBox="1">
            <a:spLocks noChangeArrowheads="1"/>
          </p:cNvSpPr>
          <p:nvPr/>
        </p:nvSpPr>
        <p:spPr bwMode="white">
          <a:xfrm>
            <a:off x="3214148" y="2476127"/>
            <a:ext cx="1060450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 in here</a:t>
            </a:r>
          </a:p>
        </p:txBody>
      </p:sp>
      <p:grpSp>
        <p:nvGrpSpPr>
          <p:cNvPr id="12" name="Group 15"/>
          <p:cNvGrpSpPr>
            <a:grpSpLocks/>
          </p:cNvGrpSpPr>
          <p:nvPr/>
        </p:nvGrpSpPr>
        <p:grpSpPr bwMode="auto">
          <a:xfrm>
            <a:off x="3131032" y="2036179"/>
            <a:ext cx="1521038" cy="1456828"/>
            <a:chOff x="480" y="1200"/>
            <a:chExt cx="1042" cy="1019"/>
          </a:xfrm>
        </p:grpSpPr>
        <p:grpSp>
          <p:nvGrpSpPr>
            <p:cNvPr id="13" name="Group 16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63" name="Picture 17" descr="circuler_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</p:spPr>
          </p:pic>
          <p:sp>
            <p:nvSpPr>
              <p:cNvPr id="64" name="Oval 18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62" name="Picture 19" descr="Picture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</p:spPr>
        </p:pic>
      </p:grpSp>
      <p:sp>
        <p:nvSpPr>
          <p:cNvPr id="65" name="Text Box 30"/>
          <p:cNvSpPr txBox="1">
            <a:spLocks noChangeArrowheads="1"/>
          </p:cNvSpPr>
          <p:nvPr/>
        </p:nvSpPr>
        <p:spPr bwMode="white">
          <a:xfrm>
            <a:off x="3335710" y="2058127"/>
            <a:ext cx="1163206" cy="13849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занятости            и развития детской одаренности «Павлодар </a:t>
            </a:r>
            <a:r>
              <a:rPr lang="ru-RU" sz="12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дарыны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en-US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5"/>
          <p:cNvGrpSpPr>
            <a:grpSpLocks/>
          </p:cNvGrpSpPr>
          <p:nvPr/>
        </p:nvGrpSpPr>
        <p:grpSpPr bwMode="auto">
          <a:xfrm>
            <a:off x="3259389" y="3480765"/>
            <a:ext cx="1521038" cy="1456828"/>
            <a:chOff x="480" y="1200"/>
            <a:chExt cx="1042" cy="1019"/>
          </a:xfrm>
        </p:grpSpPr>
        <p:grpSp>
          <p:nvGrpSpPr>
            <p:cNvPr id="15" name="Group 16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69" name="Picture 17" descr="circuler_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</p:spPr>
          </p:pic>
          <p:sp>
            <p:nvSpPr>
              <p:cNvPr id="70" name="Oval 18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68" name="Picture 19" descr="Picture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</p:spPr>
        </p:pic>
      </p:grpSp>
      <p:sp>
        <p:nvSpPr>
          <p:cNvPr id="71" name="Text Box 30"/>
          <p:cNvSpPr txBox="1">
            <a:spLocks noChangeArrowheads="1"/>
          </p:cNvSpPr>
          <p:nvPr/>
        </p:nvSpPr>
        <p:spPr bwMode="white">
          <a:xfrm>
            <a:off x="3146480" y="3660855"/>
            <a:ext cx="1696577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Учебно-оздоровительный центр </a:t>
            </a:r>
          </a:p>
          <a:p>
            <a:pPr algn="ctr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«Балдаурен»</a:t>
            </a:r>
            <a:endParaRPr lang="en-US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2565118" y="4659192"/>
            <a:ext cx="1521038" cy="1456828"/>
            <a:chOff x="480" y="1200"/>
            <a:chExt cx="1042" cy="1019"/>
          </a:xfrm>
        </p:grpSpPr>
        <p:grpSp>
          <p:nvGrpSpPr>
            <p:cNvPr id="19" name="Group 16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75" name="Picture 17" descr="circuler_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</p:spPr>
          </p:pic>
          <p:sp>
            <p:nvSpPr>
              <p:cNvPr id="76" name="Oval 18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74" name="Picture 19" descr="Picture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</p:spPr>
        </p:pic>
      </p:grpSp>
      <p:sp>
        <p:nvSpPr>
          <p:cNvPr id="77" name="Text Box 30"/>
          <p:cNvSpPr txBox="1">
            <a:spLocks noChangeArrowheads="1"/>
          </p:cNvSpPr>
          <p:nvPr/>
        </p:nvSpPr>
        <p:spPr bwMode="white">
          <a:xfrm>
            <a:off x="2565319" y="4949064"/>
            <a:ext cx="1434027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Детский подростковый клуб «</a:t>
            </a:r>
            <a:r>
              <a:rPr lang="ru-RU" sz="12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Жигер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            16 клубов</a:t>
            </a:r>
            <a:endParaRPr lang="en-US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5"/>
          <p:cNvGrpSpPr>
            <a:grpSpLocks/>
          </p:cNvGrpSpPr>
          <p:nvPr/>
        </p:nvGrpSpPr>
        <p:grpSpPr bwMode="auto">
          <a:xfrm>
            <a:off x="1686903" y="1675114"/>
            <a:ext cx="1521038" cy="1456828"/>
            <a:chOff x="480" y="1200"/>
            <a:chExt cx="1042" cy="1019"/>
          </a:xfrm>
        </p:grpSpPr>
        <p:grpSp>
          <p:nvGrpSpPr>
            <p:cNvPr id="21" name="Group 16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81" name="Picture 17" descr="circuler_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</p:spPr>
          </p:pic>
          <p:sp>
            <p:nvSpPr>
              <p:cNvPr id="82" name="Oval 18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80" name="Picture 19" descr="Picture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605" y="1200"/>
              <a:ext cx="823" cy="360"/>
            </a:xfrm>
            <a:prstGeom prst="rect">
              <a:avLst/>
            </a:prstGeom>
            <a:noFill/>
          </p:spPr>
        </p:pic>
      </p:grpSp>
      <p:sp>
        <p:nvSpPr>
          <p:cNvPr id="83" name="Text Box 30"/>
          <p:cNvSpPr txBox="1">
            <a:spLocks noChangeArrowheads="1"/>
          </p:cNvSpPr>
          <p:nvPr/>
        </p:nvSpPr>
        <p:spPr bwMode="white">
          <a:xfrm>
            <a:off x="1924617" y="1877626"/>
            <a:ext cx="1060450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Детский юношеский  центр экологии и туризма</a:t>
            </a:r>
            <a:endParaRPr lang="en-US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7" name="AutoShape 27"/>
          <p:cNvSpPr>
            <a:spLocks noChangeArrowheads="1"/>
          </p:cNvSpPr>
          <p:nvPr/>
        </p:nvSpPr>
        <p:spPr bwMode="gray">
          <a:xfrm>
            <a:off x="7598229" y="3149600"/>
            <a:ext cx="1836057" cy="526144"/>
          </a:xfrm>
          <a:prstGeom prst="cube">
            <a:avLst>
              <a:gd name="adj" fmla="val 49880"/>
            </a:avLst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AutoShape 29"/>
          <p:cNvSpPr>
            <a:spLocks noChangeArrowheads="1"/>
          </p:cNvSpPr>
          <p:nvPr/>
        </p:nvSpPr>
        <p:spPr bwMode="gray">
          <a:xfrm rot="16200000" flipV="1">
            <a:off x="8084797" y="2054339"/>
            <a:ext cx="1895475" cy="442913"/>
          </a:xfrm>
          <a:prstGeom prst="cube">
            <a:avLst>
              <a:gd name="adj" fmla="val 23792"/>
            </a:avLst>
          </a:prstGeom>
          <a:gradFill rotWithShape="1">
            <a:gsLst>
              <a:gs pos="0">
                <a:schemeClr val="accent1">
                  <a:gamma/>
                  <a:shade val="75686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Text Box 31"/>
          <p:cNvSpPr txBox="1">
            <a:spLocks noChangeArrowheads="1"/>
          </p:cNvSpPr>
          <p:nvPr/>
        </p:nvSpPr>
        <p:spPr bwMode="gray">
          <a:xfrm>
            <a:off x="8524911" y="3326040"/>
            <a:ext cx="639919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2017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2" name="Text Box 24"/>
          <p:cNvSpPr txBox="1">
            <a:spLocks noChangeArrowheads="1"/>
          </p:cNvSpPr>
          <p:nvPr/>
        </p:nvSpPr>
        <p:spPr bwMode="black">
          <a:xfrm>
            <a:off x="8644371" y="2013006"/>
            <a:ext cx="873125" cy="369332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98,8%</a:t>
            </a:r>
          </a:p>
        </p:txBody>
      </p:sp>
      <p:pic>
        <p:nvPicPr>
          <p:cNvPr id="1026" name="Picture 2" descr="http://bilim-pavlodar.gov.kz/vnzhyger/wp-content/uploads/sites/119/2016/06/20160606_105035.jpg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6423" y="4893110"/>
            <a:ext cx="2554101" cy="15658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4" name="Рисунок 143" descr="C:\Users\Айнагуль\Desktop\рабочая папка\открытие 2016\фото визит\IMG_152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66352" y="1305005"/>
            <a:ext cx="2565784" cy="18606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2" name="AutoShape 29"/>
          <p:cNvSpPr>
            <a:spLocks noChangeArrowheads="1"/>
          </p:cNvSpPr>
          <p:nvPr/>
        </p:nvSpPr>
        <p:spPr bwMode="gray">
          <a:xfrm rot="16200000" flipV="1">
            <a:off x="7249317" y="2257084"/>
            <a:ext cx="1680482" cy="442913"/>
          </a:xfrm>
          <a:prstGeom prst="cube">
            <a:avLst>
              <a:gd name="adj" fmla="val 23792"/>
            </a:avLst>
          </a:prstGeom>
          <a:gradFill rotWithShape="1">
            <a:gsLst>
              <a:gs pos="0">
                <a:schemeClr val="accent1">
                  <a:gamma/>
                  <a:shade val="75686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 Box 24"/>
          <p:cNvSpPr txBox="1">
            <a:spLocks noChangeArrowheads="1"/>
          </p:cNvSpPr>
          <p:nvPr/>
        </p:nvSpPr>
        <p:spPr bwMode="black">
          <a:xfrm>
            <a:off x="7682346" y="2022531"/>
            <a:ext cx="842529" cy="369332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92,0%</a:t>
            </a:r>
          </a:p>
        </p:txBody>
      </p:sp>
      <p:sp>
        <p:nvSpPr>
          <p:cNvPr id="78" name="Text Box 31"/>
          <p:cNvSpPr txBox="1">
            <a:spLocks noChangeArrowheads="1"/>
          </p:cNvSpPr>
          <p:nvPr/>
        </p:nvSpPr>
        <p:spPr bwMode="gray">
          <a:xfrm>
            <a:off x="7686711" y="3326040"/>
            <a:ext cx="639919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2016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Text Box 20"/>
          <p:cNvSpPr txBox="1">
            <a:spLocks noChangeArrowheads="1"/>
          </p:cNvSpPr>
          <p:nvPr/>
        </p:nvSpPr>
        <p:spPr bwMode="gray">
          <a:xfrm>
            <a:off x="9898076" y="3350104"/>
            <a:ext cx="923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7961" dir="13500000" algn="ctr" rotWithShape="0">
                    <a:srgbClr val="FFFFFF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en-US" altLang="ru-RU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4" name="Group 21"/>
          <p:cNvGrpSpPr>
            <a:grpSpLocks/>
          </p:cNvGrpSpPr>
          <p:nvPr/>
        </p:nvGrpSpPr>
        <p:grpSpPr bwMode="auto">
          <a:xfrm>
            <a:off x="10086975" y="1733550"/>
            <a:ext cx="752928" cy="1611049"/>
            <a:chOff x="2111" y="2247"/>
            <a:chExt cx="592" cy="1034"/>
          </a:xfrm>
        </p:grpSpPr>
        <p:sp>
          <p:nvSpPr>
            <p:cNvPr id="85" name="Freeform 22"/>
            <p:cNvSpPr>
              <a:spLocks/>
            </p:cNvSpPr>
            <p:nvPr/>
          </p:nvSpPr>
          <p:spPr bwMode="gray">
            <a:xfrm>
              <a:off x="2111" y="2449"/>
              <a:ext cx="592" cy="832"/>
            </a:xfrm>
            <a:custGeom>
              <a:avLst/>
              <a:gdLst>
                <a:gd name="T0" fmla="*/ 168 w 320"/>
                <a:gd name="T1" fmla="*/ 1 h 479"/>
                <a:gd name="T2" fmla="*/ 148 w 320"/>
                <a:gd name="T3" fmla="*/ 33 h 479"/>
                <a:gd name="T4" fmla="*/ 127 w 320"/>
                <a:gd name="T5" fmla="*/ 1 h 479"/>
                <a:gd name="T6" fmla="*/ 70 w 320"/>
                <a:gd name="T7" fmla="*/ 17 h 479"/>
                <a:gd name="T8" fmla="*/ 1 w 320"/>
                <a:gd name="T9" fmla="*/ 174 h 479"/>
                <a:gd name="T10" fmla="*/ 36 w 320"/>
                <a:gd name="T11" fmla="*/ 213 h 479"/>
                <a:gd name="T12" fmla="*/ 86 w 320"/>
                <a:gd name="T13" fmla="*/ 57 h 479"/>
                <a:gd name="T14" fmla="*/ 14 w 320"/>
                <a:gd name="T15" fmla="*/ 411 h 479"/>
                <a:gd name="T16" fmla="*/ 34 w 320"/>
                <a:gd name="T17" fmla="*/ 466 h 479"/>
                <a:gd name="T18" fmla="*/ 133 w 320"/>
                <a:gd name="T19" fmla="*/ 440 h 479"/>
                <a:gd name="T20" fmla="*/ 147 w 320"/>
                <a:gd name="T21" fmla="*/ 232 h 479"/>
                <a:gd name="T22" fmla="*/ 169 w 320"/>
                <a:gd name="T23" fmla="*/ 439 h 479"/>
                <a:gd name="T24" fmla="*/ 262 w 320"/>
                <a:gd name="T25" fmla="*/ 468 h 479"/>
                <a:gd name="T26" fmla="*/ 282 w 320"/>
                <a:gd name="T27" fmla="*/ 407 h 479"/>
                <a:gd name="T28" fmla="*/ 210 w 320"/>
                <a:gd name="T29" fmla="*/ 57 h 479"/>
                <a:gd name="T30" fmla="*/ 230 w 320"/>
                <a:gd name="T31" fmla="*/ 135 h 479"/>
                <a:gd name="T32" fmla="*/ 281 w 320"/>
                <a:gd name="T33" fmla="*/ 236 h 479"/>
                <a:gd name="T34" fmla="*/ 295 w 320"/>
                <a:gd name="T35" fmla="*/ 162 h 479"/>
                <a:gd name="T36" fmla="*/ 216 w 320"/>
                <a:gd name="T37" fmla="*/ 8 h 479"/>
                <a:gd name="T38" fmla="*/ 168 w 320"/>
                <a:gd name="T39" fmla="*/ 1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20" h="479">
                  <a:moveTo>
                    <a:pt x="168" y="1"/>
                  </a:moveTo>
                  <a:cubicBezTo>
                    <a:pt x="165" y="15"/>
                    <a:pt x="154" y="34"/>
                    <a:pt x="148" y="33"/>
                  </a:cubicBezTo>
                  <a:cubicBezTo>
                    <a:pt x="141" y="33"/>
                    <a:pt x="133" y="15"/>
                    <a:pt x="127" y="1"/>
                  </a:cubicBezTo>
                  <a:cubicBezTo>
                    <a:pt x="105" y="0"/>
                    <a:pt x="88" y="5"/>
                    <a:pt x="70" y="17"/>
                  </a:cubicBezTo>
                  <a:cubicBezTo>
                    <a:pt x="57" y="32"/>
                    <a:pt x="0" y="165"/>
                    <a:pt x="1" y="174"/>
                  </a:cubicBezTo>
                  <a:cubicBezTo>
                    <a:pt x="1" y="183"/>
                    <a:pt x="3" y="212"/>
                    <a:pt x="36" y="213"/>
                  </a:cubicBezTo>
                  <a:cubicBezTo>
                    <a:pt x="63" y="197"/>
                    <a:pt x="86" y="57"/>
                    <a:pt x="86" y="57"/>
                  </a:cubicBezTo>
                  <a:cubicBezTo>
                    <a:pt x="79" y="92"/>
                    <a:pt x="14" y="411"/>
                    <a:pt x="14" y="411"/>
                  </a:cubicBezTo>
                  <a:cubicBezTo>
                    <a:pt x="9" y="452"/>
                    <a:pt x="24" y="464"/>
                    <a:pt x="34" y="466"/>
                  </a:cubicBezTo>
                  <a:cubicBezTo>
                    <a:pt x="55" y="471"/>
                    <a:pt x="114" y="479"/>
                    <a:pt x="133" y="440"/>
                  </a:cubicBezTo>
                  <a:cubicBezTo>
                    <a:pt x="152" y="401"/>
                    <a:pt x="141" y="232"/>
                    <a:pt x="147" y="232"/>
                  </a:cubicBezTo>
                  <a:cubicBezTo>
                    <a:pt x="153" y="232"/>
                    <a:pt x="150" y="400"/>
                    <a:pt x="169" y="439"/>
                  </a:cubicBezTo>
                  <a:cubicBezTo>
                    <a:pt x="188" y="478"/>
                    <a:pt x="243" y="473"/>
                    <a:pt x="262" y="468"/>
                  </a:cubicBezTo>
                  <a:cubicBezTo>
                    <a:pt x="272" y="462"/>
                    <a:pt x="292" y="459"/>
                    <a:pt x="282" y="407"/>
                  </a:cubicBezTo>
                  <a:lnTo>
                    <a:pt x="210" y="57"/>
                  </a:lnTo>
                  <a:cubicBezTo>
                    <a:pt x="201" y="12"/>
                    <a:pt x="218" y="105"/>
                    <a:pt x="230" y="135"/>
                  </a:cubicBezTo>
                  <a:cubicBezTo>
                    <a:pt x="242" y="165"/>
                    <a:pt x="242" y="254"/>
                    <a:pt x="281" y="236"/>
                  </a:cubicBezTo>
                  <a:cubicBezTo>
                    <a:pt x="320" y="218"/>
                    <a:pt x="299" y="180"/>
                    <a:pt x="295" y="162"/>
                  </a:cubicBezTo>
                  <a:cubicBezTo>
                    <a:pt x="288" y="150"/>
                    <a:pt x="237" y="17"/>
                    <a:pt x="216" y="8"/>
                  </a:cubicBezTo>
                  <a:cubicBezTo>
                    <a:pt x="183" y="0"/>
                    <a:pt x="168" y="1"/>
                    <a:pt x="1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71842" dir="13500000" algn="ctr" rotWithShape="0">
                <a:schemeClr val="tx1"/>
              </a:outerShdw>
            </a:effectLst>
            <a:extLst>
              <a:ext uri="{91240B29-F687-4F45-9708-019B960494DF}">
                <a14:hiddenLine xmlns="" xmlns:a14="http://schemas.microsoft.com/office/drawing/2010/main" w="19050" cmpd="sng">
                  <a:solidFill>
                    <a:srgbClr val="FFFFFF">
                      <a:alpha val="70000"/>
                    </a:srgbClr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Oval 23"/>
            <p:cNvSpPr>
              <a:spLocks noChangeArrowheads="1"/>
            </p:cNvSpPr>
            <p:nvPr/>
          </p:nvSpPr>
          <p:spPr bwMode="gray">
            <a:xfrm flipH="1">
              <a:off x="2286" y="2247"/>
              <a:ext cx="199" cy="21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dist="71842" dir="13500000" algn="ctr" rotWithShape="0">
                <a:schemeClr val="tx1"/>
              </a:outerShdw>
            </a:effectLst>
            <a:extLst>
              <a:ext uri="{91240B29-F687-4F45-9708-019B960494DF}">
                <a14:hiddenLine xmlns="" xmlns:a14="http://schemas.microsoft.com/office/drawing/2010/main" w="19050">
                  <a:solidFill>
                    <a:srgbClr val="FFFFFF">
                      <a:alpha val="70000"/>
                    </a:srgbClr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7" name="Text Box 24"/>
          <p:cNvSpPr txBox="1">
            <a:spLocks noChangeArrowheads="1"/>
          </p:cNvSpPr>
          <p:nvPr/>
        </p:nvSpPr>
        <p:spPr bwMode="black">
          <a:xfrm>
            <a:off x="9971967" y="2121324"/>
            <a:ext cx="873125" cy="369332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31260</a:t>
            </a:r>
          </a:p>
        </p:txBody>
      </p:sp>
    </p:spTree>
    <p:extLst>
      <p:ext uri="{BB962C8B-B14F-4D97-AF65-F5344CB8AC3E}">
        <p14:creationId xmlns="" xmlns:p14="http://schemas.microsoft.com/office/powerpoint/2010/main" val="193168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Freeform 15"/>
          <p:cNvSpPr>
            <a:spLocks/>
          </p:cNvSpPr>
          <p:nvPr/>
        </p:nvSpPr>
        <p:spPr bwMode="gray">
          <a:xfrm flipH="1">
            <a:off x="8172448" y="4143376"/>
            <a:ext cx="3571876" cy="2076450"/>
          </a:xfrm>
          <a:custGeom>
            <a:avLst/>
            <a:gdLst>
              <a:gd name="T0" fmla="*/ 120 w 1755"/>
              <a:gd name="T1" fmla="*/ 288 h 1413"/>
              <a:gd name="T2" fmla="*/ 546 w 1755"/>
              <a:gd name="T3" fmla="*/ 945 h 1413"/>
              <a:gd name="T4" fmla="*/ 1257 w 1755"/>
              <a:gd name="T5" fmla="*/ 972 h 1413"/>
              <a:gd name="T6" fmla="*/ 1755 w 1755"/>
              <a:gd name="T7" fmla="*/ 1413 h 1413"/>
              <a:gd name="T8" fmla="*/ 1287 w 1755"/>
              <a:gd name="T9" fmla="*/ 924 h 1413"/>
              <a:gd name="T10" fmla="*/ 600 w 1755"/>
              <a:gd name="T11" fmla="*/ 867 h 1413"/>
              <a:gd name="T12" fmla="*/ 237 w 1755"/>
              <a:gd name="T13" fmla="*/ 210 h 1413"/>
              <a:gd name="T14" fmla="*/ 354 w 1755"/>
              <a:gd name="T15" fmla="*/ 129 h 1413"/>
              <a:gd name="T16" fmla="*/ 6 w 1755"/>
              <a:gd name="T17" fmla="*/ 0 h 1413"/>
              <a:gd name="T18" fmla="*/ 0 w 1755"/>
              <a:gd name="T19" fmla="*/ 393 h 1413"/>
              <a:gd name="T20" fmla="*/ 120 w 1755"/>
              <a:gd name="T21" fmla="*/ 288 h 1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755" h="1413">
                <a:moveTo>
                  <a:pt x="120" y="288"/>
                </a:moveTo>
                <a:lnTo>
                  <a:pt x="546" y="945"/>
                </a:lnTo>
                <a:lnTo>
                  <a:pt x="1257" y="972"/>
                </a:lnTo>
                <a:lnTo>
                  <a:pt x="1755" y="1413"/>
                </a:lnTo>
                <a:lnTo>
                  <a:pt x="1287" y="924"/>
                </a:lnTo>
                <a:lnTo>
                  <a:pt x="600" y="867"/>
                </a:lnTo>
                <a:lnTo>
                  <a:pt x="237" y="210"/>
                </a:lnTo>
                <a:lnTo>
                  <a:pt x="354" y="129"/>
                </a:lnTo>
                <a:lnTo>
                  <a:pt x="6" y="0"/>
                </a:lnTo>
                <a:lnTo>
                  <a:pt x="0" y="393"/>
                </a:lnTo>
                <a:lnTo>
                  <a:pt x="120" y="288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64" name="Oval 16"/>
          <p:cNvSpPr>
            <a:spLocks noChangeArrowheads="1"/>
          </p:cNvSpPr>
          <p:nvPr/>
        </p:nvSpPr>
        <p:spPr bwMode="gray">
          <a:xfrm>
            <a:off x="429811" y="3015416"/>
            <a:ext cx="1693886" cy="1761114"/>
          </a:xfrm>
          <a:prstGeom prst="ellipse">
            <a:avLst/>
          </a:prstGeom>
          <a:solidFill>
            <a:schemeClr val="accent2"/>
          </a:solidFill>
          <a:ln w="63500" algn="ctr">
            <a:solidFill>
              <a:srgbClr val="F8F8F8">
                <a:alpha val="7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6" name="Oval 16"/>
          <p:cNvSpPr>
            <a:spLocks noChangeArrowheads="1"/>
          </p:cNvSpPr>
          <p:nvPr/>
        </p:nvSpPr>
        <p:spPr bwMode="gray">
          <a:xfrm>
            <a:off x="3190874" y="3028950"/>
            <a:ext cx="1654401" cy="1744588"/>
          </a:xfrm>
          <a:prstGeom prst="ellipse">
            <a:avLst/>
          </a:prstGeom>
          <a:solidFill>
            <a:schemeClr val="accent2"/>
          </a:solidFill>
          <a:ln w="63500" algn="ctr">
            <a:solidFill>
              <a:srgbClr val="F8F8F8">
                <a:alpha val="7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4" name="Oval 16"/>
          <p:cNvSpPr>
            <a:spLocks noChangeArrowheads="1"/>
          </p:cNvSpPr>
          <p:nvPr/>
        </p:nvSpPr>
        <p:spPr bwMode="gray">
          <a:xfrm>
            <a:off x="3572633" y="1328379"/>
            <a:ext cx="1511903" cy="1674915"/>
          </a:xfrm>
          <a:prstGeom prst="ellipse">
            <a:avLst/>
          </a:prstGeom>
          <a:solidFill>
            <a:schemeClr val="accent2"/>
          </a:solidFill>
          <a:ln w="63500" algn="ctr">
            <a:solidFill>
              <a:srgbClr val="F8F8F8">
                <a:alpha val="7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3" name="Oval 16"/>
          <p:cNvSpPr>
            <a:spLocks noChangeArrowheads="1"/>
          </p:cNvSpPr>
          <p:nvPr/>
        </p:nvSpPr>
        <p:spPr bwMode="gray">
          <a:xfrm>
            <a:off x="276225" y="1333500"/>
            <a:ext cx="1573819" cy="1603119"/>
          </a:xfrm>
          <a:prstGeom prst="ellipse">
            <a:avLst/>
          </a:prstGeom>
          <a:solidFill>
            <a:schemeClr val="accent2"/>
          </a:solidFill>
          <a:ln w="63500" algn="ctr">
            <a:solidFill>
              <a:srgbClr val="F8F8F8">
                <a:alpha val="7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2" name="Oval 21"/>
          <p:cNvSpPr>
            <a:spLocks noChangeArrowheads="1"/>
          </p:cNvSpPr>
          <p:nvPr/>
        </p:nvSpPr>
        <p:spPr bwMode="gray">
          <a:xfrm>
            <a:off x="3268520" y="3276307"/>
            <a:ext cx="1476541" cy="1449711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ru-RU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1" name="Oval 21"/>
          <p:cNvSpPr>
            <a:spLocks noChangeArrowheads="1"/>
          </p:cNvSpPr>
          <p:nvPr/>
        </p:nvSpPr>
        <p:spPr bwMode="gray">
          <a:xfrm>
            <a:off x="3544745" y="1375520"/>
            <a:ext cx="1476541" cy="1449711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ru-RU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0" name="Oval 21"/>
          <p:cNvSpPr>
            <a:spLocks noChangeArrowheads="1"/>
          </p:cNvSpPr>
          <p:nvPr/>
        </p:nvSpPr>
        <p:spPr bwMode="gray">
          <a:xfrm>
            <a:off x="429177" y="1396330"/>
            <a:ext cx="1371879" cy="138757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ru-RU" sz="100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Заголовок 1"/>
          <p:cNvSpPr txBox="1">
            <a:spLocks/>
          </p:cNvSpPr>
          <p:nvPr/>
        </p:nvSpPr>
        <p:spPr>
          <a:xfrm>
            <a:off x="222395" y="869620"/>
            <a:ext cx="11693284" cy="3292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 smtClean="0">
                <a:ln w="0"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2017 году впервые в городе Павлодаре открыт учебно-оздоровительный центр «Балдаурен» </a:t>
            </a:r>
            <a:endParaRPr lang="ru-RU" sz="1800" b="1" dirty="0">
              <a:ln w="0"/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AutoShape 8" descr="Картинки по запросу посещение экспо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8" name="AutoShape 3"/>
          <p:cNvSpPr>
            <a:spLocks noChangeArrowheads="1"/>
          </p:cNvSpPr>
          <p:nvPr/>
        </p:nvSpPr>
        <p:spPr bwMode="gray">
          <a:xfrm>
            <a:off x="219075" y="4933950"/>
            <a:ext cx="5086350" cy="1838325"/>
          </a:xfrm>
          <a:prstGeom prst="roundRect">
            <a:avLst>
              <a:gd name="adj" fmla="val 12699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7961" dir="135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0" name="AutoShape 5"/>
          <p:cNvSpPr>
            <a:spLocks noChangeArrowheads="1"/>
          </p:cNvSpPr>
          <p:nvPr/>
        </p:nvSpPr>
        <p:spPr bwMode="gray">
          <a:xfrm>
            <a:off x="276074" y="5258984"/>
            <a:ext cx="2305201" cy="147519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>
            <a:prstShdw prst="shdw18" dist="17961" dir="13500000">
              <a:srgbClr val="FFFF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99DEE7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b="1" dirty="0"/>
          </a:p>
        </p:txBody>
      </p:sp>
      <p:sp>
        <p:nvSpPr>
          <p:cNvPr id="231" name="Text Box 18"/>
          <p:cNvSpPr txBox="1">
            <a:spLocks noChangeArrowheads="1"/>
          </p:cNvSpPr>
          <p:nvPr/>
        </p:nvSpPr>
        <p:spPr bwMode="white">
          <a:xfrm>
            <a:off x="723900" y="4857750"/>
            <a:ext cx="3981450" cy="307777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sz="14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Материально-техническое обеспечение</a:t>
            </a:r>
            <a:endParaRPr lang="en-US" altLang="ru-RU" sz="14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32" name="Text Box 9"/>
          <p:cNvSpPr txBox="1">
            <a:spLocks noChangeArrowheads="1"/>
          </p:cNvSpPr>
          <p:nvPr/>
        </p:nvSpPr>
        <p:spPr bwMode="gray">
          <a:xfrm>
            <a:off x="282621" y="5230650"/>
            <a:ext cx="2632029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85725" indent="-85725" eaLnBrk="0" hangingPunct="0">
              <a:buFont typeface="Arial" pitchFamily="34" charset="0"/>
              <a:buChar char="•"/>
              <a:tabLst>
                <a:tab pos="85725" algn="l"/>
              </a:tabLst>
            </a:pPr>
            <a:r>
              <a:rPr lang="kk-KZ" altLang="ru-RU" sz="12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Предметные кабинеты</a:t>
            </a:r>
          </a:p>
          <a:p>
            <a:pPr marL="85725" indent="-85725" eaLnBrk="0" hangingPunct="0">
              <a:buFont typeface="Arial" pitchFamily="34" charset="0"/>
              <a:buChar char="•"/>
              <a:tabLst>
                <a:tab pos="85725" algn="l"/>
              </a:tabLst>
            </a:pPr>
            <a:r>
              <a:rPr lang="kk-KZ" altLang="ru-RU" sz="12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Библиотека </a:t>
            </a:r>
            <a:endParaRPr lang="ru-RU" altLang="ru-RU" sz="1200" dirty="0" smtClean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85725" indent="-85725" eaLnBrk="0" hangingPunct="0">
              <a:buFont typeface="Arial" pitchFamily="34" charset="0"/>
              <a:buChar char="•"/>
              <a:tabLst>
                <a:tab pos="85725" algn="l"/>
              </a:tabLst>
            </a:pPr>
            <a:r>
              <a:rPr lang="ru-RU" altLang="ru-RU" sz="12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Кабинет робототехники</a:t>
            </a:r>
          </a:p>
          <a:p>
            <a:pPr marL="85725" indent="-85725" eaLnBrk="0" hangingPunct="0">
              <a:buFont typeface="Arial" pitchFamily="34" charset="0"/>
              <a:buChar char="•"/>
              <a:tabLst>
                <a:tab pos="85725" algn="l"/>
              </a:tabLst>
            </a:pPr>
            <a:r>
              <a:rPr lang="ru-RU" altLang="ru-RU" sz="12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Кабинет шахмат</a:t>
            </a:r>
          </a:p>
          <a:p>
            <a:pPr marL="85725" indent="-85725" eaLnBrk="0" hangingPunct="0">
              <a:buFont typeface="Arial" pitchFamily="34" charset="0"/>
              <a:buChar char="•"/>
              <a:tabLst>
                <a:tab pos="85725" algn="l"/>
              </a:tabLst>
            </a:pPr>
            <a:r>
              <a:rPr lang="ru-RU" altLang="ru-RU" sz="12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Компьютерный класс</a:t>
            </a:r>
          </a:p>
          <a:p>
            <a:pPr marL="85725" indent="-85725" eaLnBrk="0" hangingPunct="0">
              <a:buFont typeface="Arial" pitchFamily="34" charset="0"/>
              <a:buChar char="•"/>
              <a:tabLst>
                <a:tab pos="85725" algn="l"/>
              </a:tabLst>
            </a:pPr>
            <a:r>
              <a:rPr lang="ru-RU" altLang="ru-RU" sz="12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Кабинет  музыки</a:t>
            </a:r>
          </a:p>
          <a:p>
            <a:pPr marL="85725" indent="-85725" eaLnBrk="0" hangingPunct="0">
              <a:buFont typeface="Arial" pitchFamily="34" charset="0"/>
              <a:buChar char="•"/>
              <a:tabLst>
                <a:tab pos="85725" algn="l"/>
              </a:tabLst>
            </a:pPr>
            <a:r>
              <a:rPr lang="kk-KZ" altLang="ru-RU" sz="1200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Кабинет изобразительного искусства</a:t>
            </a:r>
          </a:p>
          <a:p>
            <a:pPr marL="85725" indent="-85725" eaLnBrk="0" hangingPunct="0">
              <a:buFont typeface="Arial" pitchFamily="34" charset="0"/>
              <a:buChar char="•"/>
              <a:tabLst>
                <a:tab pos="85725" algn="l"/>
              </a:tabLst>
            </a:pPr>
            <a:endParaRPr lang="ru-RU" altLang="ru-RU" sz="1200" dirty="0" smtClean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41" name="Text Box 9"/>
          <p:cNvSpPr txBox="1">
            <a:spLocks noChangeArrowheads="1"/>
          </p:cNvSpPr>
          <p:nvPr/>
        </p:nvSpPr>
        <p:spPr bwMode="gray">
          <a:xfrm>
            <a:off x="0" y="1806662"/>
            <a:ext cx="20580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ru-RU" altLang="ru-RU" sz="12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Проектная</a:t>
            </a:r>
          </a:p>
          <a:p>
            <a:pPr algn="ctr" eaLnBrk="0" hangingPunct="0"/>
            <a:r>
              <a:rPr lang="ru-RU" altLang="ru-RU" sz="12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 мощность</a:t>
            </a:r>
          </a:p>
          <a:p>
            <a:pPr algn="ctr" eaLnBrk="0" hangingPunct="0"/>
            <a:r>
              <a:rPr lang="ru-RU" altLang="ru-RU" sz="12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150 мест</a:t>
            </a:r>
            <a:endParaRPr lang="en-US" altLang="ru-RU" sz="1200" b="1" dirty="0">
              <a:cs typeface="Arial" panose="020B0604020202020204" pitchFamily="34" charset="0"/>
            </a:endParaRPr>
          </a:p>
        </p:txBody>
      </p: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1810567" y="1934720"/>
            <a:ext cx="1685115" cy="1723466"/>
            <a:chOff x="1968" y="1488"/>
            <a:chExt cx="1776" cy="1766"/>
          </a:xfrm>
        </p:grpSpPr>
        <p:sp>
          <p:nvSpPr>
            <p:cNvPr id="254" name="AutoShape 21"/>
            <p:cNvSpPr>
              <a:spLocks noChangeArrowheads="1"/>
            </p:cNvSpPr>
            <p:nvPr/>
          </p:nvSpPr>
          <p:spPr bwMode="ltGray">
            <a:xfrm rot="6774404">
              <a:off x="2004" y="1578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4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0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shade val="0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hlink"/>
              </a:extrusionClr>
              <a:contourClr>
                <a:schemeClr val="hlink"/>
              </a:contourClr>
            </a:sp3d>
            <a:extLst>
              <a:ext uri="{91240B29-F687-4F45-9708-019B960494DF}">
                <a14:hiddenLine xmlns=""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7763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255" name="AutoShape 22"/>
            <p:cNvSpPr>
              <a:spLocks noChangeArrowheads="1"/>
            </p:cNvSpPr>
            <p:nvPr/>
          </p:nvSpPr>
          <p:spPr bwMode="ltGray">
            <a:xfrm rot="12174404">
              <a:off x="1968" y="1567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4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0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0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schemeClr val="accent1"/>
              </a:contourClr>
            </a:sp3d>
            <a:extLst>
              <a:ext uri="{91240B29-F687-4F45-9708-019B960494DF}">
                <a14:hiddenLine xmlns=""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7763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256" name="AutoShape 23"/>
            <p:cNvSpPr>
              <a:spLocks noChangeArrowheads="1"/>
            </p:cNvSpPr>
            <p:nvPr/>
          </p:nvSpPr>
          <p:spPr bwMode="ltGray">
            <a:xfrm rot="17574404">
              <a:off x="2029" y="1500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4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0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shade val="6275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</a:gra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folHlink"/>
              </a:extrusionClr>
              <a:contourClr>
                <a:schemeClr val="folHlink"/>
              </a:contourClr>
            </a:sp3d>
            <a:extLst>
              <a:ext uri="{91240B29-F687-4F45-9708-019B960494DF}">
                <a14:hiddenLine xmlns=""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7763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257" name="AutoShape 24"/>
            <p:cNvSpPr>
              <a:spLocks noChangeArrowheads="1"/>
            </p:cNvSpPr>
            <p:nvPr/>
          </p:nvSpPr>
          <p:spPr bwMode="ltGray">
            <a:xfrm rot="22974404">
              <a:off x="2056" y="1536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4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0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shade val="0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accent2"/>
              </a:extrusionClr>
              <a:contourClr>
                <a:schemeClr val="accent2"/>
              </a:contourClr>
            </a:sp3d>
            <a:extLst>
              <a:ext uri="{91240B29-F687-4F45-9708-019B960494DF}">
                <a14:hiddenLine xmlns=""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7763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151573" y="2631792"/>
            <a:ext cx="3003403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400" b="1" cap="none" spc="50" dirty="0" smtClean="0">
                <a:ln w="11430"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Круглогодичный</a:t>
            </a:r>
          </a:p>
        </p:txBody>
      </p:sp>
      <p:sp>
        <p:nvSpPr>
          <p:cNvPr id="267" name="AutoShape 8"/>
          <p:cNvSpPr>
            <a:spLocks noChangeArrowheads="1"/>
          </p:cNvSpPr>
          <p:nvPr/>
        </p:nvSpPr>
        <p:spPr bwMode="gray">
          <a:xfrm rot="16200000" flipV="1">
            <a:off x="9392639" y="4419226"/>
            <a:ext cx="1160695" cy="895968"/>
          </a:xfrm>
          <a:prstGeom prst="cube">
            <a:avLst>
              <a:gd name="adj" fmla="val 23792"/>
            </a:avLst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69" name="AutoShape 10"/>
          <p:cNvSpPr>
            <a:spLocks noChangeArrowheads="1"/>
          </p:cNvSpPr>
          <p:nvPr/>
        </p:nvSpPr>
        <p:spPr bwMode="gray">
          <a:xfrm rot="16200000" flipV="1">
            <a:off x="8022595" y="4764730"/>
            <a:ext cx="1160696" cy="937187"/>
          </a:xfrm>
          <a:prstGeom prst="cube">
            <a:avLst>
              <a:gd name="adj" fmla="val 23792"/>
            </a:avLst>
          </a:prstGeom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72" name="Rectangle 17"/>
          <p:cNvSpPr>
            <a:spLocks noChangeArrowheads="1"/>
          </p:cNvSpPr>
          <p:nvPr/>
        </p:nvSpPr>
        <p:spPr bwMode="gray">
          <a:xfrm>
            <a:off x="7781101" y="4324838"/>
            <a:ext cx="150122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kk-KZ" alt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2016 - 2017</a:t>
            </a:r>
            <a:endParaRPr lang="en-US" altLang="ru-RU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5" name="Text Box 24"/>
          <p:cNvSpPr txBox="1">
            <a:spLocks noChangeArrowheads="1"/>
          </p:cNvSpPr>
          <p:nvPr/>
        </p:nvSpPr>
        <p:spPr bwMode="gray">
          <a:xfrm>
            <a:off x="8062406" y="5096232"/>
            <a:ext cx="90273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kk-KZ" alt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43%</a:t>
            </a:r>
            <a:endParaRPr lang="en-US" alt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" name="Text Box 25"/>
          <p:cNvSpPr txBox="1">
            <a:spLocks noChangeArrowheads="1"/>
          </p:cNvSpPr>
          <p:nvPr/>
        </p:nvSpPr>
        <p:spPr bwMode="gray">
          <a:xfrm>
            <a:off x="9420225" y="4776801"/>
            <a:ext cx="97143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kk-KZ" alt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47%</a:t>
            </a:r>
            <a:endParaRPr lang="en-US" alt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7" name="Rectangle 18"/>
          <p:cNvSpPr>
            <a:spLocks noChangeArrowheads="1"/>
          </p:cNvSpPr>
          <p:nvPr/>
        </p:nvSpPr>
        <p:spPr bwMode="gray">
          <a:xfrm>
            <a:off x="9275254" y="3927055"/>
            <a:ext cx="150122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kk-KZ" alt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2017 - 2018</a:t>
            </a:r>
            <a:endParaRPr lang="en-US" altLang="ru-RU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4" name="Rectangle 37"/>
          <p:cNvSpPr>
            <a:spLocks noChangeArrowheads="1"/>
          </p:cNvSpPr>
          <p:nvPr/>
        </p:nvSpPr>
        <p:spPr bwMode="black">
          <a:xfrm>
            <a:off x="6734175" y="6185147"/>
            <a:ext cx="54578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Динамика  увеличения охвата детей дополнительным образованием</a:t>
            </a:r>
            <a:endParaRPr lang="en-US" alt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6" name="Text Box 9"/>
          <p:cNvSpPr txBox="1">
            <a:spLocks noChangeArrowheads="1"/>
          </p:cNvSpPr>
          <p:nvPr/>
        </p:nvSpPr>
        <p:spPr bwMode="gray">
          <a:xfrm>
            <a:off x="3472171" y="1794740"/>
            <a:ext cx="157627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ru-RU" altLang="ru-RU" sz="12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Годовой охват</a:t>
            </a:r>
          </a:p>
          <a:p>
            <a:pPr algn="ctr" eaLnBrk="0" hangingPunct="0"/>
            <a:r>
              <a:rPr lang="ru-RU" altLang="ru-RU" sz="12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2700 </a:t>
            </a:r>
          </a:p>
          <a:p>
            <a:pPr algn="ctr" eaLnBrk="0" hangingPunct="0"/>
            <a:r>
              <a:rPr lang="ru-RU" altLang="ru-RU" sz="12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учащихся</a:t>
            </a:r>
          </a:p>
        </p:txBody>
      </p:sp>
      <p:sp>
        <p:nvSpPr>
          <p:cNvPr id="298" name="Text Box 9"/>
          <p:cNvSpPr txBox="1">
            <a:spLocks noChangeArrowheads="1"/>
          </p:cNvSpPr>
          <p:nvPr/>
        </p:nvSpPr>
        <p:spPr bwMode="gray">
          <a:xfrm>
            <a:off x="2805032" y="3611336"/>
            <a:ext cx="2431455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ru-RU" altLang="ru-RU" sz="10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altLang="ru-RU" sz="12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Финансирование</a:t>
            </a:r>
          </a:p>
          <a:p>
            <a:pPr algn="ctr" eaLnBrk="0" hangingPunct="0"/>
            <a:r>
              <a:rPr lang="ru-RU" altLang="ru-RU" sz="12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2017 года -</a:t>
            </a:r>
          </a:p>
          <a:p>
            <a:pPr algn="ctr" eaLnBrk="0" hangingPunct="0"/>
            <a:r>
              <a:rPr lang="ru-RU" altLang="ru-RU" sz="12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59,1 млн. </a:t>
            </a:r>
          </a:p>
          <a:p>
            <a:pPr algn="ctr" eaLnBrk="0" hangingPunct="0"/>
            <a:r>
              <a:rPr lang="ru-RU" altLang="ru-RU" sz="12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тенге</a:t>
            </a:r>
          </a:p>
          <a:p>
            <a:pPr eaLnBrk="0" hangingPunct="0"/>
            <a:endParaRPr lang="en-US" altLang="ru-RU" sz="10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05" name="Oval 21"/>
          <p:cNvSpPr>
            <a:spLocks noChangeArrowheads="1"/>
          </p:cNvSpPr>
          <p:nvPr/>
        </p:nvSpPr>
        <p:spPr bwMode="gray">
          <a:xfrm>
            <a:off x="638839" y="3187602"/>
            <a:ext cx="1476541" cy="1449711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ru-RU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5" name="Rectangle 17"/>
          <p:cNvSpPr>
            <a:spLocks noChangeArrowheads="1"/>
          </p:cNvSpPr>
          <p:nvPr/>
        </p:nvSpPr>
        <p:spPr bwMode="gray">
          <a:xfrm>
            <a:off x="577114" y="3450939"/>
            <a:ext cx="1618171" cy="101566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C0C0C0"/>
            </a:outerShdw>
          </a:effectLst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shade val="72549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детей сирот, ОБПР, детей из м/о семей, отличников учебы, призеров олимпиад, спортсменов</a:t>
            </a:r>
            <a:endParaRPr lang="en-US" altLang="ru-RU" sz="10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53601" y="84046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k-KZ" sz="2000" b="1" dirty="0">
                <a:ln w="0"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Қосымша білім беру жүйесі</a:t>
            </a:r>
          </a:p>
          <a:p>
            <a:pPr algn="ctr"/>
            <a:r>
              <a:rPr lang="kk-KZ" sz="2000" b="1" dirty="0">
                <a:ln w="0"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дополнительного образования</a:t>
            </a:r>
            <a:endParaRPr lang="ru-RU" sz="2000" b="1" dirty="0">
              <a:ln w="0"/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 37"/>
          <p:cNvSpPr>
            <a:spLocks noChangeArrowheads="1"/>
          </p:cNvSpPr>
          <p:nvPr/>
        </p:nvSpPr>
        <p:spPr bwMode="black">
          <a:xfrm>
            <a:off x="5539470" y="4253925"/>
            <a:ext cx="2204356" cy="1569660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altLang="ru-RU" sz="16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Открытие  центра позволит  довести охват  дополнительным образованием до 47%. </a:t>
            </a:r>
            <a:endParaRPr lang="en-US" altLang="ru-RU" sz="1600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Arc 13"/>
          <p:cNvSpPr>
            <a:spLocks/>
          </p:cNvSpPr>
          <p:nvPr/>
        </p:nvSpPr>
        <p:spPr bwMode="gray">
          <a:xfrm rot="5400000">
            <a:off x="5219020" y="4314129"/>
            <a:ext cx="182607" cy="282330"/>
          </a:xfrm>
          <a:custGeom>
            <a:avLst/>
            <a:gdLst>
              <a:gd name="G0" fmla="+- 13148 0 0"/>
              <a:gd name="G1" fmla="+- 21600 0 0"/>
              <a:gd name="G2" fmla="+- 21600 0 0"/>
              <a:gd name="T0" fmla="*/ 0 w 31154"/>
              <a:gd name="T1" fmla="*/ 4462 h 21600"/>
              <a:gd name="T2" fmla="*/ 31154 w 31154"/>
              <a:gd name="T3" fmla="*/ 9670 h 21600"/>
              <a:gd name="T4" fmla="*/ 13148 w 3115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1154" h="21600" fill="none" extrusionOk="0">
                <a:moveTo>
                  <a:pt x="0" y="4462"/>
                </a:moveTo>
                <a:cubicBezTo>
                  <a:pt x="3772" y="1568"/>
                  <a:pt x="8393" y="-1"/>
                  <a:pt x="13148" y="0"/>
                </a:cubicBezTo>
                <a:cubicBezTo>
                  <a:pt x="20391" y="0"/>
                  <a:pt x="27153" y="3631"/>
                  <a:pt x="31154" y="9669"/>
                </a:cubicBezTo>
              </a:path>
              <a:path w="31154" h="21600" stroke="0" extrusionOk="0">
                <a:moveTo>
                  <a:pt x="0" y="4462"/>
                </a:moveTo>
                <a:cubicBezTo>
                  <a:pt x="3772" y="1568"/>
                  <a:pt x="8393" y="-1"/>
                  <a:pt x="13148" y="0"/>
                </a:cubicBezTo>
                <a:cubicBezTo>
                  <a:pt x="20391" y="0"/>
                  <a:pt x="27153" y="3631"/>
                  <a:pt x="31154" y="9669"/>
                </a:cubicBezTo>
                <a:lnTo>
                  <a:pt x="13148" y="21600"/>
                </a:lnTo>
                <a:close/>
              </a:path>
            </a:pathLst>
          </a:custGeom>
          <a:solidFill>
            <a:srgbClr val="FF6600"/>
          </a:solidFill>
          <a:ln w="9525">
            <a:noFill/>
            <a:round/>
            <a:headEnd/>
            <a:tailEnd/>
          </a:ln>
          <a:effectLst>
            <a:outerShdw dist="56796" dir="1593903" algn="ctr" rotWithShape="0">
              <a:srgbClr val="C0C0C0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endParaRPr lang="ru-RU" sz="120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AutoShape 5"/>
          <p:cNvSpPr>
            <a:spLocks noChangeArrowheads="1"/>
          </p:cNvSpPr>
          <p:nvPr/>
        </p:nvSpPr>
        <p:spPr bwMode="gray">
          <a:xfrm>
            <a:off x="2809724" y="5239934"/>
            <a:ext cx="2416595" cy="147519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>
            <a:prstShdw prst="shdw18" dist="17961" dir="13500000">
              <a:srgbClr val="FFFF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99DEE7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2809875" y="5228362"/>
            <a:ext cx="25717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-85725" eaLnBrk="0" hangingPunct="0">
              <a:buFont typeface="Arial" pitchFamily="34" charset="0"/>
              <a:buChar char="•"/>
              <a:tabLst>
                <a:tab pos="85725" algn="l"/>
              </a:tabLst>
            </a:pPr>
            <a:r>
              <a:rPr lang="ru-RU" altLang="ru-RU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Кабинет </a:t>
            </a:r>
            <a:r>
              <a:rPr lang="ru-RU" altLang="ru-RU" sz="12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бисероплетения</a:t>
            </a:r>
            <a:endParaRPr lang="ru-RU" altLang="ru-RU" sz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85725" indent="-85725" eaLnBrk="0" hangingPunct="0">
              <a:buFont typeface="Arial" pitchFamily="34" charset="0"/>
              <a:buChar char="•"/>
              <a:tabLst>
                <a:tab pos="85725" algn="l"/>
              </a:tabLst>
            </a:pPr>
            <a:r>
              <a:rPr lang="ru-RU" altLang="ru-RU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Тренажерный зал</a:t>
            </a:r>
          </a:p>
          <a:p>
            <a:pPr marL="85725" indent="-85725" eaLnBrk="0" hangingPunct="0">
              <a:buFont typeface="Arial" pitchFamily="34" charset="0"/>
              <a:buChar char="•"/>
              <a:tabLst>
                <a:tab pos="85725" algn="l"/>
              </a:tabLst>
            </a:pPr>
            <a:r>
              <a:rPr lang="ru-RU" altLang="ru-RU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Бассейны</a:t>
            </a:r>
          </a:p>
          <a:p>
            <a:pPr marL="85725" indent="-85725" eaLnBrk="0" hangingPunct="0">
              <a:buFont typeface="Arial" pitchFamily="34" charset="0"/>
              <a:buChar char="•"/>
              <a:tabLst>
                <a:tab pos="85725" algn="l"/>
              </a:tabLst>
            </a:pPr>
            <a:r>
              <a:rPr lang="ru-RU" altLang="ru-RU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Кабинет физиотерапии</a:t>
            </a:r>
          </a:p>
          <a:p>
            <a:pPr marL="85725" indent="-85725" eaLnBrk="0" hangingPunct="0">
              <a:buFont typeface="Arial" pitchFamily="34" charset="0"/>
              <a:buChar char="•"/>
              <a:tabLst>
                <a:tab pos="85725" algn="l"/>
              </a:tabLst>
            </a:pPr>
            <a:r>
              <a:rPr lang="ru-RU" altLang="ru-RU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Кабинет </a:t>
            </a:r>
            <a:r>
              <a:rPr lang="ru-RU" altLang="ru-RU" sz="12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фитотерапии</a:t>
            </a:r>
            <a:endParaRPr lang="ru-RU" altLang="ru-RU" sz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85725" indent="-85725" eaLnBrk="0" hangingPunct="0">
              <a:buFont typeface="Arial" pitchFamily="34" charset="0"/>
              <a:buChar char="•"/>
              <a:tabLst>
                <a:tab pos="85725" algn="l"/>
              </a:tabLst>
            </a:pPr>
            <a:r>
              <a:rPr lang="ru-RU" altLang="ru-RU" sz="12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Галокамера</a:t>
            </a:r>
            <a:endParaRPr lang="kk-KZ" altLang="ru-RU" sz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85725" indent="-85725" eaLnBrk="0" hangingPunct="0">
              <a:buFont typeface="Arial" pitchFamily="34" charset="0"/>
              <a:buChar char="•"/>
              <a:tabLst>
                <a:tab pos="85725" algn="l"/>
              </a:tabLst>
            </a:pPr>
            <a:r>
              <a:rPr lang="kk-KZ" altLang="ru-RU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Парикмахерский салон</a:t>
            </a:r>
          </a:p>
          <a:p>
            <a:pPr marL="85725" indent="-85725" eaLnBrk="0" hangingPunct="0">
              <a:buFont typeface="Arial" pitchFamily="34" charset="0"/>
              <a:buChar char="•"/>
              <a:tabLst>
                <a:tab pos="85725" algn="l"/>
              </a:tabLst>
            </a:pPr>
            <a:r>
              <a:rPr lang="kk-KZ" altLang="ru-RU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Швейная мастерская</a:t>
            </a:r>
            <a:endParaRPr lang="ru-RU" altLang="ru-RU" sz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AutoShape 4"/>
          <p:cNvSpPr>
            <a:spLocks noChangeArrowheads="1"/>
          </p:cNvSpPr>
          <p:nvPr/>
        </p:nvSpPr>
        <p:spPr bwMode="invGray">
          <a:xfrm>
            <a:off x="5133975" y="3017838"/>
            <a:ext cx="1658938" cy="76200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38100" algn="ctr">
            <a:solidFill>
              <a:srgbClr val="FFFFFF">
                <a:alpha val="7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AutoShape 5"/>
          <p:cNvSpPr>
            <a:spLocks noChangeArrowheads="1"/>
          </p:cNvSpPr>
          <p:nvPr/>
        </p:nvSpPr>
        <p:spPr bwMode="gray">
          <a:xfrm>
            <a:off x="7210424" y="2312988"/>
            <a:ext cx="2733675" cy="1133475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12700" algn="ctr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AutoShape 6"/>
          <p:cNvSpPr>
            <a:spLocks noChangeArrowheads="1"/>
          </p:cNvSpPr>
          <p:nvPr/>
        </p:nvSpPr>
        <p:spPr bwMode="gray">
          <a:xfrm>
            <a:off x="7200900" y="2333625"/>
            <a:ext cx="2695575" cy="460375"/>
          </a:xfrm>
          <a:prstGeom prst="roundRect">
            <a:avLst>
              <a:gd name="adj" fmla="val 34829"/>
            </a:avLst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AutoShape 8"/>
          <p:cNvSpPr>
            <a:spLocks noChangeArrowheads="1"/>
          </p:cNvSpPr>
          <p:nvPr/>
        </p:nvSpPr>
        <p:spPr bwMode="gray">
          <a:xfrm rot="5400000">
            <a:off x="6544469" y="2645569"/>
            <a:ext cx="865188" cy="431800"/>
          </a:xfrm>
          <a:prstGeom prst="upArrow">
            <a:avLst>
              <a:gd name="adj1" fmla="val 50093"/>
              <a:gd name="adj2" fmla="val 54046"/>
            </a:avLst>
          </a:prstGeom>
          <a:gradFill rotWithShape="1">
            <a:gsLst>
              <a:gs pos="0">
                <a:srgbClr val="336699"/>
              </a:gs>
              <a:gs pos="100000">
                <a:srgbClr val="336699">
                  <a:gamma/>
                  <a:tint val="0"/>
                  <a:invGamma/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AutoShape 9"/>
          <p:cNvSpPr>
            <a:spLocks noChangeArrowheads="1"/>
          </p:cNvSpPr>
          <p:nvPr/>
        </p:nvSpPr>
        <p:spPr bwMode="gray">
          <a:xfrm rot="16200000">
            <a:off x="9767094" y="2672557"/>
            <a:ext cx="865187" cy="431800"/>
          </a:xfrm>
          <a:prstGeom prst="upArrow">
            <a:avLst>
              <a:gd name="adj1" fmla="val 50093"/>
              <a:gd name="adj2" fmla="val 54046"/>
            </a:avLst>
          </a:prstGeom>
          <a:gradFill rotWithShape="1">
            <a:gsLst>
              <a:gs pos="0">
                <a:srgbClr val="336699"/>
              </a:gs>
              <a:gs pos="100000">
                <a:srgbClr val="336699">
                  <a:gamma/>
                  <a:tint val="0"/>
                  <a:invGamma/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Rectangle 11"/>
          <p:cNvSpPr>
            <a:spLocks noChangeArrowheads="1"/>
          </p:cNvSpPr>
          <p:nvPr/>
        </p:nvSpPr>
        <p:spPr bwMode="black">
          <a:xfrm>
            <a:off x="7135813" y="2559050"/>
            <a:ext cx="2989607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kk-KZ" sz="1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Основные направление деятельности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AutoShape 13"/>
          <p:cNvSpPr>
            <a:spLocks noChangeArrowheads="1"/>
          </p:cNvSpPr>
          <p:nvPr/>
        </p:nvSpPr>
        <p:spPr bwMode="invGray">
          <a:xfrm>
            <a:off x="5133975" y="2066925"/>
            <a:ext cx="1658938" cy="76200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38100" algn="ctr">
            <a:solidFill>
              <a:srgbClr val="FFFFFF">
                <a:alpha val="7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AutoShape 14"/>
          <p:cNvSpPr>
            <a:spLocks noChangeArrowheads="1"/>
          </p:cNvSpPr>
          <p:nvPr/>
        </p:nvSpPr>
        <p:spPr bwMode="invGray">
          <a:xfrm>
            <a:off x="10442575" y="2987675"/>
            <a:ext cx="1658938" cy="762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38100" algn="ctr">
            <a:solidFill>
              <a:srgbClr val="FFFFFF">
                <a:alpha val="7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AutoShape 15"/>
          <p:cNvSpPr>
            <a:spLocks noChangeArrowheads="1"/>
          </p:cNvSpPr>
          <p:nvPr/>
        </p:nvSpPr>
        <p:spPr bwMode="invGray">
          <a:xfrm>
            <a:off x="10437813" y="2055813"/>
            <a:ext cx="1658937" cy="762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38100" algn="ctr">
            <a:solidFill>
              <a:srgbClr val="FFFFFF">
                <a:alpha val="7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white">
          <a:xfrm>
            <a:off x="10566400" y="2243138"/>
            <a:ext cx="1393825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k-KZ" sz="1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Занятость</a:t>
            </a:r>
            <a:endParaRPr lang="en-US" sz="1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white">
          <a:xfrm>
            <a:off x="10566400" y="3173413"/>
            <a:ext cx="1520825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Оздоровление</a:t>
            </a:r>
            <a:endParaRPr lang="en-US" alt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 Box 19"/>
          <p:cNvSpPr txBox="1">
            <a:spLocks noChangeArrowheads="1"/>
          </p:cNvSpPr>
          <p:nvPr/>
        </p:nvSpPr>
        <p:spPr bwMode="white">
          <a:xfrm>
            <a:off x="5259388" y="3211513"/>
            <a:ext cx="1393825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alt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Обучение</a:t>
            </a:r>
            <a:endParaRPr lang="en-US" alt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Rectangle 39"/>
          <p:cNvSpPr>
            <a:spLocks noChangeArrowheads="1"/>
          </p:cNvSpPr>
          <p:nvPr/>
        </p:nvSpPr>
        <p:spPr bwMode="gray">
          <a:xfrm>
            <a:off x="5200244" y="2306364"/>
            <a:ext cx="15736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shade val="72549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796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square">
            <a:spAutoFit/>
            <a:flatTx/>
          </a:bodyPr>
          <a:lstStyle/>
          <a:p>
            <a:pPr algn="ctr"/>
            <a:r>
              <a:rPr lang="ru-RU" alt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Воспитание</a:t>
            </a:r>
            <a:endParaRPr lang="en-US" alt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AutoShape 4"/>
          <p:cNvSpPr>
            <a:spLocks noChangeArrowheads="1"/>
          </p:cNvSpPr>
          <p:nvPr/>
        </p:nvSpPr>
        <p:spPr bwMode="invGray">
          <a:xfrm>
            <a:off x="7629525" y="1189038"/>
            <a:ext cx="1658938" cy="7620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38100" algn="ctr">
            <a:solidFill>
              <a:srgbClr val="FFFFFF">
                <a:alpha val="7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AutoShape 8"/>
          <p:cNvSpPr>
            <a:spLocks noChangeArrowheads="1"/>
          </p:cNvSpPr>
          <p:nvPr/>
        </p:nvSpPr>
        <p:spPr bwMode="gray">
          <a:xfrm rot="10800000">
            <a:off x="8049419" y="1921669"/>
            <a:ext cx="865188" cy="431800"/>
          </a:xfrm>
          <a:prstGeom prst="upArrow">
            <a:avLst>
              <a:gd name="adj1" fmla="val 50093"/>
              <a:gd name="adj2" fmla="val 54046"/>
            </a:avLst>
          </a:prstGeom>
          <a:gradFill rotWithShape="1">
            <a:gsLst>
              <a:gs pos="0">
                <a:srgbClr val="336699"/>
              </a:gs>
              <a:gs pos="100000">
                <a:srgbClr val="336699">
                  <a:gamma/>
                  <a:tint val="0"/>
                  <a:invGamma/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7799886" y="1310759"/>
            <a:ext cx="13356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Развитие </a:t>
            </a:r>
          </a:p>
          <a:p>
            <a:pPr algn="ctr"/>
            <a:r>
              <a:rPr lang="ru-RU" alt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одаренности</a:t>
            </a:r>
            <a:endParaRPr lang="en-US" alt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255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reeform 15"/>
          <p:cNvSpPr>
            <a:spLocks/>
          </p:cNvSpPr>
          <p:nvPr/>
        </p:nvSpPr>
        <p:spPr bwMode="gray">
          <a:xfrm flipH="1">
            <a:off x="6633293" y="1426056"/>
            <a:ext cx="4062780" cy="2481201"/>
          </a:xfrm>
          <a:custGeom>
            <a:avLst/>
            <a:gdLst>
              <a:gd name="T0" fmla="*/ 120 w 1755"/>
              <a:gd name="T1" fmla="*/ 288 h 1413"/>
              <a:gd name="T2" fmla="*/ 546 w 1755"/>
              <a:gd name="T3" fmla="*/ 945 h 1413"/>
              <a:gd name="T4" fmla="*/ 1257 w 1755"/>
              <a:gd name="T5" fmla="*/ 972 h 1413"/>
              <a:gd name="T6" fmla="*/ 1755 w 1755"/>
              <a:gd name="T7" fmla="*/ 1413 h 1413"/>
              <a:gd name="T8" fmla="*/ 1287 w 1755"/>
              <a:gd name="T9" fmla="*/ 924 h 1413"/>
              <a:gd name="T10" fmla="*/ 600 w 1755"/>
              <a:gd name="T11" fmla="*/ 867 h 1413"/>
              <a:gd name="T12" fmla="*/ 237 w 1755"/>
              <a:gd name="T13" fmla="*/ 210 h 1413"/>
              <a:gd name="T14" fmla="*/ 354 w 1755"/>
              <a:gd name="T15" fmla="*/ 129 h 1413"/>
              <a:gd name="T16" fmla="*/ 6 w 1755"/>
              <a:gd name="T17" fmla="*/ 0 h 1413"/>
              <a:gd name="T18" fmla="*/ 0 w 1755"/>
              <a:gd name="T19" fmla="*/ 393 h 1413"/>
              <a:gd name="T20" fmla="*/ 120 w 1755"/>
              <a:gd name="T21" fmla="*/ 288 h 1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755" h="1413">
                <a:moveTo>
                  <a:pt x="120" y="288"/>
                </a:moveTo>
                <a:lnTo>
                  <a:pt x="546" y="945"/>
                </a:lnTo>
                <a:lnTo>
                  <a:pt x="1257" y="972"/>
                </a:lnTo>
                <a:lnTo>
                  <a:pt x="1755" y="1413"/>
                </a:lnTo>
                <a:lnTo>
                  <a:pt x="1287" y="924"/>
                </a:lnTo>
                <a:lnTo>
                  <a:pt x="600" y="867"/>
                </a:lnTo>
                <a:lnTo>
                  <a:pt x="237" y="210"/>
                </a:lnTo>
                <a:lnTo>
                  <a:pt x="354" y="129"/>
                </a:lnTo>
                <a:lnTo>
                  <a:pt x="6" y="0"/>
                </a:lnTo>
                <a:lnTo>
                  <a:pt x="0" y="393"/>
                </a:lnTo>
                <a:lnTo>
                  <a:pt x="120" y="288"/>
                </a:lnTo>
                <a:close/>
              </a:path>
            </a:pathLst>
          </a:cu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dirty="0"/>
          </a:p>
        </p:txBody>
      </p:sp>
      <p:sp>
        <p:nvSpPr>
          <p:cNvPr id="107" name="Freeform 15"/>
          <p:cNvSpPr>
            <a:spLocks/>
          </p:cNvSpPr>
          <p:nvPr/>
        </p:nvSpPr>
        <p:spPr bwMode="gray">
          <a:xfrm flipH="1">
            <a:off x="4606506" y="4631450"/>
            <a:ext cx="2896862" cy="1752098"/>
          </a:xfrm>
          <a:custGeom>
            <a:avLst/>
            <a:gdLst>
              <a:gd name="T0" fmla="*/ 120 w 1755"/>
              <a:gd name="T1" fmla="*/ 288 h 1413"/>
              <a:gd name="T2" fmla="*/ 546 w 1755"/>
              <a:gd name="T3" fmla="*/ 945 h 1413"/>
              <a:gd name="T4" fmla="*/ 1257 w 1755"/>
              <a:gd name="T5" fmla="*/ 972 h 1413"/>
              <a:gd name="T6" fmla="*/ 1755 w 1755"/>
              <a:gd name="T7" fmla="*/ 1413 h 1413"/>
              <a:gd name="T8" fmla="*/ 1287 w 1755"/>
              <a:gd name="T9" fmla="*/ 924 h 1413"/>
              <a:gd name="T10" fmla="*/ 600 w 1755"/>
              <a:gd name="T11" fmla="*/ 867 h 1413"/>
              <a:gd name="T12" fmla="*/ 237 w 1755"/>
              <a:gd name="T13" fmla="*/ 210 h 1413"/>
              <a:gd name="T14" fmla="*/ 354 w 1755"/>
              <a:gd name="T15" fmla="*/ 129 h 1413"/>
              <a:gd name="T16" fmla="*/ 6 w 1755"/>
              <a:gd name="T17" fmla="*/ 0 h 1413"/>
              <a:gd name="T18" fmla="*/ 0 w 1755"/>
              <a:gd name="T19" fmla="*/ 393 h 1413"/>
              <a:gd name="T20" fmla="*/ 120 w 1755"/>
              <a:gd name="T21" fmla="*/ 288 h 1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755" h="1413">
                <a:moveTo>
                  <a:pt x="120" y="288"/>
                </a:moveTo>
                <a:lnTo>
                  <a:pt x="546" y="945"/>
                </a:lnTo>
                <a:lnTo>
                  <a:pt x="1257" y="972"/>
                </a:lnTo>
                <a:lnTo>
                  <a:pt x="1755" y="1413"/>
                </a:lnTo>
                <a:lnTo>
                  <a:pt x="1287" y="924"/>
                </a:lnTo>
                <a:lnTo>
                  <a:pt x="600" y="867"/>
                </a:lnTo>
                <a:lnTo>
                  <a:pt x="237" y="210"/>
                </a:lnTo>
                <a:lnTo>
                  <a:pt x="354" y="129"/>
                </a:lnTo>
                <a:lnTo>
                  <a:pt x="6" y="0"/>
                </a:lnTo>
                <a:lnTo>
                  <a:pt x="0" y="393"/>
                </a:lnTo>
                <a:lnTo>
                  <a:pt x="120" y="288"/>
                </a:lnTo>
                <a:close/>
              </a:path>
            </a:pathLst>
          </a:cu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78470" y="69742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k-KZ" sz="2000" b="1" dirty="0" smtClean="0">
                <a:ln w="0"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Білім беру жүйесін қаржыландыру</a:t>
            </a:r>
          </a:p>
          <a:p>
            <a:pPr algn="ctr"/>
            <a:r>
              <a:rPr lang="kk-KZ" sz="2000" b="1" dirty="0" smtClean="0">
                <a:ln w="0"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Финансирование </a:t>
            </a:r>
            <a:r>
              <a:rPr lang="kk-KZ" sz="2000" b="1" dirty="0">
                <a:ln w="0"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системы образования</a:t>
            </a:r>
            <a:endParaRPr lang="ru-RU" sz="2000" b="1" dirty="0">
              <a:ln w="0"/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black">
          <a:xfrm flipH="1">
            <a:off x="6100296" y="843828"/>
            <a:ext cx="1167" cy="3163210"/>
          </a:xfrm>
          <a:prstGeom prst="line">
            <a:avLst/>
          </a:prstGeom>
          <a:noFill/>
          <a:ln w="9525">
            <a:solidFill>
              <a:schemeClr val="tx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black">
          <a:xfrm flipV="1">
            <a:off x="6615458" y="3999957"/>
            <a:ext cx="5249338" cy="7080"/>
          </a:xfrm>
          <a:prstGeom prst="line">
            <a:avLst/>
          </a:prstGeom>
          <a:noFill/>
          <a:ln w="9525">
            <a:solidFill>
              <a:schemeClr val="tx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black">
          <a:xfrm>
            <a:off x="329689" y="3992854"/>
            <a:ext cx="5419428" cy="8863"/>
          </a:xfrm>
          <a:prstGeom prst="line">
            <a:avLst/>
          </a:prstGeom>
          <a:noFill/>
          <a:ln w="9525">
            <a:solidFill>
              <a:schemeClr val="tx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AutoShape 24"/>
          <p:cNvSpPr>
            <a:spLocks noChangeArrowheads="1"/>
          </p:cNvSpPr>
          <p:nvPr/>
        </p:nvSpPr>
        <p:spPr bwMode="gray">
          <a:xfrm>
            <a:off x="1418882" y="3175378"/>
            <a:ext cx="1885950" cy="620712"/>
          </a:xfrm>
          <a:prstGeom prst="cube">
            <a:avLst>
              <a:gd name="adj" fmla="val 49880"/>
            </a:avLst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>
                    <a:alpha val="49001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AutoShape 26"/>
          <p:cNvSpPr>
            <a:spLocks noChangeArrowheads="1"/>
          </p:cNvSpPr>
          <p:nvPr/>
        </p:nvSpPr>
        <p:spPr bwMode="gray">
          <a:xfrm rot="16200000" flipV="1">
            <a:off x="1778674" y="2815578"/>
            <a:ext cx="1099495" cy="282083"/>
          </a:xfrm>
          <a:prstGeom prst="cube">
            <a:avLst>
              <a:gd name="adj" fmla="val 23792"/>
            </a:avLst>
          </a:prstGeom>
          <a:solidFill>
            <a:srgbClr val="00B050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AutoShape 27"/>
          <p:cNvSpPr>
            <a:spLocks noChangeArrowheads="1"/>
          </p:cNvSpPr>
          <p:nvPr/>
        </p:nvSpPr>
        <p:spPr bwMode="gray">
          <a:xfrm>
            <a:off x="3523113" y="3175378"/>
            <a:ext cx="1884363" cy="620712"/>
          </a:xfrm>
          <a:prstGeom prst="cube">
            <a:avLst>
              <a:gd name="adj" fmla="val 49880"/>
            </a:avLst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>
                    <a:alpha val="49001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AutoShape 29"/>
          <p:cNvSpPr>
            <a:spLocks noChangeArrowheads="1"/>
          </p:cNvSpPr>
          <p:nvPr/>
        </p:nvSpPr>
        <p:spPr bwMode="gray">
          <a:xfrm rot="16200000" flipV="1">
            <a:off x="3747648" y="2487101"/>
            <a:ext cx="1509635" cy="368567"/>
          </a:xfrm>
          <a:prstGeom prst="cube">
            <a:avLst>
              <a:gd name="adj" fmla="val 23792"/>
            </a:avLst>
          </a:prstGeom>
          <a:solidFill>
            <a:srgbClr val="00B050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Text Box 30"/>
          <p:cNvSpPr txBox="1">
            <a:spLocks noChangeArrowheads="1"/>
          </p:cNvSpPr>
          <p:nvPr/>
        </p:nvSpPr>
        <p:spPr bwMode="gray">
          <a:xfrm>
            <a:off x="1914376" y="3466723"/>
            <a:ext cx="69762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kk-KZ" altLang="ru-RU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en-US" altLang="ru-RU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gray">
          <a:xfrm>
            <a:off x="4153651" y="3466723"/>
            <a:ext cx="69762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kk-KZ" altLang="ru-RU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lang="en-US" altLang="ru-RU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 Box 34"/>
          <p:cNvSpPr txBox="1">
            <a:spLocks noChangeArrowheads="1"/>
          </p:cNvSpPr>
          <p:nvPr/>
        </p:nvSpPr>
        <p:spPr bwMode="gray">
          <a:xfrm>
            <a:off x="1711367" y="1970419"/>
            <a:ext cx="15303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13073,2</a:t>
            </a:r>
          </a:p>
        </p:txBody>
      </p:sp>
      <p:sp>
        <p:nvSpPr>
          <p:cNvPr id="29" name="Freeform 15"/>
          <p:cNvSpPr>
            <a:spLocks/>
          </p:cNvSpPr>
          <p:nvPr/>
        </p:nvSpPr>
        <p:spPr bwMode="gray">
          <a:xfrm flipH="1">
            <a:off x="1583900" y="1180052"/>
            <a:ext cx="3462537" cy="2250327"/>
          </a:xfrm>
          <a:custGeom>
            <a:avLst/>
            <a:gdLst>
              <a:gd name="T0" fmla="*/ 120 w 1755"/>
              <a:gd name="T1" fmla="*/ 288 h 1413"/>
              <a:gd name="T2" fmla="*/ 546 w 1755"/>
              <a:gd name="T3" fmla="*/ 945 h 1413"/>
              <a:gd name="T4" fmla="*/ 1257 w 1755"/>
              <a:gd name="T5" fmla="*/ 972 h 1413"/>
              <a:gd name="T6" fmla="*/ 1755 w 1755"/>
              <a:gd name="T7" fmla="*/ 1413 h 1413"/>
              <a:gd name="T8" fmla="*/ 1287 w 1755"/>
              <a:gd name="T9" fmla="*/ 924 h 1413"/>
              <a:gd name="T10" fmla="*/ 600 w 1755"/>
              <a:gd name="T11" fmla="*/ 867 h 1413"/>
              <a:gd name="T12" fmla="*/ 237 w 1755"/>
              <a:gd name="T13" fmla="*/ 210 h 1413"/>
              <a:gd name="T14" fmla="*/ 354 w 1755"/>
              <a:gd name="T15" fmla="*/ 129 h 1413"/>
              <a:gd name="T16" fmla="*/ 6 w 1755"/>
              <a:gd name="T17" fmla="*/ 0 h 1413"/>
              <a:gd name="T18" fmla="*/ 0 w 1755"/>
              <a:gd name="T19" fmla="*/ 393 h 1413"/>
              <a:gd name="T20" fmla="*/ 120 w 1755"/>
              <a:gd name="T21" fmla="*/ 288 h 1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755" h="1413">
                <a:moveTo>
                  <a:pt x="120" y="288"/>
                </a:moveTo>
                <a:lnTo>
                  <a:pt x="546" y="945"/>
                </a:lnTo>
                <a:lnTo>
                  <a:pt x="1257" y="972"/>
                </a:lnTo>
                <a:lnTo>
                  <a:pt x="1755" y="1413"/>
                </a:lnTo>
                <a:lnTo>
                  <a:pt x="1287" y="924"/>
                </a:lnTo>
                <a:lnTo>
                  <a:pt x="600" y="867"/>
                </a:lnTo>
                <a:lnTo>
                  <a:pt x="237" y="210"/>
                </a:lnTo>
                <a:lnTo>
                  <a:pt x="354" y="129"/>
                </a:lnTo>
                <a:lnTo>
                  <a:pt x="6" y="0"/>
                </a:lnTo>
                <a:lnTo>
                  <a:pt x="0" y="393"/>
                </a:lnTo>
                <a:lnTo>
                  <a:pt x="120" y="288"/>
                </a:lnTo>
                <a:close/>
              </a:path>
            </a:pathLst>
          </a:custGeom>
          <a:solidFill>
            <a:schemeClr val="accent1">
              <a:alpha val="99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8" name="Text Box 36"/>
          <p:cNvSpPr txBox="1">
            <a:spLocks noChangeArrowheads="1"/>
          </p:cNvSpPr>
          <p:nvPr/>
        </p:nvSpPr>
        <p:spPr bwMode="gray">
          <a:xfrm>
            <a:off x="3934611" y="1497344"/>
            <a:ext cx="16144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14261,9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451190" y="702386"/>
            <a:ext cx="12330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9,1 %</a:t>
            </a:r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86390" y="1005866"/>
            <a:ext cx="3549362" cy="984123"/>
            <a:chOff x="404" y="1980"/>
            <a:chExt cx="1335" cy="298"/>
          </a:xfrm>
        </p:grpSpPr>
        <p:sp>
          <p:nvSpPr>
            <p:cNvPr id="37" name="Rectangle 5"/>
            <p:cNvSpPr>
              <a:spLocks noChangeArrowheads="1"/>
            </p:cNvSpPr>
            <p:nvPr/>
          </p:nvSpPr>
          <p:spPr bwMode="ltGray">
            <a:xfrm>
              <a:off x="404" y="1980"/>
              <a:ext cx="1205" cy="29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b="1" dirty="0" smtClean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Бюджет системы </a:t>
              </a:r>
            </a:p>
            <a:p>
              <a:pPr algn="ctr"/>
              <a:r>
                <a:rPr lang="ru-RU" b="1" dirty="0" smtClean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образования  (млн. т.)</a:t>
              </a:r>
              <a:endParaRPr lang="ru-RU" b="1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AutoShape 6"/>
            <p:cNvSpPr>
              <a:spLocks noChangeArrowheads="1"/>
            </p:cNvSpPr>
            <p:nvPr/>
          </p:nvSpPr>
          <p:spPr bwMode="ltGray">
            <a:xfrm rot="5400000">
              <a:off x="1589" y="2051"/>
              <a:ext cx="139" cy="161"/>
            </a:xfrm>
            <a:prstGeom prst="triangle">
              <a:avLst>
                <a:gd name="adj" fmla="val 50000"/>
              </a:avLst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4" name="Прямоугольник 43"/>
          <p:cNvSpPr/>
          <p:nvPr/>
        </p:nvSpPr>
        <p:spPr>
          <a:xfrm>
            <a:off x="6339305" y="78165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ln w="0"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Динамика увеличения </a:t>
            </a:r>
          </a:p>
          <a:p>
            <a:pPr algn="ctr"/>
            <a:r>
              <a:rPr lang="ru-RU" b="1" dirty="0">
                <a:ln w="0"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расходов на содержание 1 ребенка</a:t>
            </a:r>
          </a:p>
        </p:txBody>
      </p:sp>
      <p:pic>
        <p:nvPicPr>
          <p:cNvPr id="11266" name="Picture 2" descr="Картинки по запросу ученик пнг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245" y="1763032"/>
            <a:ext cx="568976" cy="10267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Картинки по запросу ученик пнг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768" y="2880468"/>
            <a:ext cx="568976" cy="10267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Картинки по запросу ученик пнг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8141" y="1739852"/>
            <a:ext cx="568976" cy="10267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Картинки по запросу ученик пнг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8141" y="2851719"/>
            <a:ext cx="568976" cy="10267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Прямоугольник 51"/>
          <p:cNvSpPr/>
          <p:nvPr/>
        </p:nvSpPr>
        <p:spPr>
          <a:xfrm>
            <a:off x="7706807" y="1455680"/>
            <a:ext cx="8247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n w="0"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ru-RU" sz="1600" b="1" dirty="0">
              <a:ln w="0"/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9718515" y="1428554"/>
            <a:ext cx="8247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n w="0"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lang="ru-RU" sz="1600" b="1" dirty="0">
              <a:ln w="0"/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296436" y="2168074"/>
            <a:ext cx="14834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195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,0 тыс. тг.</a:t>
            </a:r>
            <a:endParaRPr lang="ru-RU" sz="1600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6306115" y="3337090"/>
            <a:ext cx="14834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242,0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тыс. тг.</a:t>
            </a:r>
            <a:endParaRPr lang="ru-RU" sz="1600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10477117" y="2107149"/>
            <a:ext cx="14834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225,0 тыс. тг.</a:t>
            </a:r>
            <a:endParaRPr lang="ru-RU" sz="1600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10440129" y="3363827"/>
            <a:ext cx="14834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254,0 тыс. тг.</a:t>
            </a:r>
            <a:endParaRPr lang="ru-RU" sz="1600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8359726" y="2340688"/>
            <a:ext cx="16830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Содержание на </a:t>
            </a:r>
            <a:endParaRPr lang="ru-RU" sz="1200" b="1" dirty="0" smtClean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 учащегося школы</a:t>
            </a:r>
            <a:endParaRPr lang="ru-RU" sz="1200" b="1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8557669" y="3455654"/>
            <a:ext cx="13958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Содержание на </a:t>
            </a:r>
            <a:endParaRPr lang="ru-RU" sz="1200" b="1" dirty="0" smtClean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 </a:t>
            </a:r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дошкольника</a:t>
            </a:r>
            <a:endParaRPr lang="ru-RU" sz="1200" b="1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8775620" y="1853040"/>
            <a:ext cx="9813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15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0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%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8814169" y="3075178"/>
            <a:ext cx="8386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5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0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%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1660811" y="4045938"/>
            <a:ext cx="7776576" cy="390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450215"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Бюджет развития 2017 </a:t>
            </a:r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года</a:t>
            </a:r>
            <a:endParaRPr lang="ru-RU" sz="24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265" name="Прямоугольник 11264"/>
          <p:cNvSpPr/>
          <p:nvPr/>
        </p:nvSpPr>
        <p:spPr>
          <a:xfrm>
            <a:off x="4571891" y="4716190"/>
            <a:ext cx="2398669" cy="10833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1147,0 </a:t>
            </a:r>
          </a:p>
          <a:p>
            <a:pPr marL="457200"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млн</a:t>
            </a: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тг.</a:t>
            </a:r>
            <a:endParaRPr lang="ru-RU" sz="36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7599539" y="4488331"/>
            <a:ext cx="8919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57,4</a:t>
            </a:r>
          </a:p>
          <a:p>
            <a:pPr algn="ctr"/>
            <a:r>
              <a:rPr lang="kk-KZ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млн.тг.</a:t>
            </a:r>
            <a:endParaRPr lang="ru-RU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7658745" y="6183712"/>
            <a:ext cx="8919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36,8</a:t>
            </a:r>
          </a:p>
          <a:p>
            <a:pPr algn="ctr"/>
            <a:r>
              <a:rPr lang="kk-KZ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млн.тг.</a:t>
            </a:r>
            <a:endParaRPr lang="ru-RU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Rectangle 42"/>
          <p:cNvSpPr>
            <a:spLocks noChangeArrowheads="1"/>
          </p:cNvSpPr>
          <p:nvPr/>
        </p:nvSpPr>
        <p:spPr bwMode="gray">
          <a:xfrm rot="10800000">
            <a:off x="8176911" y="4157288"/>
            <a:ext cx="3635375" cy="431977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000" b="1"/>
          </a:p>
        </p:txBody>
      </p:sp>
      <p:grpSp>
        <p:nvGrpSpPr>
          <p:cNvPr id="78" name="Group 72"/>
          <p:cNvGrpSpPr>
            <a:grpSpLocks/>
          </p:cNvGrpSpPr>
          <p:nvPr/>
        </p:nvGrpSpPr>
        <p:grpSpPr bwMode="auto">
          <a:xfrm>
            <a:off x="7763776" y="4071690"/>
            <a:ext cx="614212" cy="616723"/>
            <a:chOff x="1596" y="1152"/>
            <a:chExt cx="518" cy="516"/>
          </a:xfrm>
        </p:grpSpPr>
        <p:sp>
          <p:nvSpPr>
            <p:cNvPr id="81" name="Oval 73"/>
            <p:cNvSpPr>
              <a:spLocks noChangeArrowheads="1"/>
            </p:cNvSpPr>
            <p:nvPr/>
          </p:nvSpPr>
          <p:spPr bwMode="gray">
            <a:xfrm>
              <a:off x="1596" y="1154"/>
              <a:ext cx="518" cy="514"/>
            </a:xfrm>
            <a:prstGeom prst="ellipse">
              <a:avLst/>
            </a:prstGeom>
            <a:solidFill>
              <a:schemeClr val="accent1"/>
            </a:solidFill>
            <a:ln w="28575" algn="ctr">
              <a:solidFill>
                <a:srgbClr val="F8F8F8">
                  <a:alpha val="70000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b="1"/>
            </a:p>
          </p:txBody>
        </p:sp>
        <p:pic>
          <p:nvPicPr>
            <p:cNvPr id="84" name="Picture 74" descr="cir_lighteffect0"/>
            <p:cNvPicPr>
              <a:picLocks noChangeAspect="1" noChangeArrowheads="1"/>
            </p:cNvPicPr>
            <p:nvPr/>
          </p:nvPicPr>
          <p:blipFill>
            <a:blip r:embed="rId4" cstate="print">
              <a:lum bright="18000" contrast="-12000"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609" y="1152"/>
              <a:ext cx="484" cy="38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7" name="Rectangle 41"/>
          <p:cNvSpPr>
            <a:spLocks noChangeArrowheads="1"/>
          </p:cNvSpPr>
          <p:nvPr/>
        </p:nvSpPr>
        <p:spPr bwMode="gray">
          <a:xfrm rot="10800000">
            <a:off x="8194916" y="4751883"/>
            <a:ext cx="3635375" cy="433385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0"/>
                  <a:invGamma/>
                  <a:alpha val="0"/>
                </a:schemeClr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b="1"/>
          </a:p>
        </p:txBody>
      </p:sp>
      <p:sp>
        <p:nvSpPr>
          <p:cNvPr id="93" name="Rectangle 39"/>
          <p:cNvSpPr>
            <a:spLocks noChangeArrowheads="1"/>
          </p:cNvSpPr>
          <p:nvPr/>
        </p:nvSpPr>
        <p:spPr bwMode="ltGray">
          <a:xfrm rot="10800000">
            <a:off x="8210393" y="5376603"/>
            <a:ext cx="3635375" cy="433385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tint val="0"/>
                  <a:invGamma/>
                  <a:alpha val="0"/>
                </a:schemeClr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b="1"/>
          </a:p>
        </p:txBody>
      </p:sp>
      <p:grpSp>
        <p:nvGrpSpPr>
          <p:cNvPr id="94" name="Group 81"/>
          <p:cNvGrpSpPr>
            <a:grpSpLocks/>
          </p:cNvGrpSpPr>
          <p:nvPr/>
        </p:nvGrpSpPr>
        <p:grpSpPr bwMode="auto">
          <a:xfrm>
            <a:off x="7814818" y="5291314"/>
            <a:ext cx="612946" cy="616723"/>
            <a:chOff x="1596" y="1152"/>
            <a:chExt cx="518" cy="516"/>
          </a:xfrm>
        </p:grpSpPr>
        <p:sp>
          <p:nvSpPr>
            <p:cNvPr id="97" name="Oval 82"/>
            <p:cNvSpPr>
              <a:spLocks noChangeArrowheads="1"/>
            </p:cNvSpPr>
            <p:nvPr/>
          </p:nvSpPr>
          <p:spPr bwMode="gray">
            <a:xfrm>
              <a:off x="1596" y="1154"/>
              <a:ext cx="518" cy="514"/>
            </a:xfrm>
            <a:prstGeom prst="ellipse">
              <a:avLst/>
            </a:prstGeom>
            <a:solidFill>
              <a:schemeClr val="folHlink"/>
            </a:solidFill>
            <a:ln w="28575" algn="ctr">
              <a:solidFill>
                <a:srgbClr val="F8F8F8">
                  <a:alpha val="70000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1000" b="1"/>
            </a:p>
          </p:txBody>
        </p:sp>
        <p:pic>
          <p:nvPicPr>
            <p:cNvPr id="100" name="Picture 83" descr="cir_lighteffect0"/>
            <p:cNvPicPr>
              <a:picLocks noChangeAspect="1" noChangeArrowheads="1"/>
            </p:cNvPicPr>
            <p:nvPr/>
          </p:nvPicPr>
          <p:blipFill>
            <a:blip r:embed="rId4" cstate="print">
              <a:lum bright="18000" contrast="-12000"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609" y="1152"/>
              <a:ext cx="484" cy="38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8" name="Group 75"/>
          <p:cNvGrpSpPr>
            <a:grpSpLocks/>
          </p:cNvGrpSpPr>
          <p:nvPr/>
        </p:nvGrpSpPr>
        <p:grpSpPr bwMode="auto">
          <a:xfrm>
            <a:off x="7781780" y="4684365"/>
            <a:ext cx="614212" cy="618003"/>
            <a:chOff x="1596" y="1152"/>
            <a:chExt cx="518" cy="516"/>
          </a:xfrm>
        </p:grpSpPr>
        <p:sp>
          <p:nvSpPr>
            <p:cNvPr id="109" name="Oval 76"/>
            <p:cNvSpPr>
              <a:spLocks noChangeArrowheads="1"/>
            </p:cNvSpPr>
            <p:nvPr/>
          </p:nvSpPr>
          <p:spPr bwMode="gray">
            <a:xfrm>
              <a:off x="1596" y="1154"/>
              <a:ext cx="518" cy="514"/>
            </a:xfrm>
            <a:prstGeom prst="ellipse">
              <a:avLst/>
            </a:prstGeom>
            <a:solidFill>
              <a:schemeClr val="accent2"/>
            </a:solidFill>
            <a:ln w="28575" algn="ctr">
              <a:solidFill>
                <a:srgbClr val="F8F8F8">
                  <a:alpha val="70000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1000" b="1"/>
            </a:p>
          </p:txBody>
        </p:sp>
        <p:pic>
          <p:nvPicPr>
            <p:cNvPr id="110" name="Picture 77" descr="cir_lighteffect0"/>
            <p:cNvPicPr>
              <a:picLocks noChangeAspect="1" noChangeArrowheads="1"/>
            </p:cNvPicPr>
            <p:nvPr/>
          </p:nvPicPr>
          <p:blipFill>
            <a:blip r:embed="rId4" cstate="print">
              <a:lum bright="18000" contrast="-12000"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609" y="1152"/>
              <a:ext cx="484" cy="38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1" name="Rectangle 42"/>
          <p:cNvSpPr>
            <a:spLocks noChangeArrowheads="1"/>
          </p:cNvSpPr>
          <p:nvPr/>
        </p:nvSpPr>
        <p:spPr bwMode="gray">
          <a:xfrm rot="10800000">
            <a:off x="8251677" y="5981835"/>
            <a:ext cx="3635375" cy="431977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000" b="1" dirty="0"/>
          </a:p>
        </p:txBody>
      </p:sp>
      <p:grpSp>
        <p:nvGrpSpPr>
          <p:cNvPr id="112" name="Group 72"/>
          <p:cNvGrpSpPr>
            <a:grpSpLocks/>
          </p:cNvGrpSpPr>
          <p:nvPr/>
        </p:nvGrpSpPr>
        <p:grpSpPr bwMode="auto">
          <a:xfrm>
            <a:off x="7809967" y="5886712"/>
            <a:ext cx="614212" cy="616723"/>
            <a:chOff x="1596" y="1152"/>
            <a:chExt cx="518" cy="516"/>
          </a:xfrm>
        </p:grpSpPr>
        <p:sp>
          <p:nvSpPr>
            <p:cNvPr id="113" name="Oval 73"/>
            <p:cNvSpPr>
              <a:spLocks noChangeArrowheads="1"/>
            </p:cNvSpPr>
            <p:nvPr/>
          </p:nvSpPr>
          <p:spPr bwMode="gray">
            <a:xfrm>
              <a:off x="1596" y="1154"/>
              <a:ext cx="518" cy="514"/>
            </a:xfrm>
            <a:prstGeom prst="ellipse">
              <a:avLst/>
            </a:prstGeom>
            <a:solidFill>
              <a:schemeClr val="accent1"/>
            </a:solidFill>
            <a:ln w="28575" algn="ctr">
              <a:solidFill>
                <a:srgbClr val="F8F8F8">
                  <a:alpha val="70000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b="1"/>
            </a:p>
          </p:txBody>
        </p:sp>
        <p:pic>
          <p:nvPicPr>
            <p:cNvPr id="114" name="Picture 74" descr="cir_lighteffect0"/>
            <p:cNvPicPr>
              <a:picLocks noChangeAspect="1" noChangeArrowheads="1"/>
            </p:cNvPicPr>
            <p:nvPr/>
          </p:nvPicPr>
          <p:blipFill>
            <a:blip r:embed="rId4" cstate="print">
              <a:lum bright="18000" contrast="-12000"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609" y="1152"/>
              <a:ext cx="484" cy="38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5" name="Rectangle 42"/>
          <p:cNvSpPr>
            <a:spLocks noChangeArrowheads="1"/>
          </p:cNvSpPr>
          <p:nvPr/>
        </p:nvSpPr>
        <p:spPr bwMode="gray">
          <a:xfrm>
            <a:off x="349888" y="4145790"/>
            <a:ext cx="3635375" cy="431977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000" b="1"/>
          </a:p>
        </p:txBody>
      </p:sp>
      <p:grpSp>
        <p:nvGrpSpPr>
          <p:cNvPr id="116" name="Group 72"/>
          <p:cNvGrpSpPr>
            <a:grpSpLocks/>
          </p:cNvGrpSpPr>
          <p:nvPr/>
        </p:nvGrpSpPr>
        <p:grpSpPr bwMode="auto">
          <a:xfrm rot="10800000">
            <a:off x="3766882" y="4025688"/>
            <a:ext cx="614212" cy="616723"/>
            <a:chOff x="1596" y="1152"/>
            <a:chExt cx="518" cy="516"/>
          </a:xfrm>
        </p:grpSpPr>
        <p:sp>
          <p:nvSpPr>
            <p:cNvPr id="117" name="Oval 73"/>
            <p:cNvSpPr>
              <a:spLocks noChangeArrowheads="1"/>
            </p:cNvSpPr>
            <p:nvPr/>
          </p:nvSpPr>
          <p:spPr bwMode="gray">
            <a:xfrm>
              <a:off x="1596" y="1154"/>
              <a:ext cx="518" cy="514"/>
            </a:xfrm>
            <a:prstGeom prst="ellipse">
              <a:avLst/>
            </a:prstGeom>
            <a:solidFill>
              <a:schemeClr val="accent1"/>
            </a:solidFill>
            <a:ln w="28575" algn="ctr">
              <a:solidFill>
                <a:srgbClr val="F8F8F8">
                  <a:alpha val="70000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b="1"/>
            </a:p>
          </p:txBody>
        </p:sp>
        <p:pic>
          <p:nvPicPr>
            <p:cNvPr id="118" name="Picture 74" descr="cir_lighteffect0"/>
            <p:cNvPicPr>
              <a:picLocks noChangeAspect="1" noChangeArrowheads="1"/>
            </p:cNvPicPr>
            <p:nvPr/>
          </p:nvPicPr>
          <p:blipFill>
            <a:blip r:embed="rId4" cstate="print">
              <a:lum bright="18000" contrast="-12000"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609" y="1152"/>
              <a:ext cx="484" cy="38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9" name="Rectangle 41"/>
          <p:cNvSpPr>
            <a:spLocks noChangeArrowheads="1"/>
          </p:cNvSpPr>
          <p:nvPr/>
        </p:nvSpPr>
        <p:spPr bwMode="gray">
          <a:xfrm>
            <a:off x="367893" y="4740385"/>
            <a:ext cx="3635375" cy="433385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0"/>
                  <a:invGamma/>
                  <a:alpha val="0"/>
                </a:schemeClr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b="1"/>
          </a:p>
        </p:txBody>
      </p:sp>
      <p:sp>
        <p:nvSpPr>
          <p:cNvPr id="120" name="Rectangle 39"/>
          <p:cNvSpPr>
            <a:spLocks noChangeArrowheads="1"/>
          </p:cNvSpPr>
          <p:nvPr/>
        </p:nvSpPr>
        <p:spPr bwMode="ltGray">
          <a:xfrm>
            <a:off x="348866" y="5365105"/>
            <a:ext cx="3635375" cy="433385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tint val="0"/>
                  <a:invGamma/>
                  <a:alpha val="0"/>
                </a:schemeClr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b="1"/>
          </a:p>
        </p:txBody>
      </p:sp>
      <p:grpSp>
        <p:nvGrpSpPr>
          <p:cNvPr id="121" name="Group 81"/>
          <p:cNvGrpSpPr>
            <a:grpSpLocks/>
          </p:cNvGrpSpPr>
          <p:nvPr/>
        </p:nvGrpSpPr>
        <p:grpSpPr bwMode="auto">
          <a:xfrm rot="10800000">
            <a:off x="3774794" y="5245312"/>
            <a:ext cx="612946" cy="616723"/>
            <a:chOff x="1596" y="1152"/>
            <a:chExt cx="518" cy="516"/>
          </a:xfrm>
        </p:grpSpPr>
        <p:sp>
          <p:nvSpPr>
            <p:cNvPr id="122" name="Oval 82"/>
            <p:cNvSpPr>
              <a:spLocks noChangeArrowheads="1"/>
            </p:cNvSpPr>
            <p:nvPr/>
          </p:nvSpPr>
          <p:spPr bwMode="gray">
            <a:xfrm>
              <a:off x="1596" y="1154"/>
              <a:ext cx="518" cy="514"/>
            </a:xfrm>
            <a:prstGeom prst="ellipse">
              <a:avLst/>
            </a:prstGeom>
            <a:solidFill>
              <a:schemeClr val="folHlink"/>
            </a:solidFill>
            <a:ln w="28575" algn="ctr">
              <a:solidFill>
                <a:srgbClr val="F8F8F8">
                  <a:alpha val="70000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1000" b="1"/>
            </a:p>
          </p:txBody>
        </p:sp>
        <p:pic>
          <p:nvPicPr>
            <p:cNvPr id="123" name="Picture 83" descr="cir_lighteffect0"/>
            <p:cNvPicPr>
              <a:picLocks noChangeAspect="1" noChangeArrowheads="1"/>
            </p:cNvPicPr>
            <p:nvPr/>
          </p:nvPicPr>
          <p:blipFill>
            <a:blip r:embed="rId4" cstate="print">
              <a:lum bright="18000" contrast="-12000"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609" y="1152"/>
              <a:ext cx="484" cy="38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4" name="Group 75"/>
          <p:cNvGrpSpPr>
            <a:grpSpLocks/>
          </p:cNvGrpSpPr>
          <p:nvPr/>
        </p:nvGrpSpPr>
        <p:grpSpPr bwMode="auto">
          <a:xfrm rot="10800000">
            <a:off x="3784886" y="4638363"/>
            <a:ext cx="614212" cy="618003"/>
            <a:chOff x="1596" y="1152"/>
            <a:chExt cx="518" cy="516"/>
          </a:xfrm>
        </p:grpSpPr>
        <p:sp>
          <p:nvSpPr>
            <p:cNvPr id="125" name="Oval 76"/>
            <p:cNvSpPr>
              <a:spLocks noChangeArrowheads="1"/>
            </p:cNvSpPr>
            <p:nvPr/>
          </p:nvSpPr>
          <p:spPr bwMode="gray">
            <a:xfrm>
              <a:off x="1596" y="1154"/>
              <a:ext cx="518" cy="514"/>
            </a:xfrm>
            <a:prstGeom prst="ellipse">
              <a:avLst/>
            </a:prstGeom>
            <a:solidFill>
              <a:schemeClr val="accent2"/>
            </a:solidFill>
            <a:ln w="28575" algn="ctr">
              <a:solidFill>
                <a:srgbClr val="F8F8F8">
                  <a:alpha val="70000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1000" b="1"/>
            </a:p>
          </p:txBody>
        </p:sp>
        <p:pic>
          <p:nvPicPr>
            <p:cNvPr id="126" name="Picture 77" descr="cir_lighteffect0"/>
            <p:cNvPicPr>
              <a:picLocks noChangeAspect="1" noChangeArrowheads="1"/>
            </p:cNvPicPr>
            <p:nvPr/>
          </p:nvPicPr>
          <p:blipFill>
            <a:blip r:embed="rId4" cstate="print">
              <a:lum bright="18000" contrast="-12000"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609" y="1152"/>
              <a:ext cx="484" cy="38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7" name="Rectangle 42"/>
          <p:cNvSpPr>
            <a:spLocks noChangeArrowheads="1"/>
          </p:cNvSpPr>
          <p:nvPr/>
        </p:nvSpPr>
        <p:spPr bwMode="gray">
          <a:xfrm>
            <a:off x="258780" y="5970337"/>
            <a:ext cx="4060029" cy="431977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1000" b="1" dirty="0" smtClean="0">
                <a:ln w="0"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Приобретение спортивного инвентаря для</a:t>
            </a:r>
          </a:p>
          <a:p>
            <a:pPr algn="ctr"/>
            <a:r>
              <a:rPr lang="ru-RU" sz="1000" b="1" dirty="0" smtClean="0">
                <a:ln w="0"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40 школ и спортивного оборудования за счет</a:t>
            </a:r>
            <a:r>
              <a:rPr lang="en-US" sz="1000" b="1" dirty="0" smtClean="0">
                <a:ln w="0"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1000" b="1" dirty="0" smtClean="0">
                <a:ln w="0"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Samruk-</a:t>
            </a:r>
            <a:r>
              <a:rPr lang="en-US" sz="1000" b="1" dirty="0" err="1" smtClean="0">
                <a:ln w="0"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Kuzyna</a:t>
            </a:r>
            <a:r>
              <a:rPr lang="en-US" sz="1000" b="1" dirty="0" smtClean="0">
                <a:ln w="0"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-Trust </a:t>
            </a:r>
            <a:r>
              <a:rPr lang="kk-KZ" sz="1000" b="1" dirty="0" smtClean="0">
                <a:ln w="0"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20 школ</a:t>
            </a:r>
            <a:r>
              <a:rPr lang="ru-RU" sz="1000" b="1" dirty="0" smtClean="0">
                <a:ln w="0"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000" b="1" dirty="0">
              <a:ln w="0"/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8" name="Group 72"/>
          <p:cNvGrpSpPr>
            <a:grpSpLocks/>
          </p:cNvGrpSpPr>
          <p:nvPr/>
        </p:nvGrpSpPr>
        <p:grpSpPr bwMode="auto">
          <a:xfrm rot="10800000">
            <a:off x="3764014" y="5858861"/>
            <a:ext cx="614212" cy="616723"/>
            <a:chOff x="1596" y="1152"/>
            <a:chExt cx="518" cy="516"/>
          </a:xfrm>
        </p:grpSpPr>
        <p:sp>
          <p:nvSpPr>
            <p:cNvPr id="129" name="Oval 73"/>
            <p:cNvSpPr>
              <a:spLocks noChangeArrowheads="1"/>
            </p:cNvSpPr>
            <p:nvPr/>
          </p:nvSpPr>
          <p:spPr bwMode="gray">
            <a:xfrm>
              <a:off x="1596" y="1154"/>
              <a:ext cx="518" cy="514"/>
            </a:xfrm>
            <a:prstGeom prst="ellipse">
              <a:avLst/>
            </a:prstGeom>
            <a:solidFill>
              <a:schemeClr val="accent1"/>
            </a:solidFill>
            <a:ln w="28575" algn="ctr">
              <a:solidFill>
                <a:srgbClr val="F8F8F8">
                  <a:alpha val="70000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b="1"/>
            </a:p>
          </p:txBody>
        </p:sp>
        <p:pic>
          <p:nvPicPr>
            <p:cNvPr id="130" name="Picture 74" descr="cir_lighteffect0"/>
            <p:cNvPicPr>
              <a:picLocks noChangeAspect="1" noChangeArrowheads="1"/>
            </p:cNvPicPr>
            <p:nvPr/>
          </p:nvPicPr>
          <p:blipFill>
            <a:blip r:embed="rId4" cstate="print">
              <a:lum bright="18000" contrast="-12000"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609" y="1152"/>
              <a:ext cx="484" cy="38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1" name="Прямоугольник 130"/>
          <p:cNvSpPr/>
          <p:nvPr/>
        </p:nvSpPr>
        <p:spPr>
          <a:xfrm>
            <a:off x="911257" y="4139287"/>
            <a:ext cx="28395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ln w="0"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Капитальный ремонт 20 учреждений образования </a:t>
            </a:r>
            <a:endParaRPr lang="ru-RU" sz="1000" b="1" dirty="0">
              <a:ln w="0"/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Прямоугольник 131"/>
          <p:cNvSpPr/>
          <p:nvPr/>
        </p:nvSpPr>
        <p:spPr>
          <a:xfrm>
            <a:off x="448587" y="4737038"/>
            <a:ext cx="33789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ln w="0"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учебниками в рамках обновления содержания образования</a:t>
            </a:r>
          </a:p>
        </p:txBody>
      </p:sp>
      <p:sp>
        <p:nvSpPr>
          <p:cNvPr id="133" name="Прямоугольник 132"/>
          <p:cNvSpPr/>
          <p:nvPr/>
        </p:nvSpPr>
        <p:spPr>
          <a:xfrm>
            <a:off x="943204" y="5394967"/>
            <a:ext cx="28395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ln w="0"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Приобретение 20 кабинетов робототехники</a:t>
            </a:r>
          </a:p>
        </p:txBody>
      </p:sp>
      <p:sp>
        <p:nvSpPr>
          <p:cNvPr id="134" name="Прямоугольник 133"/>
          <p:cNvSpPr/>
          <p:nvPr/>
        </p:nvSpPr>
        <p:spPr>
          <a:xfrm>
            <a:off x="3661227" y="4112100"/>
            <a:ext cx="8919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318</a:t>
            </a:r>
          </a:p>
          <a:p>
            <a:pPr algn="ctr"/>
            <a:r>
              <a:rPr lang="kk-KZ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млн.тг.</a:t>
            </a:r>
            <a:endParaRPr lang="ru-RU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Прямоугольник 134"/>
          <p:cNvSpPr/>
          <p:nvPr/>
        </p:nvSpPr>
        <p:spPr>
          <a:xfrm>
            <a:off x="3669852" y="4774154"/>
            <a:ext cx="8919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488,8</a:t>
            </a:r>
          </a:p>
          <a:p>
            <a:pPr algn="ctr"/>
            <a:r>
              <a:rPr lang="kk-KZ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млн.тг.</a:t>
            </a:r>
            <a:endParaRPr lang="ru-RU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Прямоугольник 135"/>
          <p:cNvSpPr/>
          <p:nvPr/>
        </p:nvSpPr>
        <p:spPr>
          <a:xfrm>
            <a:off x="3632510" y="5361752"/>
            <a:ext cx="8919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43,8</a:t>
            </a:r>
          </a:p>
          <a:p>
            <a:pPr algn="ctr"/>
            <a:r>
              <a:rPr lang="kk-KZ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млн.тг.</a:t>
            </a:r>
            <a:endParaRPr lang="ru-RU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7" name="Прямоугольник 136"/>
          <p:cNvSpPr/>
          <p:nvPr/>
        </p:nvSpPr>
        <p:spPr>
          <a:xfrm>
            <a:off x="8376008" y="4182600"/>
            <a:ext cx="31207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ln w="0"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Приобретение </a:t>
            </a:r>
            <a:r>
              <a:rPr lang="ru-RU" sz="1000" b="1" dirty="0" smtClean="0">
                <a:ln w="0"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компьютеров и </a:t>
            </a:r>
            <a:r>
              <a:rPr lang="ru-RU" sz="1000" b="1" dirty="0">
                <a:ln w="0"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мультимедийных кабинетов</a:t>
            </a:r>
          </a:p>
        </p:txBody>
      </p:sp>
      <p:sp>
        <p:nvSpPr>
          <p:cNvPr id="138" name="Прямоугольник 137"/>
          <p:cNvSpPr/>
          <p:nvPr/>
        </p:nvSpPr>
        <p:spPr>
          <a:xfrm>
            <a:off x="8386188" y="4769753"/>
            <a:ext cx="33390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ln w="0"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Строительство и оснащение  </a:t>
            </a:r>
            <a:r>
              <a:rPr lang="ru-RU" sz="1000" b="1" dirty="0">
                <a:ln w="0"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мастерской Детской технической </a:t>
            </a:r>
            <a:r>
              <a:rPr lang="ru-RU" sz="1000" b="1" dirty="0" smtClean="0">
                <a:ln w="0"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школы</a:t>
            </a:r>
            <a:endParaRPr lang="ru-RU" sz="1000" b="1" dirty="0">
              <a:ln w="0"/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Прямоугольник 138"/>
          <p:cNvSpPr/>
          <p:nvPr/>
        </p:nvSpPr>
        <p:spPr>
          <a:xfrm>
            <a:off x="8222138" y="5367075"/>
            <a:ext cx="3636487" cy="41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ln w="0"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Приобретение футбольного поля и проведение ремонта спортивных площадок</a:t>
            </a:r>
            <a:endParaRPr lang="ru-RU" sz="1000" b="1" dirty="0">
              <a:ln w="0"/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Прямоугольник 139"/>
          <p:cNvSpPr/>
          <p:nvPr/>
        </p:nvSpPr>
        <p:spPr>
          <a:xfrm>
            <a:off x="7625417" y="4143291"/>
            <a:ext cx="8919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57,3</a:t>
            </a:r>
          </a:p>
          <a:p>
            <a:pPr algn="ctr"/>
            <a:r>
              <a:rPr lang="kk-KZ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млн.тг.</a:t>
            </a:r>
            <a:endParaRPr lang="ru-RU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" name="Прямоугольник 140"/>
          <p:cNvSpPr/>
          <p:nvPr/>
        </p:nvSpPr>
        <p:spPr>
          <a:xfrm>
            <a:off x="7634043" y="4799973"/>
            <a:ext cx="8919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24,7</a:t>
            </a:r>
          </a:p>
          <a:p>
            <a:pPr algn="ctr"/>
            <a:r>
              <a:rPr lang="kk-KZ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млн.тг.</a:t>
            </a:r>
            <a:endParaRPr lang="ru-RU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" name="Прямоугольник 141"/>
          <p:cNvSpPr/>
          <p:nvPr/>
        </p:nvSpPr>
        <p:spPr>
          <a:xfrm>
            <a:off x="7656048" y="5970246"/>
            <a:ext cx="8919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19,9</a:t>
            </a:r>
          </a:p>
          <a:p>
            <a:pPr algn="ctr"/>
            <a:r>
              <a:rPr lang="kk-KZ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млн.тг.</a:t>
            </a:r>
            <a:endParaRPr lang="ru-RU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" name="Прямоугольник 142"/>
          <p:cNvSpPr/>
          <p:nvPr/>
        </p:nvSpPr>
        <p:spPr>
          <a:xfrm>
            <a:off x="3629639" y="5928222"/>
            <a:ext cx="8919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170,2</a:t>
            </a:r>
          </a:p>
          <a:p>
            <a:pPr algn="ctr"/>
            <a:r>
              <a:rPr lang="kk-KZ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млн.тг.</a:t>
            </a:r>
            <a:endParaRPr lang="ru-RU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4" name="Прямоугольник 143"/>
          <p:cNvSpPr/>
          <p:nvPr/>
        </p:nvSpPr>
        <p:spPr>
          <a:xfrm>
            <a:off x="8379124" y="5961176"/>
            <a:ext cx="3393776" cy="401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ln w="0"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Установка блочно-модульной котельной в СОШ № 32 за счет спонсорских средств</a:t>
            </a:r>
            <a:endParaRPr lang="ru-RU" sz="1000" b="1" dirty="0">
              <a:ln w="0"/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" name="Прямоугольник 146"/>
          <p:cNvSpPr/>
          <p:nvPr/>
        </p:nvSpPr>
        <p:spPr>
          <a:xfrm>
            <a:off x="460060" y="6521396"/>
            <a:ext cx="110561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200" b="1" dirty="0" smtClean="0">
                <a:ln w="0"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Разработано 36 проектов на проведение капитального ремонта учреждений образования на сумму </a:t>
            </a:r>
            <a:r>
              <a:rPr lang="kk-KZ" sz="1400" b="1" dirty="0" smtClean="0">
                <a:ln w="0"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658,8 млн.тг.</a:t>
            </a:r>
            <a:endParaRPr lang="ru-RU" sz="1200" b="1" dirty="0">
              <a:ln w="0"/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7719768" y="5400048"/>
            <a:ext cx="8919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24,3</a:t>
            </a:r>
          </a:p>
          <a:p>
            <a:pPr algn="ctr"/>
            <a:r>
              <a:rPr lang="kk-KZ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млн.тг.</a:t>
            </a:r>
            <a:endParaRPr lang="ru-RU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263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922445" y="1901602"/>
            <a:ext cx="5923518" cy="1555974"/>
            <a:chOff x="4320" y="1152"/>
            <a:chExt cx="414" cy="402"/>
          </a:xfrm>
        </p:grpSpPr>
        <p:sp>
          <p:nvSpPr>
            <p:cNvPr id="5" name="AutoShape 7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5FB5EF"/>
                </a:gs>
                <a:gs pos="100000">
                  <a:srgbClr val="5FB5EF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6" name="Freeform 8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5FB5EF">
                    <a:gamma/>
                    <a:tint val="48627"/>
                    <a:invGamma/>
                  </a:srgbClr>
                </a:gs>
                <a:gs pos="50000">
                  <a:srgbClr val="5FB5EF">
                    <a:alpha val="0"/>
                  </a:srgbClr>
                </a:gs>
                <a:gs pos="100000">
                  <a:srgbClr val="5FB5EF">
                    <a:gamma/>
                    <a:tint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5631544" y="4566156"/>
            <a:ext cx="5997047" cy="2023132"/>
            <a:chOff x="4320" y="1152"/>
            <a:chExt cx="414" cy="402"/>
          </a:xfrm>
        </p:grpSpPr>
        <p:sp>
          <p:nvSpPr>
            <p:cNvPr id="8" name="AutoShape 7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5FB5EF"/>
                </a:gs>
                <a:gs pos="100000">
                  <a:srgbClr val="5FB5EF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5FB5EF">
                    <a:gamma/>
                    <a:tint val="48627"/>
                    <a:invGamma/>
                  </a:srgbClr>
                </a:gs>
                <a:gs pos="50000">
                  <a:srgbClr val="5FB5EF">
                    <a:alpha val="0"/>
                  </a:srgbClr>
                </a:gs>
                <a:gs pos="100000">
                  <a:srgbClr val="5FB5EF">
                    <a:gamma/>
                    <a:tint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</p:grpSp>
      <p:sp>
        <p:nvSpPr>
          <p:cNvPr id="10" name="Заголовок 1"/>
          <p:cNvSpPr txBox="1">
            <a:spLocks/>
          </p:cNvSpPr>
          <p:nvPr/>
        </p:nvSpPr>
        <p:spPr>
          <a:xfrm>
            <a:off x="416660" y="841828"/>
            <a:ext cx="11183020" cy="719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>
                <a:ln w="0"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800" b="1" dirty="0" smtClean="0">
                <a:ln w="0"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ткрытие </a:t>
            </a:r>
            <a:r>
              <a:rPr lang="ru-RU" sz="1800" b="1" dirty="0">
                <a:ln w="0"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Детской технической </a:t>
            </a:r>
            <a:r>
              <a:rPr lang="ru-RU" sz="1800" b="1" dirty="0" smtClean="0">
                <a:ln w="0"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школы с </a:t>
            </a:r>
            <a:r>
              <a:rPr lang="ru-RU" sz="1800" b="1" dirty="0">
                <a:ln w="0"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участием </a:t>
            </a:r>
            <a:endParaRPr lang="ru-RU" sz="1800" b="1" dirty="0" smtClean="0">
              <a:ln w="0"/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800" b="1" dirty="0" smtClean="0">
                <a:ln w="0"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Президента </a:t>
            </a:r>
            <a:r>
              <a:rPr lang="ru-RU" sz="1800" b="1" dirty="0">
                <a:ln w="0"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Республики </a:t>
            </a:r>
            <a:r>
              <a:rPr lang="ru-RU" sz="1800" b="1" dirty="0" smtClean="0">
                <a:ln w="0"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Казахстан Н.А</a:t>
            </a:r>
            <a:r>
              <a:rPr lang="ru-RU" sz="1800" b="1" dirty="0">
                <a:ln w="0"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Назарбаева</a:t>
            </a:r>
          </a:p>
        </p:txBody>
      </p:sp>
      <p:pic>
        <p:nvPicPr>
          <p:cNvPr id="11" name="Рисунок 10" descr="E:\Президент\Безымянный6.png"/>
          <p:cNvPicPr/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057" y="1604967"/>
            <a:ext cx="4458534" cy="22413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Rectangle 16"/>
          <p:cNvSpPr>
            <a:spLocks noChangeArrowheads="1"/>
          </p:cNvSpPr>
          <p:nvPr/>
        </p:nvSpPr>
        <p:spPr bwMode="gray">
          <a:xfrm>
            <a:off x="5677544" y="4607133"/>
            <a:ext cx="5707453" cy="193899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C0C0C0"/>
            </a:outerShdw>
          </a:effectLst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shade val="72549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 smtClean="0">
                <a:latin typeface="Arial" charset="0"/>
                <a:cs typeface="Arial" charset="0"/>
              </a:rPr>
              <a:t>Летом 2017 года построена мастерская, оснащенная современным техническим оборудованием: токарными станками,</a:t>
            </a:r>
            <a:r>
              <a:rPr lang="ru-RU" altLang="ru-RU" sz="2000" dirty="0">
                <a:latin typeface="Arial" charset="0"/>
                <a:cs typeface="Arial" charset="0"/>
              </a:rPr>
              <a:t> </a:t>
            </a:r>
            <a:r>
              <a:rPr lang="kk-KZ" altLang="ru-RU" sz="2000" dirty="0" smtClean="0">
                <a:latin typeface="Arial" charset="0"/>
                <a:cs typeface="Arial" charset="0"/>
              </a:rPr>
              <a:t>гравировально</a:t>
            </a:r>
            <a:r>
              <a:rPr lang="ru-RU" altLang="ru-RU" sz="2000" dirty="0" smtClean="0">
                <a:latin typeface="Arial" charset="0"/>
                <a:cs typeface="Arial" charset="0"/>
              </a:rPr>
              <a:t>-фрезерным станком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 smtClean="0">
                <a:latin typeface="Arial" charset="0"/>
                <a:cs typeface="Arial" charset="0"/>
              </a:rPr>
              <a:t>с программным управлением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 smtClean="0">
                <a:latin typeface="Arial" charset="0"/>
                <a:cs typeface="Arial" charset="0"/>
              </a:rPr>
              <a:t>на общую сумму 28 млн. тенге</a:t>
            </a:r>
            <a:endParaRPr lang="en-US" altLang="ru-RU" sz="2000" dirty="0" smtClean="0">
              <a:latin typeface="Arial" charset="0"/>
              <a:cs typeface="Arial" charset="0"/>
            </a:endParaRPr>
          </a:p>
        </p:txBody>
      </p:sp>
      <p:pic>
        <p:nvPicPr>
          <p:cNvPr id="23" name="Picture 4" descr="Картинки по запросу станки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3542" y="5384506"/>
            <a:ext cx="1501651" cy="13631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Картинки по запросу робототехника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146" y="2613296"/>
            <a:ext cx="1872782" cy="16412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Заголовок 1"/>
          <p:cNvSpPr txBox="1">
            <a:spLocks/>
          </p:cNvSpPr>
          <p:nvPr/>
        </p:nvSpPr>
        <p:spPr>
          <a:xfrm>
            <a:off x="5506094" y="4016381"/>
            <a:ext cx="6117643" cy="7875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 smtClean="0">
                <a:ln w="0"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Мастерская юного техника</a:t>
            </a:r>
            <a:endParaRPr lang="ru-RU" sz="1800" b="1" dirty="0">
              <a:ln w="0"/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16"/>
          <p:cNvSpPr>
            <a:spLocks noChangeArrowheads="1"/>
          </p:cNvSpPr>
          <p:nvPr/>
        </p:nvSpPr>
        <p:spPr bwMode="gray">
          <a:xfrm>
            <a:off x="1029199" y="2226882"/>
            <a:ext cx="5707453" cy="101566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C0C0C0"/>
            </a:outerShdw>
          </a:effectLst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shade val="72549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 smtClean="0">
                <a:latin typeface="Arial" charset="0"/>
                <a:cs typeface="Arial" charset="0"/>
              </a:rPr>
              <a:t>В 2016 году открыто новое здание Детской технической школы в микрорайоне «</a:t>
            </a:r>
            <a:r>
              <a:rPr lang="ru-RU" altLang="ru-RU" sz="2000" dirty="0" err="1" smtClean="0">
                <a:latin typeface="Arial" charset="0"/>
                <a:cs typeface="Arial" charset="0"/>
              </a:rPr>
              <a:t>Сарыарқа</a:t>
            </a:r>
            <a:r>
              <a:rPr lang="ru-RU" altLang="ru-RU" sz="2000" dirty="0" smtClean="0">
                <a:latin typeface="Arial" charset="0"/>
                <a:cs typeface="Arial" charset="0"/>
              </a:rPr>
              <a:t>» </a:t>
            </a:r>
            <a:endParaRPr lang="en-US" altLang="ru-RU" sz="2000" dirty="0" smtClean="0">
              <a:latin typeface="Arial" charset="0"/>
              <a:cs typeface="Arial" charset="0"/>
            </a:endParaRPr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38096" y="221061"/>
            <a:ext cx="12192000" cy="6334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k-KZ" sz="2000" b="1" dirty="0" smtClean="0">
                <a:ln w="0"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Қосымша білім беру мазмұнын жаңарту</a:t>
            </a:r>
            <a:endParaRPr lang="ru-RU" sz="2000" b="1" dirty="0" smtClean="0">
              <a:ln w="0"/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 smtClean="0">
                <a:ln w="0"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Модернизация содержания дополнительного образования</a:t>
            </a:r>
            <a:endParaRPr lang="ru-RU" sz="2000" b="1" dirty="0">
              <a:ln w="0"/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2" name="Picture 8" descr="F:\Ангар фото\Screenshot_2017-08-10-17-04-56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4083" b="38633"/>
          <a:stretch/>
        </p:blipFill>
        <p:spPr bwMode="auto">
          <a:xfrm>
            <a:off x="645202" y="4366666"/>
            <a:ext cx="4550912" cy="22074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834841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AutoShape 13"/>
          <p:cNvSpPr>
            <a:spLocks noChangeArrowheads="1"/>
          </p:cNvSpPr>
          <p:nvPr/>
        </p:nvSpPr>
        <p:spPr bwMode="gray">
          <a:xfrm>
            <a:off x="396759" y="3565961"/>
            <a:ext cx="5150233" cy="1111646"/>
          </a:xfrm>
          <a:prstGeom prst="roundRect">
            <a:avLst>
              <a:gd name="adj" fmla="val 4639"/>
            </a:avLst>
          </a:prstGeom>
          <a:gradFill rotWithShape="1">
            <a:gsLst>
              <a:gs pos="0">
                <a:srgbClr val="D7D7D7">
                  <a:gamma/>
                  <a:tint val="4314"/>
                  <a:invGamma/>
                </a:srgbClr>
              </a:gs>
              <a:gs pos="100000">
                <a:srgbClr val="D7D7D7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34" name="Заголовок 1"/>
          <p:cNvSpPr txBox="1">
            <a:spLocks/>
          </p:cNvSpPr>
          <p:nvPr/>
        </p:nvSpPr>
        <p:spPr>
          <a:xfrm>
            <a:off x="300866" y="931537"/>
            <a:ext cx="5600079" cy="13498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ln w="0"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Парад </a:t>
            </a:r>
            <a:r>
              <a:rPr lang="ru-RU" sz="2000" b="1" dirty="0">
                <a:ln w="0"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детских и молодежных музыкальных оркестров и ансамблей, </a:t>
            </a:r>
            <a:r>
              <a:rPr lang="ru-RU" sz="2000" b="1" dirty="0" smtClean="0">
                <a:ln w="0"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посвященный </a:t>
            </a:r>
            <a:r>
              <a:rPr lang="ru-RU" sz="2000" b="1" dirty="0">
                <a:ln w="0"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Международному дню защиты детей</a:t>
            </a:r>
          </a:p>
        </p:txBody>
      </p:sp>
      <p:grpSp>
        <p:nvGrpSpPr>
          <p:cNvPr id="2" name="Группа 4096"/>
          <p:cNvGrpSpPr/>
          <p:nvPr/>
        </p:nvGrpSpPr>
        <p:grpSpPr>
          <a:xfrm>
            <a:off x="4351943" y="3683882"/>
            <a:ext cx="1125774" cy="938304"/>
            <a:chOff x="371229" y="2534988"/>
            <a:chExt cx="1125774" cy="938304"/>
          </a:xfrm>
        </p:grpSpPr>
        <p:grpSp>
          <p:nvGrpSpPr>
            <p:cNvPr id="3" name="Group 21"/>
            <p:cNvGrpSpPr>
              <a:grpSpLocks/>
            </p:cNvGrpSpPr>
            <p:nvPr/>
          </p:nvGrpSpPr>
          <p:grpSpPr bwMode="auto">
            <a:xfrm>
              <a:off x="371229" y="2534988"/>
              <a:ext cx="548667" cy="919253"/>
              <a:chOff x="2111" y="2247"/>
              <a:chExt cx="592" cy="1034"/>
            </a:xfrm>
          </p:grpSpPr>
          <p:sp>
            <p:nvSpPr>
              <p:cNvPr id="337" name="Freeform 22"/>
              <p:cNvSpPr>
                <a:spLocks/>
              </p:cNvSpPr>
              <p:nvPr/>
            </p:nvSpPr>
            <p:spPr bwMode="gray">
              <a:xfrm>
                <a:off x="2111" y="2449"/>
                <a:ext cx="592" cy="832"/>
              </a:xfrm>
              <a:custGeom>
                <a:avLst/>
                <a:gdLst>
                  <a:gd name="T0" fmla="*/ 168 w 320"/>
                  <a:gd name="T1" fmla="*/ 1 h 479"/>
                  <a:gd name="T2" fmla="*/ 148 w 320"/>
                  <a:gd name="T3" fmla="*/ 33 h 479"/>
                  <a:gd name="T4" fmla="*/ 127 w 320"/>
                  <a:gd name="T5" fmla="*/ 1 h 479"/>
                  <a:gd name="T6" fmla="*/ 70 w 320"/>
                  <a:gd name="T7" fmla="*/ 17 h 479"/>
                  <a:gd name="T8" fmla="*/ 1 w 320"/>
                  <a:gd name="T9" fmla="*/ 174 h 479"/>
                  <a:gd name="T10" fmla="*/ 36 w 320"/>
                  <a:gd name="T11" fmla="*/ 213 h 479"/>
                  <a:gd name="T12" fmla="*/ 86 w 320"/>
                  <a:gd name="T13" fmla="*/ 57 h 479"/>
                  <a:gd name="T14" fmla="*/ 14 w 320"/>
                  <a:gd name="T15" fmla="*/ 411 h 479"/>
                  <a:gd name="T16" fmla="*/ 34 w 320"/>
                  <a:gd name="T17" fmla="*/ 466 h 479"/>
                  <a:gd name="T18" fmla="*/ 133 w 320"/>
                  <a:gd name="T19" fmla="*/ 440 h 479"/>
                  <a:gd name="T20" fmla="*/ 147 w 320"/>
                  <a:gd name="T21" fmla="*/ 232 h 479"/>
                  <a:gd name="T22" fmla="*/ 169 w 320"/>
                  <a:gd name="T23" fmla="*/ 439 h 479"/>
                  <a:gd name="T24" fmla="*/ 262 w 320"/>
                  <a:gd name="T25" fmla="*/ 468 h 479"/>
                  <a:gd name="T26" fmla="*/ 282 w 320"/>
                  <a:gd name="T27" fmla="*/ 407 h 479"/>
                  <a:gd name="T28" fmla="*/ 210 w 320"/>
                  <a:gd name="T29" fmla="*/ 57 h 479"/>
                  <a:gd name="T30" fmla="*/ 230 w 320"/>
                  <a:gd name="T31" fmla="*/ 135 h 479"/>
                  <a:gd name="T32" fmla="*/ 281 w 320"/>
                  <a:gd name="T33" fmla="*/ 236 h 479"/>
                  <a:gd name="T34" fmla="*/ 295 w 320"/>
                  <a:gd name="T35" fmla="*/ 162 h 479"/>
                  <a:gd name="T36" fmla="*/ 216 w 320"/>
                  <a:gd name="T37" fmla="*/ 8 h 479"/>
                  <a:gd name="T38" fmla="*/ 168 w 320"/>
                  <a:gd name="T39" fmla="*/ 1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20" h="479">
                    <a:moveTo>
                      <a:pt x="168" y="1"/>
                    </a:moveTo>
                    <a:cubicBezTo>
                      <a:pt x="165" y="15"/>
                      <a:pt x="154" y="34"/>
                      <a:pt x="148" y="33"/>
                    </a:cubicBezTo>
                    <a:cubicBezTo>
                      <a:pt x="141" y="33"/>
                      <a:pt x="133" y="15"/>
                      <a:pt x="127" y="1"/>
                    </a:cubicBezTo>
                    <a:cubicBezTo>
                      <a:pt x="105" y="0"/>
                      <a:pt x="88" y="5"/>
                      <a:pt x="70" y="17"/>
                    </a:cubicBezTo>
                    <a:cubicBezTo>
                      <a:pt x="57" y="32"/>
                      <a:pt x="0" y="165"/>
                      <a:pt x="1" y="174"/>
                    </a:cubicBezTo>
                    <a:cubicBezTo>
                      <a:pt x="1" y="183"/>
                      <a:pt x="3" y="212"/>
                      <a:pt x="36" y="213"/>
                    </a:cubicBezTo>
                    <a:cubicBezTo>
                      <a:pt x="63" y="197"/>
                      <a:pt x="86" y="57"/>
                      <a:pt x="86" y="57"/>
                    </a:cubicBezTo>
                    <a:cubicBezTo>
                      <a:pt x="79" y="92"/>
                      <a:pt x="14" y="411"/>
                      <a:pt x="14" y="411"/>
                    </a:cubicBezTo>
                    <a:cubicBezTo>
                      <a:pt x="9" y="452"/>
                      <a:pt x="24" y="464"/>
                      <a:pt x="34" y="466"/>
                    </a:cubicBezTo>
                    <a:cubicBezTo>
                      <a:pt x="55" y="471"/>
                      <a:pt x="114" y="479"/>
                      <a:pt x="133" y="440"/>
                    </a:cubicBezTo>
                    <a:cubicBezTo>
                      <a:pt x="152" y="401"/>
                      <a:pt x="141" y="232"/>
                      <a:pt x="147" y="232"/>
                    </a:cubicBezTo>
                    <a:cubicBezTo>
                      <a:pt x="153" y="232"/>
                      <a:pt x="150" y="400"/>
                      <a:pt x="169" y="439"/>
                    </a:cubicBezTo>
                    <a:cubicBezTo>
                      <a:pt x="188" y="478"/>
                      <a:pt x="243" y="473"/>
                      <a:pt x="262" y="468"/>
                    </a:cubicBezTo>
                    <a:cubicBezTo>
                      <a:pt x="272" y="462"/>
                      <a:pt x="292" y="459"/>
                      <a:pt x="282" y="407"/>
                    </a:cubicBezTo>
                    <a:lnTo>
                      <a:pt x="210" y="57"/>
                    </a:lnTo>
                    <a:cubicBezTo>
                      <a:pt x="201" y="12"/>
                      <a:pt x="218" y="105"/>
                      <a:pt x="230" y="135"/>
                    </a:cubicBezTo>
                    <a:cubicBezTo>
                      <a:pt x="242" y="165"/>
                      <a:pt x="242" y="254"/>
                      <a:pt x="281" y="236"/>
                    </a:cubicBezTo>
                    <a:cubicBezTo>
                      <a:pt x="320" y="218"/>
                      <a:pt x="299" y="180"/>
                      <a:pt x="295" y="162"/>
                    </a:cubicBezTo>
                    <a:cubicBezTo>
                      <a:pt x="288" y="150"/>
                      <a:pt x="237" y="17"/>
                      <a:pt x="216" y="8"/>
                    </a:cubicBezTo>
                    <a:cubicBezTo>
                      <a:pt x="183" y="0"/>
                      <a:pt x="168" y="1"/>
                      <a:pt x="168" y="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99CC">
                      <a:gamma/>
                      <a:shade val="76078"/>
                      <a:invGamma/>
                    </a:srgbClr>
                  </a:gs>
                  <a:gs pos="100000">
                    <a:srgbClr val="0099CC"/>
                  </a:gs>
                </a:gsLst>
                <a:lin ang="18900000" scaled="1"/>
              </a:gradFill>
              <a:ln>
                <a:noFill/>
              </a:ln>
              <a:effectLst/>
              <a:scene3d>
                <a:camera prst="legacyPerspectiveTopRight"/>
                <a:lightRig rig="legacyNormal2" dir="t"/>
              </a:scene3d>
              <a:sp3d extrusionH="430200" prstMaterial="legacyMetal">
                <a:bevelT w="13500" h="13500" prst="angle"/>
                <a:bevelB w="13500" h="13500" prst="angle"/>
                <a:extrusionClr>
                  <a:srgbClr val="0099CC"/>
                </a:extrusionClr>
                <a:contourClr>
                  <a:srgbClr val="0099CC"/>
                </a:contourClr>
              </a:sp3d>
              <a:extLst>
                <a:ext uri="{91240B29-F687-4F45-9708-019B960494DF}">
                  <a14:hiddenLine xmlns="" xmlns:a14="http://schemas.microsoft.com/office/drawing/2010/main" w="19050" cmpd="sng">
                    <a:noFill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28398" dir="12393903" algn="ctr" rotWithShape="0">
                        <a:schemeClr val="tx2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/>
              <a:p>
                <a:endParaRPr lang="ru-RU"/>
              </a:p>
            </p:txBody>
          </p:sp>
          <p:sp>
            <p:nvSpPr>
              <p:cNvPr id="338" name="Oval 23"/>
              <p:cNvSpPr>
                <a:spLocks noChangeArrowheads="1"/>
              </p:cNvSpPr>
              <p:nvPr/>
            </p:nvSpPr>
            <p:spPr bwMode="gray">
              <a:xfrm flipH="1">
                <a:off x="2286" y="2247"/>
                <a:ext cx="199" cy="215"/>
              </a:xfrm>
              <a:prstGeom prst="ellipse">
                <a:avLst/>
              </a:prstGeom>
              <a:gradFill rotWithShape="1">
                <a:gsLst>
                  <a:gs pos="0">
                    <a:srgbClr val="0099CC">
                      <a:gamma/>
                      <a:shade val="76078"/>
                      <a:invGamma/>
                    </a:srgbClr>
                  </a:gs>
                  <a:gs pos="100000">
                    <a:srgbClr val="0099CC"/>
                  </a:gs>
                </a:gsLst>
                <a:lin ang="18900000" scaled="1"/>
              </a:gradFill>
              <a:ln>
                <a:noFill/>
              </a:ln>
              <a:effectLst/>
              <a:scene3d>
                <a:camera prst="legacyPerspectiveTopRight"/>
                <a:lightRig rig="legacyNormal2" dir="t"/>
              </a:scene3d>
              <a:sp3d extrusionH="430200" prstMaterial="legacyMetal">
                <a:bevelT w="13500" h="13500" prst="angle"/>
                <a:bevelB w="13500" h="13500" prst="angle"/>
                <a:extrusionClr>
                  <a:srgbClr val="0099CC"/>
                </a:extrusionClr>
                <a:contourClr>
                  <a:srgbClr val="0099CC"/>
                </a:contourClr>
              </a:sp3d>
              <a:extLst>
                <a:ext uri="{91240B29-F687-4F45-9708-019B960494DF}">
                  <a14:hiddenLine xmlns="" xmlns:a14="http://schemas.microsoft.com/office/drawing/2010/main" w="19050">
                    <a:noFill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28398" dir="12393903" algn="ctr" rotWithShape="0">
                        <a:schemeClr val="tx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ru-RU"/>
              </a:p>
            </p:txBody>
          </p:sp>
        </p:grpSp>
        <p:grpSp>
          <p:nvGrpSpPr>
            <p:cNvPr id="4" name="Group 24"/>
            <p:cNvGrpSpPr>
              <a:grpSpLocks/>
            </p:cNvGrpSpPr>
            <p:nvPr/>
          </p:nvGrpSpPr>
          <p:grpSpPr bwMode="auto">
            <a:xfrm>
              <a:off x="919896" y="2540521"/>
              <a:ext cx="577107" cy="932771"/>
              <a:chOff x="4466" y="2053"/>
              <a:chExt cx="590" cy="1177"/>
            </a:xfrm>
          </p:grpSpPr>
          <p:sp>
            <p:nvSpPr>
              <p:cNvPr id="340" name="Freeform 25"/>
              <p:cNvSpPr>
                <a:spLocks/>
              </p:cNvSpPr>
              <p:nvPr/>
            </p:nvSpPr>
            <p:spPr bwMode="gray">
              <a:xfrm>
                <a:off x="4466" y="2259"/>
                <a:ext cx="590" cy="971"/>
              </a:xfrm>
              <a:custGeom>
                <a:avLst/>
                <a:gdLst>
                  <a:gd name="T0" fmla="*/ 284 w 590"/>
                  <a:gd name="T1" fmla="*/ 59 h 971"/>
                  <a:gd name="T2" fmla="*/ 364 w 590"/>
                  <a:gd name="T3" fmla="*/ 7 h 971"/>
                  <a:gd name="T4" fmla="*/ 446 w 590"/>
                  <a:gd name="T5" fmla="*/ 52 h 971"/>
                  <a:gd name="T6" fmla="*/ 512 w 590"/>
                  <a:gd name="T7" fmla="*/ 216 h 971"/>
                  <a:gd name="T8" fmla="*/ 532 w 590"/>
                  <a:gd name="T9" fmla="*/ 417 h 971"/>
                  <a:gd name="T10" fmla="*/ 450 w 590"/>
                  <a:gd name="T11" fmla="*/ 305 h 971"/>
                  <a:gd name="T12" fmla="*/ 398 w 590"/>
                  <a:gd name="T13" fmla="*/ 118 h 971"/>
                  <a:gd name="T14" fmla="*/ 490 w 590"/>
                  <a:gd name="T15" fmla="*/ 497 h 971"/>
                  <a:gd name="T16" fmla="*/ 388 w 590"/>
                  <a:gd name="T17" fmla="*/ 531 h 971"/>
                  <a:gd name="T18" fmla="*/ 412 w 590"/>
                  <a:gd name="T19" fmla="*/ 817 h 971"/>
                  <a:gd name="T20" fmla="*/ 366 w 590"/>
                  <a:gd name="T21" fmla="*/ 967 h 971"/>
                  <a:gd name="T22" fmla="*/ 308 w 590"/>
                  <a:gd name="T23" fmla="*/ 832 h 971"/>
                  <a:gd name="T24" fmla="*/ 290 w 590"/>
                  <a:gd name="T25" fmla="*/ 549 h 971"/>
                  <a:gd name="T26" fmla="*/ 264 w 590"/>
                  <a:gd name="T27" fmla="*/ 801 h 971"/>
                  <a:gd name="T28" fmla="*/ 189 w 590"/>
                  <a:gd name="T29" fmla="*/ 962 h 971"/>
                  <a:gd name="T30" fmla="*/ 151 w 590"/>
                  <a:gd name="T31" fmla="*/ 804 h 971"/>
                  <a:gd name="T32" fmla="*/ 184 w 590"/>
                  <a:gd name="T33" fmla="*/ 525 h 971"/>
                  <a:gd name="T34" fmla="*/ 84 w 590"/>
                  <a:gd name="T35" fmla="*/ 505 h 971"/>
                  <a:gd name="T36" fmla="*/ 170 w 590"/>
                  <a:gd name="T37" fmla="*/ 118 h 971"/>
                  <a:gd name="T38" fmla="*/ 86 w 590"/>
                  <a:gd name="T39" fmla="*/ 401 h 971"/>
                  <a:gd name="T40" fmla="*/ 24 w 590"/>
                  <a:gd name="T41" fmla="*/ 303 h 971"/>
                  <a:gd name="T42" fmla="*/ 140 w 590"/>
                  <a:gd name="T43" fmla="*/ 39 h 971"/>
                  <a:gd name="T44" fmla="*/ 212 w 590"/>
                  <a:gd name="T45" fmla="*/ 13 h 971"/>
                  <a:gd name="T46" fmla="*/ 284 w 590"/>
                  <a:gd name="T47" fmla="*/ 59 h 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90" h="971">
                    <a:moveTo>
                      <a:pt x="284" y="59"/>
                    </a:moveTo>
                    <a:cubicBezTo>
                      <a:pt x="326" y="59"/>
                      <a:pt x="352" y="37"/>
                      <a:pt x="364" y="7"/>
                    </a:cubicBezTo>
                    <a:cubicBezTo>
                      <a:pt x="390" y="2"/>
                      <a:pt x="418" y="17"/>
                      <a:pt x="446" y="52"/>
                    </a:cubicBezTo>
                    <a:cubicBezTo>
                      <a:pt x="470" y="87"/>
                      <a:pt x="498" y="155"/>
                      <a:pt x="512" y="216"/>
                    </a:cubicBezTo>
                    <a:cubicBezTo>
                      <a:pt x="528" y="274"/>
                      <a:pt x="590" y="404"/>
                      <a:pt x="532" y="417"/>
                    </a:cubicBezTo>
                    <a:cubicBezTo>
                      <a:pt x="476" y="430"/>
                      <a:pt x="462" y="364"/>
                      <a:pt x="450" y="305"/>
                    </a:cubicBezTo>
                    <a:cubicBezTo>
                      <a:pt x="430" y="227"/>
                      <a:pt x="398" y="118"/>
                      <a:pt x="398" y="118"/>
                    </a:cubicBezTo>
                    <a:cubicBezTo>
                      <a:pt x="405" y="150"/>
                      <a:pt x="492" y="428"/>
                      <a:pt x="490" y="497"/>
                    </a:cubicBezTo>
                    <a:cubicBezTo>
                      <a:pt x="428" y="523"/>
                      <a:pt x="442" y="516"/>
                      <a:pt x="388" y="531"/>
                    </a:cubicBezTo>
                    <a:cubicBezTo>
                      <a:pt x="394" y="620"/>
                      <a:pt x="405" y="737"/>
                      <a:pt x="412" y="817"/>
                    </a:cubicBezTo>
                    <a:cubicBezTo>
                      <a:pt x="414" y="865"/>
                      <a:pt x="438" y="963"/>
                      <a:pt x="366" y="967"/>
                    </a:cubicBezTo>
                    <a:cubicBezTo>
                      <a:pt x="294" y="971"/>
                      <a:pt x="318" y="915"/>
                      <a:pt x="308" y="832"/>
                    </a:cubicBezTo>
                    <a:lnTo>
                      <a:pt x="290" y="549"/>
                    </a:lnTo>
                    <a:lnTo>
                      <a:pt x="264" y="801"/>
                    </a:lnTo>
                    <a:cubicBezTo>
                      <a:pt x="250" y="879"/>
                      <a:pt x="256" y="960"/>
                      <a:pt x="189" y="962"/>
                    </a:cubicBezTo>
                    <a:cubicBezTo>
                      <a:pt x="122" y="964"/>
                      <a:pt x="149" y="840"/>
                      <a:pt x="151" y="804"/>
                    </a:cubicBezTo>
                    <a:cubicBezTo>
                      <a:pt x="153" y="768"/>
                      <a:pt x="184" y="579"/>
                      <a:pt x="184" y="525"/>
                    </a:cubicBezTo>
                    <a:cubicBezTo>
                      <a:pt x="134" y="515"/>
                      <a:pt x="84" y="505"/>
                      <a:pt x="84" y="505"/>
                    </a:cubicBezTo>
                    <a:lnTo>
                      <a:pt x="170" y="118"/>
                    </a:lnTo>
                    <a:cubicBezTo>
                      <a:pt x="170" y="101"/>
                      <a:pt x="110" y="370"/>
                      <a:pt x="86" y="401"/>
                    </a:cubicBezTo>
                    <a:cubicBezTo>
                      <a:pt x="62" y="433"/>
                      <a:pt x="0" y="397"/>
                      <a:pt x="24" y="303"/>
                    </a:cubicBezTo>
                    <a:cubicBezTo>
                      <a:pt x="34" y="263"/>
                      <a:pt x="124" y="55"/>
                      <a:pt x="140" y="39"/>
                    </a:cubicBezTo>
                    <a:cubicBezTo>
                      <a:pt x="156" y="23"/>
                      <a:pt x="160" y="0"/>
                      <a:pt x="212" y="13"/>
                    </a:cubicBezTo>
                    <a:cubicBezTo>
                      <a:pt x="238" y="41"/>
                      <a:pt x="242" y="59"/>
                      <a:pt x="284" y="5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0B5B4"/>
                  </a:gs>
                  <a:gs pos="100000">
                    <a:srgbClr val="F0B5B4">
                      <a:gamma/>
                      <a:tint val="53725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scene3d>
                <a:camera prst="legacyObliqueTopRight"/>
                <a:lightRig rig="legacyNormal3" dir="b"/>
              </a:scene3d>
              <a:sp3d extrusionH="176200" prstMaterial="legacyMetal">
                <a:bevelT w="13500" h="13500" prst="angle"/>
                <a:bevelB w="13500" h="13500" prst="angle"/>
                <a:extrusionClr>
                  <a:srgbClr val="F0B5B4"/>
                </a:extrusionClr>
                <a:contourClr>
                  <a:srgbClr val="F0B5B4"/>
                </a:contourClr>
              </a:sp3d>
              <a:extLst>
                <a:ext uri="{91240B29-F687-4F45-9708-019B960494DF}">
                  <a14:hiddenLine xmlns="" xmlns:a14="http://schemas.microsoft.com/office/drawing/2010/main" w="19050" cmpd="sng">
                    <a:noFill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28398" dir="20006097" algn="ctr" rotWithShape="0">
                        <a:schemeClr val="tx2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/>
              <a:p>
                <a:endParaRPr lang="ru-RU"/>
              </a:p>
            </p:txBody>
          </p:sp>
          <p:sp>
            <p:nvSpPr>
              <p:cNvPr id="341" name="Oval 26"/>
              <p:cNvSpPr>
                <a:spLocks noChangeArrowheads="1"/>
              </p:cNvSpPr>
              <p:nvPr/>
            </p:nvSpPr>
            <p:spPr bwMode="gray">
              <a:xfrm>
                <a:off x="4641" y="2053"/>
                <a:ext cx="213" cy="225"/>
              </a:xfrm>
              <a:prstGeom prst="ellipse">
                <a:avLst/>
              </a:prstGeom>
              <a:gradFill rotWithShape="1">
                <a:gsLst>
                  <a:gs pos="0">
                    <a:srgbClr val="F0B5B4"/>
                  </a:gs>
                  <a:gs pos="100000">
                    <a:srgbClr val="F0B5B4">
                      <a:gamma/>
                      <a:tint val="53725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scene3d>
                <a:camera prst="legacyObliqueTopRight"/>
                <a:lightRig rig="legacyNormal3" dir="b"/>
              </a:scene3d>
              <a:sp3d extrusionH="176200" prstMaterial="legacyMetal">
                <a:bevelT w="13500" h="13500" prst="angle"/>
                <a:bevelB w="13500" h="13500" prst="angle"/>
                <a:extrusionClr>
                  <a:srgbClr val="F0B5B4"/>
                </a:extrusionClr>
                <a:contourClr>
                  <a:srgbClr val="F0B5B4"/>
                </a:contourClr>
              </a:sp3d>
              <a:extLst>
                <a:ext uri="{91240B29-F687-4F45-9708-019B960494DF}">
                  <a14:hiddenLine xmlns="" xmlns:a14="http://schemas.microsoft.com/office/drawing/2010/main" w="19050">
                    <a:noFill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28398" dir="20006097" algn="ctr" rotWithShape="0">
                        <a:schemeClr val="tx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ru-RU"/>
              </a:p>
            </p:txBody>
          </p:sp>
        </p:grpSp>
      </p:grpSp>
      <p:sp>
        <p:nvSpPr>
          <p:cNvPr id="343" name="Rectangle 37"/>
          <p:cNvSpPr>
            <a:spLocks noChangeArrowheads="1"/>
          </p:cNvSpPr>
          <p:nvPr/>
        </p:nvSpPr>
        <p:spPr bwMode="black">
          <a:xfrm>
            <a:off x="362858" y="3585030"/>
            <a:ext cx="3989086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параде приняли участие 1000 </a:t>
            </a:r>
            <a:r>
              <a:rPr lang="ru-RU" alt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школьников города Павлодара в красочных и оригинальных костюмах с зажигательными музыкальными композициями</a:t>
            </a:r>
            <a:endParaRPr lang="en-US" alt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4" name="Picture 3" descr="num-1_t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66" y="2353585"/>
            <a:ext cx="977323" cy="11015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Прямоугольник 4098"/>
          <p:cNvSpPr/>
          <p:nvPr/>
        </p:nvSpPr>
        <p:spPr>
          <a:xfrm>
            <a:off x="1499231" y="2654425"/>
            <a:ext cx="36663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Июня 2017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52" name="Line 16"/>
          <p:cNvSpPr>
            <a:spLocks noChangeShapeType="1"/>
          </p:cNvSpPr>
          <p:nvPr/>
        </p:nvSpPr>
        <p:spPr bwMode="gray">
          <a:xfrm rot="5400000">
            <a:off x="3672204" y="3079958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4" name="Заголовок 1"/>
          <p:cNvSpPr txBox="1">
            <a:spLocks/>
          </p:cNvSpPr>
          <p:nvPr/>
        </p:nvSpPr>
        <p:spPr>
          <a:xfrm>
            <a:off x="2899665" y="-38100"/>
            <a:ext cx="5982713" cy="9314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Яркие события года</a:t>
            </a:r>
            <a:endParaRPr lang="ru-RU" sz="2800" b="1" dirty="0">
              <a:ln w="0"/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G:\IMG-20170601-WA00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10" y="4957472"/>
            <a:ext cx="2961823" cy="1666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17" name="Рисунок 216" descr="IMG-20170628-WA0007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10" y="4953731"/>
            <a:ext cx="2436329" cy="16842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3" name="Рисунок 182" descr="FullSizeRender-19-01-17-07-22-4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82100" y="4972050"/>
            <a:ext cx="2856139" cy="16460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84" name="Picture 3" descr="C:\Users\Admin\Desktop\фото баннеры\фотографии на августовскую конференцию 2017\шахматы\Sow_n_37_g.Pavlodar.jpg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9350" y="4972050"/>
            <a:ext cx="2730046" cy="16398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22" name="Freeform 3"/>
          <p:cNvSpPr>
            <a:spLocks/>
          </p:cNvSpPr>
          <p:nvPr/>
        </p:nvSpPr>
        <p:spPr bwMode="gray">
          <a:xfrm flipH="1" flipV="1">
            <a:off x="6408659" y="3604751"/>
            <a:ext cx="5373766" cy="1272048"/>
          </a:xfrm>
          <a:custGeom>
            <a:avLst/>
            <a:gdLst/>
            <a:ahLst/>
            <a:cxnLst>
              <a:cxn ang="0">
                <a:pos x="3724" y="288"/>
              </a:cxn>
              <a:cxn ang="0">
                <a:pos x="1346" y="290"/>
              </a:cxn>
              <a:cxn ang="0">
                <a:pos x="1246" y="258"/>
              </a:cxn>
              <a:cxn ang="0">
                <a:pos x="1066" y="79"/>
              </a:cxn>
              <a:cxn ang="0">
                <a:pos x="923" y="4"/>
              </a:cxn>
              <a:cxn ang="0">
                <a:pos x="103" y="4"/>
              </a:cxn>
              <a:cxn ang="0">
                <a:pos x="2" y="88"/>
              </a:cxn>
              <a:cxn ang="0">
                <a:pos x="2" y="729"/>
              </a:cxn>
              <a:cxn ang="0">
                <a:pos x="103" y="804"/>
              </a:cxn>
              <a:cxn ang="0">
                <a:pos x="3688" y="804"/>
              </a:cxn>
              <a:cxn ang="0">
                <a:pos x="3790" y="716"/>
              </a:cxn>
              <a:cxn ang="0">
                <a:pos x="3790" y="356"/>
              </a:cxn>
              <a:cxn ang="0">
                <a:pos x="3724" y="288"/>
              </a:cxn>
            </a:cxnLst>
            <a:rect l="0" t="0" r="r" b="b"/>
            <a:pathLst>
              <a:path w="3796" h="816">
                <a:moveTo>
                  <a:pt x="3724" y="288"/>
                </a:moveTo>
                <a:cubicBezTo>
                  <a:pt x="2535" y="289"/>
                  <a:pt x="1346" y="290"/>
                  <a:pt x="1346" y="290"/>
                </a:cubicBezTo>
                <a:cubicBezTo>
                  <a:pt x="1304" y="288"/>
                  <a:pt x="1272" y="282"/>
                  <a:pt x="1246" y="258"/>
                </a:cubicBezTo>
                <a:cubicBezTo>
                  <a:pt x="1156" y="168"/>
                  <a:pt x="1066" y="79"/>
                  <a:pt x="1066" y="79"/>
                </a:cubicBezTo>
                <a:cubicBezTo>
                  <a:pt x="1034" y="48"/>
                  <a:pt x="1002" y="0"/>
                  <a:pt x="923" y="4"/>
                </a:cubicBezTo>
                <a:cubicBezTo>
                  <a:pt x="513" y="4"/>
                  <a:pt x="103" y="4"/>
                  <a:pt x="103" y="4"/>
                </a:cubicBezTo>
                <a:cubicBezTo>
                  <a:pt x="38" y="4"/>
                  <a:pt x="0" y="42"/>
                  <a:pt x="2" y="88"/>
                </a:cubicBezTo>
                <a:cubicBezTo>
                  <a:pt x="2" y="410"/>
                  <a:pt x="2" y="729"/>
                  <a:pt x="2" y="729"/>
                </a:cubicBezTo>
                <a:cubicBezTo>
                  <a:pt x="0" y="812"/>
                  <a:pt x="103" y="804"/>
                  <a:pt x="103" y="804"/>
                </a:cubicBezTo>
                <a:cubicBezTo>
                  <a:pt x="1895" y="804"/>
                  <a:pt x="3688" y="804"/>
                  <a:pt x="3688" y="804"/>
                </a:cubicBezTo>
                <a:cubicBezTo>
                  <a:pt x="3688" y="804"/>
                  <a:pt x="3794" y="816"/>
                  <a:pt x="3790" y="716"/>
                </a:cubicBezTo>
                <a:cubicBezTo>
                  <a:pt x="3790" y="536"/>
                  <a:pt x="3790" y="356"/>
                  <a:pt x="3790" y="356"/>
                </a:cubicBezTo>
                <a:cubicBezTo>
                  <a:pt x="3790" y="356"/>
                  <a:pt x="3796" y="288"/>
                  <a:pt x="3724" y="288"/>
                </a:cubicBez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223" name="Freeform 4"/>
          <p:cNvSpPr>
            <a:spLocks/>
          </p:cNvSpPr>
          <p:nvPr/>
        </p:nvSpPr>
        <p:spPr bwMode="gray">
          <a:xfrm>
            <a:off x="6391276" y="1061810"/>
            <a:ext cx="5448300" cy="2595790"/>
          </a:xfrm>
          <a:custGeom>
            <a:avLst/>
            <a:gdLst/>
            <a:ahLst/>
            <a:cxnLst>
              <a:cxn ang="0">
                <a:pos x="3724" y="288"/>
              </a:cxn>
              <a:cxn ang="0">
                <a:pos x="1346" y="290"/>
              </a:cxn>
              <a:cxn ang="0">
                <a:pos x="1246" y="258"/>
              </a:cxn>
              <a:cxn ang="0">
                <a:pos x="1066" y="79"/>
              </a:cxn>
              <a:cxn ang="0">
                <a:pos x="923" y="4"/>
              </a:cxn>
              <a:cxn ang="0">
                <a:pos x="103" y="4"/>
              </a:cxn>
              <a:cxn ang="0">
                <a:pos x="2" y="88"/>
              </a:cxn>
              <a:cxn ang="0">
                <a:pos x="2" y="729"/>
              </a:cxn>
              <a:cxn ang="0">
                <a:pos x="103" y="804"/>
              </a:cxn>
              <a:cxn ang="0">
                <a:pos x="3688" y="804"/>
              </a:cxn>
              <a:cxn ang="0">
                <a:pos x="3790" y="716"/>
              </a:cxn>
              <a:cxn ang="0">
                <a:pos x="3790" y="356"/>
              </a:cxn>
              <a:cxn ang="0">
                <a:pos x="3724" y="288"/>
              </a:cxn>
            </a:cxnLst>
            <a:rect l="0" t="0" r="r" b="b"/>
            <a:pathLst>
              <a:path w="3796" h="816">
                <a:moveTo>
                  <a:pt x="3724" y="288"/>
                </a:moveTo>
                <a:cubicBezTo>
                  <a:pt x="2535" y="289"/>
                  <a:pt x="1346" y="290"/>
                  <a:pt x="1346" y="290"/>
                </a:cubicBezTo>
                <a:cubicBezTo>
                  <a:pt x="1304" y="288"/>
                  <a:pt x="1272" y="282"/>
                  <a:pt x="1246" y="258"/>
                </a:cubicBezTo>
                <a:cubicBezTo>
                  <a:pt x="1156" y="168"/>
                  <a:pt x="1066" y="79"/>
                  <a:pt x="1066" y="79"/>
                </a:cubicBezTo>
                <a:cubicBezTo>
                  <a:pt x="1034" y="48"/>
                  <a:pt x="1002" y="0"/>
                  <a:pt x="923" y="4"/>
                </a:cubicBezTo>
                <a:cubicBezTo>
                  <a:pt x="513" y="4"/>
                  <a:pt x="103" y="4"/>
                  <a:pt x="103" y="4"/>
                </a:cubicBezTo>
                <a:cubicBezTo>
                  <a:pt x="38" y="4"/>
                  <a:pt x="0" y="42"/>
                  <a:pt x="2" y="88"/>
                </a:cubicBezTo>
                <a:cubicBezTo>
                  <a:pt x="2" y="410"/>
                  <a:pt x="2" y="729"/>
                  <a:pt x="2" y="729"/>
                </a:cubicBezTo>
                <a:cubicBezTo>
                  <a:pt x="0" y="812"/>
                  <a:pt x="103" y="804"/>
                  <a:pt x="103" y="804"/>
                </a:cubicBezTo>
                <a:cubicBezTo>
                  <a:pt x="1895" y="804"/>
                  <a:pt x="3688" y="804"/>
                  <a:pt x="3688" y="804"/>
                </a:cubicBezTo>
                <a:cubicBezTo>
                  <a:pt x="3688" y="804"/>
                  <a:pt x="3794" y="816"/>
                  <a:pt x="3790" y="716"/>
                </a:cubicBezTo>
                <a:cubicBezTo>
                  <a:pt x="3790" y="536"/>
                  <a:pt x="3790" y="356"/>
                  <a:pt x="3790" y="356"/>
                </a:cubicBezTo>
                <a:cubicBezTo>
                  <a:pt x="3790" y="356"/>
                  <a:pt x="3796" y="288"/>
                  <a:pt x="3724" y="288"/>
                </a:cubicBez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224" name="Rectangle 5"/>
          <p:cNvSpPr>
            <a:spLocks noChangeArrowheads="1"/>
          </p:cNvSpPr>
          <p:nvPr/>
        </p:nvSpPr>
        <p:spPr bwMode="gray">
          <a:xfrm>
            <a:off x="6855732" y="2083708"/>
            <a:ext cx="1896908" cy="1215947"/>
          </a:xfrm>
          <a:prstGeom prst="rect">
            <a:avLst/>
          </a:prstGeom>
          <a:gradFill rotWithShape="1">
            <a:gsLst>
              <a:gs pos="0">
                <a:srgbClr val="DAE9FA">
                  <a:gamma/>
                  <a:tint val="0"/>
                  <a:invGamma/>
                </a:srgbClr>
              </a:gs>
              <a:gs pos="100000">
                <a:srgbClr val="DAE9FA"/>
              </a:gs>
            </a:gsLst>
            <a:lin ang="5400000" scaled="1"/>
          </a:gradFill>
          <a:ln w="9525">
            <a:solidFill>
              <a:srgbClr val="F8F8F8"/>
            </a:solidFill>
            <a:miter lim="800000"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25" name="Rectangle 6"/>
          <p:cNvSpPr>
            <a:spLocks noChangeArrowheads="1"/>
          </p:cNvSpPr>
          <p:nvPr/>
        </p:nvSpPr>
        <p:spPr bwMode="gray">
          <a:xfrm>
            <a:off x="9552215" y="2055133"/>
            <a:ext cx="1834218" cy="1231225"/>
          </a:xfrm>
          <a:prstGeom prst="rect">
            <a:avLst/>
          </a:prstGeom>
          <a:gradFill rotWithShape="1">
            <a:gsLst>
              <a:gs pos="0">
                <a:srgbClr val="DAE9FA">
                  <a:gamma/>
                  <a:tint val="0"/>
                  <a:invGamma/>
                </a:srgbClr>
              </a:gs>
              <a:gs pos="100000">
                <a:srgbClr val="DAE9FA"/>
              </a:gs>
            </a:gsLst>
            <a:lin ang="5400000" scaled="1"/>
          </a:gradFill>
          <a:ln w="9525">
            <a:solidFill>
              <a:srgbClr val="F8F8F8"/>
            </a:solidFill>
            <a:miter lim="800000"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26" name="Rectangle 7"/>
          <p:cNvSpPr>
            <a:spLocks noChangeArrowheads="1"/>
          </p:cNvSpPr>
          <p:nvPr/>
        </p:nvSpPr>
        <p:spPr bwMode="gray">
          <a:xfrm>
            <a:off x="6799034" y="3555092"/>
            <a:ext cx="1950219" cy="1216967"/>
          </a:xfrm>
          <a:prstGeom prst="rect">
            <a:avLst/>
          </a:prstGeom>
          <a:gradFill rotWithShape="1">
            <a:gsLst>
              <a:gs pos="0">
                <a:srgbClr val="DAE9FA">
                  <a:gamma/>
                  <a:tint val="0"/>
                  <a:invGamma/>
                </a:srgbClr>
              </a:gs>
              <a:gs pos="100000">
                <a:srgbClr val="DAE9FA"/>
              </a:gs>
            </a:gsLst>
            <a:lin ang="5400000" scaled="1"/>
          </a:gradFill>
          <a:ln w="9525">
            <a:solidFill>
              <a:srgbClr val="F8F8F8"/>
            </a:solidFill>
            <a:miter lim="800000"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7" name="Rectangle 8"/>
          <p:cNvSpPr>
            <a:spLocks noChangeArrowheads="1"/>
          </p:cNvSpPr>
          <p:nvPr/>
        </p:nvSpPr>
        <p:spPr bwMode="gray">
          <a:xfrm>
            <a:off x="9561816" y="3559882"/>
            <a:ext cx="1916095" cy="1245485"/>
          </a:xfrm>
          <a:prstGeom prst="rect">
            <a:avLst/>
          </a:prstGeom>
          <a:gradFill rotWithShape="1">
            <a:gsLst>
              <a:gs pos="0">
                <a:srgbClr val="DAE9FA">
                  <a:gamma/>
                  <a:tint val="0"/>
                  <a:invGamma/>
                </a:srgbClr>
              </a:gs>
              <a:gs pos="100000">
                <a:srgbClr val="DAE9FA"/>
              </a:gs>
            </a:gsLst>
            <a:lin ang="5400000" scaled="1"/>
          </a:gradFill>
          <a:ln w="9525">
            <a:solidFill>
              <a:srgbClr val="F8F8F8"/>
            </a:solidFill>
            <a:miter lim="800000"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29" name="AutoShape 24"/>
          <p:cNvSpPr>
            <a:spLocks noChangeArrowheads="1"/>
          </p:cNvSpPr>
          <p:nvPr/>
        </p:nvSpPr>
        <p:spPr bwMode="gray">
          <a:xfrm rot="5400000">
            <a:off x="7789610" y="3080834"/>
            <a:ext cx="174680" cy="181584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rot="10800000" vert="eaVert" wrap="none" anchor="ctr"/>
          <a:lstStyle/>
          <a:p>
            <a:pPr algn="ctr"/>
            <a:endParaRPr lang="ru-RU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30" name="AutoShape 25"/>
          <p:cNvSpPr>
            <a:spLocks noChangeArrowheads="1"/>
          </p:cNvSpPr>
          <p:nvPr/>
        </p:nvSpPr>
        <p:spPr bwMode="gray">
          <a:xfrm rot="5400000">
            <a:off x="10451772" y="3124377"/>
            <a:ext cx="174680" cy="181584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rot="10800000" vert="eaVert" wrap="none" anchor="ctr"/>
          <a:lstStyle/>
          <a:p>
            <a:pPr algn="ctr"/>
            <a:endParaRPr lang="ru-RU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31" name="AutoShape 26"/>
          <p:cNvSpPr>
            <a:spLocks noChangeArrowheads="1"/>
          </p:cNvSpPr>
          <p:nvPr/>
        </p:nvSpPr>
        <p:spPr bwMode="gray">
          <a:xfrm rot="5400000">
            <a:off x="7805183" y="4581248"/>
            <a:ext cx="174680" cy="181584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rot="10800000" vert="eaVert" wrap="none" anchor="ctr"/>
          <a:lstStyle/>
          <a:p>
            <a:pPr algn="ctr"/>
            <a:endParaRPr lang="ru-RU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32" name="Прямоугольник 231"/>
          <p:cNvSpPr/>
          <p:nvPr/>
        </p:nvSpPr>
        <p:spPr>
          <a:xfrm>
            <a:off x="6915150" y="2293228"/>
            <a:ext cx="1790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Открытие кабинетов шахмат во всех школах города</a:t>
            </a:r>
            <a:endParaRPr lang="en-US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4" name="Прямоугольник 233"/>
          <p:cNvSpPr/>
          <p:nvPr/>
        </p:nvSpPr>
        <p:spPr>
          <a:xfrm>
            <a:off x="9629808" y="2216040"/>
            <a:ext cx="16743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n w="0"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эти цели выделены 34,3 млн.тг.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" name="Прямоугольник 234"/>
          <p:cNvSpPr/>
          <p:nvPr/>
        </p:nvSpPr>
        <p:spPr>
          <a:xfrm>
            <a:off x="6774996" y="3682999"/>
            <a:ext cx="2007435" cy="882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Введены 42 ставки педагогов дополнительного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образования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6" name="AutoShape 26"/>
          <p:cNvSpPr>
            <a:spLocks noChangeArrowheads="1"/>
          </p:cNvSpPr>
          <p:nvPr/>
        </p:nvSpPr>
        <p:spPr bwMode="gray">
          <a:xfrm rot="5400000">
            <a:off x="10462658" y="4581248"/>
            <a:ext cx="174680" cy="181584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rot="10800000" vert="eaVert" wrap="none" anchor="ctr"/>
          <a:lstStyle/>
          <a:p>
            <a:pPr algn="ctr"/>
            <a:endParaRPr lang="ru-RU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37" name="Прямоугольник 236"/>
          <p:cNvSpPr/>
          <p:nvPr/>
        </p:nvSpPr>
        <p:spPr>
          <a:xfrm>
            <a:off x="9658383" y="3844815"/>
            <a:ext cx="16743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n w="0"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 охват свыше 3 тыс. учащихся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8" name="Прямоугольник 237"/>
          <p:cNvSpPr/>
          <p:nvPr/>
        </p:nvSpPr>
        <p:spPr>
          <a:xfrm>
            <a:off x="7639050" y="900410"/>
            <a:ext cx="4191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Открытие  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кабинетов шахмат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510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2611088" y="57150"/>
            <a:ext cx="6855743" cy="657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«ЖАЙДАРЛЫ ЖАЗ – 2017»</a:t>
            </a:r>
            <a:endParaRPr lang="ru-RU" sz="24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Freeform 3"/>
          <p:cNvSpPr>
            <a:spLocks/>
          </p:cNvSpPr>
          <p:nvPr/>
        </p:nvSpPr>
        <p:spPr bwMode="gray">
          <a:xfrm flipH="1" flipV="1">
            <a:off x="544186" y="4630055"/>
            <a:ext cx="4855128" cy="1799773"/>
          </a:xfrm>
          <a:custGeom>
            <a:avLst/>
            <a:gdLst>
              <a:gd name="T0" fmla="*/ 496 w 5190"/>
              <a:gd name="T1" fmla="*/ 157 h 2298"/>
              <a:gd name="T2" fmla="*/ 0 w 5190"/>
              <a:gd name="T3" fmla="*/ 0 h 2298"/>
              <a:gd name="T4" fmla="*/ 231 w 5190"/>
              <a:gd name="T5" fmla="*/ 124 h 2298"/>
              <a:gd name="T6" fmla="*/ 4282 w 5190"/>
              <a:gd name="T7" fmla="*/ 2025 h 2298"/>
              <a:gd name="T8" fmla="*/ 3974 w 5190"/>
              <a:gd name="T9" fmla="*/ 2298 h 2298"/>
              <a:gd name="T10" fmla="*/ 5190 w 5190"/>
              <a:gd name="T11" fmla="*/ 2065 h 2298"/>
              <a:gd name="T12" fmla="*/ 5039 w 5190"/>
              <a:gd name="T13" fmla="*/ 1268 h 2298"/>
              <a:gd name="T14" fmla="*/ 4748 w 5190"/>
              <a:gd name="T15" fmla="*/ 1507 h 2298"/>
              <a:gd name="T16" fmla="*/ 496 w 5190"/>
              <a:gd name="T17" fmla="*/ 157 h 2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190" h="2298">
                <a:moveTo>
                  <a:pt x="496" y="157"/>
                </a:moveTo>
                <a:lnTo>
                  <a:pt x="0" y="0"/>
                </a:lnTo>
                <a:lnTo>
                  <a:pt x="231" y="124"/>
                </a:lnTo>
                <a:lnTo>
                  <a:pt x="4282" y="2025"/>
                </a:lnTo>
                <a:lnTo>
                  <a:pt x="3974" y="2298"/>
                </a:lnTo>
                <a:lnTo>
                  <a:pt x="5190" y="2065"/>
                </a:lnTo>
                <a:lnTo>
                  <a:pt x="5039" y="1268"/>
                </a:lnTo>
                <a:lnTo>
                  <a:pt x="4748" y="1507"/>
                </a:lnTo>
                <a:lnTo>
                  <a:pt x="496" y="157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AutoShape 7"/>
          <p:cNvSpPr>
            <a:spLocks noChangeArrowheads="1"/>
          </p:cNvSpPr>
          <p:nvPr/>
        </p:nvSpPr>
        <p:spPr bwMode="ltGray">
          <a:xfrm>
            <a:off x="2458490" y="4698239"/>
            <a:ext cx="565150" cy="682625"/>
          </a:xfrm>
          <a:prstGeom prst="can">
            <a:avLst>
              <a:gd name="adj" fmla="val 21434"/>
            </a:avLst>
          </a:prstGeom>
          <a:gradFill rotWithShape="1">
            <a:gsLst>
              <a:gs pos="0">
                <a:schemeClr val="accent2"/>
              </a:gs>
              <a:gs pos="50000">
                <a:schemeClr val="accent2">
                  <a:gamma/>
                  <a:tint val="35686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AutoShape 8"/>
          <p:cNvSpPr>
            <a:spLocks noChangeArrowheads="1"/>
          </p:cNvSpPr>
          <p:nvPr/>
        </p:nvSpPr>
        <p:spPr bwMode="ltGray">
          <a:xfrm>
            <a:off x="3741509" y="5349384"/>
            <a:ext cx="442913" cy="427037"/>
          </a:xfrm>
          <a:prstGeom prst="can">
            <a:avLst>
              <a:gd name="adj" fmla="val 21667"/>
            </a:avLst>
          </a:prstGeom>
          <a:gradFill rotWithShape="1">
            <a:gsLst>
              <a:gs pos="0">
                <a:schemeClr val="accent2"/>
              </a:gs>
              <a:gs pos="50000">
                <a:schemeClr val="accent2">
                  <a:gamma/>
                  <a:tint val="35686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 Box 12"/>
          <p:cNvSpPr txBox="1">
            <a:spLocks noChangeArrowheads="1"/>
          </p:cNvSpPr>
          <p:nvPr/>
        </p:nvSpPr>
        <p:spPr bwMode="gray">
          <a:xfrm>
            <a:off x="106857" y="6398335"/>
            <a:ext cx="519856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alt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расходов на организацию летнего отдыха</a:t>
            </a:r>
            <a:endParaRPr lang="en-US" altLang="ru-RU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gray">
          <a:xfrm>
            <a:off x="3573780" y="4731657"/>
            <a:ext cx="147719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alt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60,1 млн. </a:t>
            </a:r>
            <a:r>
              <a:rPr lang="ru-RU" altLang="ru-RU" sz="1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тг</a:t>
            </a:r>
            <a:endParaRPr lang="en-US" altLang="ru-RU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 Box 17"/>
          <p:cNvSpPr txBox="1">
            <a:spLocks noChangeArrowheads="1"/>
          </p:cNvSpPr>
          <p:nvPr/>
        </p:nvSpPr>
        <p:spPr bwMode="gray">
          <a:xfrm>
            <a:off x="2414040" y="5921299"/>
            <a:ext cx="73600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28398" dir="3806097" algn="ctr" rotWithShape="0">
                    <a:srgbClr val="3333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en-US" alt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 Box 18"/>
          <p:cNvSpPr txBox="1">
            <a:spLocks noChangeArrowheads="1"/>
          </p:cNvSpPr>
          <p:nvPr/>
        </p:nvSpPr>
        <p:spPr bwMode="gray">
          <a:xfrm>
            <a:off x="1413496" y="5551968"/>
            <a:ext cx="8079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28398" dir="3806097" algn="ctr" rotWithShape="0">
                    <a:srgbClr val="3333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lang="en-US" alt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9" name="AutoShape 22"/>
          <p:cNvCxnSpPr>
            <a:cxnSpLocks noChangeShapeType="1"/>
            <a:stCxn id="35" idx="3"/>
            <a:endCxn id="44" idx="0"/>
          </p:cNvCxnSpPr>
          <p:nvPr/>
        </p:nvCxnSpPr>
        <p:spPr bwMode="gray">
          <a:xfrm rot="5400000">
            <a:off x="3300066" y="5258399"/>
            <a:ext cx="144878" cy="1180922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1C1C1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AutoShape 23"/>
          <p:cNvCxnSpPr>
            <a:cxnSpLocks noChangeShapeType="1"/>
            <a:stCxn id="34" idx="3"/>
            <a:endCxn id="45" idx="0"/>
          </p:cNvCxnSpPr>
          <p:nvPr/>
        </p:nvCxnSpPr>
        <p:spPr bwMode="gray">
          <a:xfrm rot="5400000">
            <a:off x="2193722" y="5004625"/>
            <a:ext cx="171104" cy="923582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1C1C1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0" name="Text Box 13"/>
          <p:cNvSpPr txBox="1">
            <a:spLocks noChangeArrowheads="1"/>
          </p:cNvSpPr>
          <p:nvPr/>
        </p:nvSpPr>
        <p:spPr bwMode="gray">
          <a:xfrm>
            <a:off x="1970514" y="4296190"/>
            <a:ext cx="163748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alt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208,1 млн. </a:t>
            </a:r>
            <a:r>
              <a:rPr lang="ru-RU" altLang="ru-RU" sz="1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тг</a:t>
            </a:r>
            <a:endParaRPr lang="en-US" altLang="ru-RU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Text Box 6"/>
          <p:cNvSpPr txBox="1">
            <a:spLocks noChangeArrowheads="1"/>
          </p:cNvSpPr>
          <p:nvPr/>
        </p:nvSpPr>
        <p:spPr bwMode="gray">
          <a:xfrm>
            <a:off x="581025" y="1320754"/>
            <a:ext cx="4953000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Охват - 36 195 учащихся</a:t>
            </a:r>
          </a:p>
          <a:p>
            <a:pPr algn="ctr"/>
            <a:r>
              <a:rPr lang="ru-RU" alt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100 </a:t>
            </a:r>
            <a:r>
              <a:rPr lang="ru-RU" alt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alt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ru-RU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6" name="Заголовок 1"/>
          <p:cNvSpPr txBox="1">
            <a:spLocks/>
          </p:cNvSpPr>
          <p:nvPr/>
        </p:nvSpPr>
        <p:spPr>
          <a:xfrm>
            <a:off x="187592" y="622230"/>
            <a:ext cx="5458915" cy="5865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>
                <a:ln w="0"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Отдых, занятость и оздоровление </a:t>
            </a:r>
            <a:r>
              <a:rPr lang="ru-RU" sz="1800" b="1" dirty="0" smtClean="0">
                <a:ln w="0"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800" b="1" dirty="0">
              <a:ln w="0"/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5" name="Объект 10"/>
          <p:cNvPicPr>
            <a:picLocks noGrp="1" noChangeAspect="1"/>
          </p:cNvPicPr>
          <p:nvPr>
            <p:ph sz="quarter" idx="1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0889" y="2106573"/>
            <a:ext cx="4322977" cy="2208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6" name="Line 16"/>
          <p:cNvSpPr>
            <a:spLocks noChangeShapeType="1"/>
          </p:cNvSpPr>
          <p:nvPr/>
        </p:nvSpPr>
        <p:spPr bwMode="gray">
          <a:xfrm rot="5400000">
            <a:off x="3672204" y="3384758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7" name="Заголовок 1"/>
          <p:cNvSpPr txBox="1">
            <a:spLocks/>
          </p:cNvSpPr>
          <p:nvPr/>
        </p:nvSpPr>
        <p:spPr>
          <a:xfrm>
            <a:off x="6105525" y="594859"/>
            <a:ext cx="5343525" cy="9314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 smtClean="0">
                <a:ln w="0"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Посещение </a:t>
            </a:r>
            <a:r>
              <a:rPr lang="ru-RU" sz="1800" b="1" dirty="0">
                <a:ln w="0"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Международной выставки «ЭКСПО - 2017» в </a:t>
            </a:r>
            <a:r>
              <a:rPr lang="ru-RU" sz="1800" b="1" dirty="0" smtClean="0">
                <a:ln w="0"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Астана</a:t>
            </a:r>
            <a:endParaRPr lang="ru-RU" sz="1800" b="1" dirty="0">
              <a:ln w="0"/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7" name="Picture 6" descr="Картинки по запросу экспо 2017 логотип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1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0" y="1033830"/>
            <a:ext cx="849329" cy="12244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" name="Picture 9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64" y="5533896"/>
            <a:ext cx="2123848" cy="11706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26" name="Рисунок 225" descr="Экспо"/>
          <p:cNvPicPr/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553074"/>
            <a:ext cx="1971083" cy="11641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1" name="Freeform 263"/>
          <p:cNvSpPr>
            <a:spLocks/>
          </p:cNvSpPr>
          <p:nvPr/>
        </p:nvSpPr>
        <p:spPr bwMode="gray">
          <a:xfrm>
            <a:off x="6548438" y="2076450"/>
            <a:ext cx="4995862" cy="3011488"/>
          </a:xfrm>
          <a:custGeom>
            <a:avLst/>
            <a:gdLst/>
            <a:ahLst/>
            <a:cxnLst>
              <a:cxn ang="0">
                <a:pos x="430" y="1727"/>
              </a:cxn>
              <a:cxn ang="0">
                <a:pos x="1569" y="1343"/>
              </a:cxn>
              <a:cxn ang="0">
                <a:pos x="2767" y="118"/>
              </a:cxn>
              <a:cxn ang="0">
                <a:pos x="3547" y="531"/>
              </a:cxn>
              <a:cxn ang="0">
                <a:pos x="3569" y="2147"/>
              </a:cxn>
              <a:cxn ang="0">
                <a:pos x="0" y="2141"/>
              </a:cxn>
              <a:cxn ang="0">
                <a:pos x="430" y="1727"/>
              </a:cxn>
            </a:cxnLst>
            <a:rect l="0" t="0" r="r" b="b"/>
            <a:pathLst>
              <a:path w="3569" h="2147">
                <a:moveTo>
                  <a:pt x="430" y="1727"/>
                </a:moveTo>
                <a:cubicBezTo>
                  <a:pt x="609" y="1561"/>
                  <a:pt x="1114" y="1633"/>
                  <a:pt x="1569" y="1343"/>
                </a:cubicBezTo>
                <a:cubicBezTo>
                  <a:pt x="2024" y="1053"/>
                  <a:pt x="2485" y="236"/>
                  <a:pt x="2767" y="118"/>
                </a:cubicBezTo>
                <a:cubicBezTo>
                  <a:pt x="3049" y="0"/>
                  <a:pt x="3369" y="218"/>
                  <a:pt x="3547" y="531"/>
                </a:cubicBezTo>
                <a:cubicBezTo>
                  <a:pt x="3558" y="1339"/>
                  <a:pt x="3569" y="2147"/>
                  <a:pt x="3569" y="2147"/>
                </a:cubicBezTo>
                <a:lnTo>
                  <a:pt x="0" y="2141"/>
                </a:lnTo>
                <a:lnTo>
                  <a:pt x="430" y="1727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tint val="9412"/>
                  <a:invGamma/>
                  <a:alpha val="80000"/>
                </a:schemeClr>
              </a:gs>
              <a:gs pos="100000">
                <a:schemeClr val="accent2">
                  <a:alpha val="80000"/>
                </a:schemeClr>
              </a:gs>
            </a:gsLst>
            <a:lin ang="54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legacyPerspectiveTopRight">
              <a:rot lat="0" lon="600000" rev="0"/>
            </a:camera>
            <a:lightRig rig="legacyHarsh2" dir="t"/>
          </a:scene3d>
          <a:sp3d extrusionH="1000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02" name="Freeform 264"/>
          <p:cNvSpPr>
            <a:spLocks/>
          </p:cNvSpPr>
          <p:nvPr/>
        </p:nvSpPr>
        <p:spPr bwMode="gray">
          <a:xfrm>
            <a:off x="6267450" y="3124200"/>
            <a:ext cx="5257800" cy="2143125"/>
          </a:xfrm>
          <a:custGeom>
            <a:avLst/>
            <a:gdLst/>
            <a:ahLst/>
            <a:cxnLst>
              <a:cxn ang="0">
                <a:pos x="291" y="718"/>
              </a:cxn>
              <a:cxn ang="0">
                <a:pos x="1189" y="59"/>
              </a:cxn>
              <a:cxn ang="0">
                <a:pos x="3136" y="880"/>
              </a:cxn>
              <a:cxn ang="0">
                <a:pos x="3135" y="1206"/>
              </a:cxn>
              <a:cxn ang="0">
                <a:pos x="0" y="1082"/>
              </a:cxn>
              <a:cxn ang="0">
                <a:pos x="291" y="718"/>
              </a:cxn>
            </a:cxnLst>
            <a:rect l="0" t="0" r="r" b="b"/>
            <a:pathLst>
              <a:path w="3136" h="1206">
                <a:moveTo>
                  <a:pt x="291" y="718"/>
                </a:moveTo>
                <a:cubicBezTo>
                  <a:pt x="388" y="615"/>
                  <a:pt x="759" y="0"/>
                  <a:pt x="1189" y="59"/>
                </a:cubicBezTo>
                <a:cubicBezTo>
                  <a:pt x="1619" y="118"/>
                  <a:pt x="1507" y="609"/>
                  <a:pt x="3136" y="880"/>
                </a:cubicBezTo>
                <a:lnTo>
                  <a:pt x="3135" y="1206"/>
                </a:lnTo>
                <a:lnTo>
                  <a:pt x="0" y="1082"/>
                </a:lnTo>
                <a:lnTo>
                  <a:pt x="291" y="718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31765"/>
                  <a:invGamma/>
                  <a:alpha val="89999"/>
                </a:schemeClr>
              </a:gs>
              <a:gs pos="100000">
                <a:schemeClr val="folHlink">
                  <a:alpha val="89999"/>
                </a:schemeClr>
              </a:gs>
            </a:gsLst>
            <a:lin ang="54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legacyPerspectiveTopRight">
              <a:rot lat="0" lon="600000" rev="0"/>
            </a:camera>
            <a:lightRig rig="legacyHarsh2" dir="t"/>
          </a:scene3d>
          <a:sp3d extrusionH="1000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14" name="Rectangle 270"/>
          <p:cNvSpPr>
            <a:spLocks noChangeArrowheads="1"/>
          </p:cNvSpPr>
          <p:nvPr/>
        </p:nvSpPr>
        <p:spPr bwMode="auto">
          <a:xfrm>
            <a:off x="9486901" y="2619375"/>
            <a:ext cx="2028824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kk-KZ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16 тыс.</a:t>
            </a:r>
          </a:p>
          <a:p>
            <a:pPr algn="ctr"/>
            <a:r>
              <a:rPr lang="kk-KZ" sz="1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поощрительных билетов для учащихся из числа хорошистов и отличников, победителей и призеров олимпиад, спортсменов</a:t>
            </a:r>
            <a:endParaRPr lang="en-US" sz="1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5" name="Rectangle 271"/>
          <p:cNvSpPr>
            <a:spLocks noChangeArrowheads="1"/>
          </p:cNvSpPr>
          <p:nvPr/>
        </p:nvSpPr>
        <p:spPr bwMode="auto">
          <a:xfrm>
            <a:off x="7092949" y="3914775"/>
            <a:ext cx="274637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k-KZ" altLang="ru-RU" sz="1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Полный тур: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k-KZ" altLang="ru-RU" sz="1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- железнодорожное сообщение;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k-KZ" altLang="ru-RU" sz="1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- трехразовое питание;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k-KZ" altLang="ru-RU" sz="1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- посещение выставки, музеев;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k-KZ" altLang="ru-RU" sz="1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- обзорная экскурсия по Астане </a:t>
            </a:r>
          </a:p>
        </p:txBody>
      </p:sp>
      <p:sp>
        <p:nvSpPr>
          <p:cNvPr id="216" name="Rectangle 8"/>
          <p:cNvSpPr>
            <a:spLocks noChangeArrowheads="1"/>
          </p:cNvSpPr>
          <p:nvPr/>
        </p:nvSpPr>
        <p:spPr bwMode="black">
          <a:xfrm>
            <a:off x="6105524" y="1350611"/>
            <a:ext cx="4895851" cy="646331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kk-KZ" altLang="ru-RU" sz="16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Общая сумма финансирования </a:t>
            </a:r>
          </a:p>
          <a:p>
            <a:pPr algn="ctr" eaLnBrk="0" hangingPunct="0"/>
            <a:r>
              <a:rPr lang="kk-KZ" alt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75 млн. тенге</a:t>
            </a:r>
            <a:endParaRPr lang="en-US" altLang="ru-RU" sz="1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1" name="AutoShape 272"/>
          <p:cNvSpPr>
            <a:spLocks noChangeArrowheads="1"/>
          </p:cNvSpPr>
          <p:nvPr/>
        </p:nvSpPr>
        <p:spPr bwMode="gray">
          <a:xfrm>
            <a:off x="6153150" y="2200275"/>
            <a:ext cx="2657475" cy="703263"/>
          </a:xfrm>
          <a:prstGeom prst="wedgeRectCallout">
            <a:avLst>
              <a:gd name="adj1" fmla="val 23167"/>
              <a:gd name="adj2" fmla="val 100605"/>
            </a:avLst>
          </a:prstGeom>
          <a:solidFill>
            <a:schemeClr val="folHlink">
              <a:alpha val="59000"/>
            </a:schemeClr>
          </a:solidFill>
          <a:ln w="2857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1200" b="1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2" name="Прямоугольник 241"/>
          <p:cNvSpPr/>
          <p:nvPr/>
        </p:nvSpPr>
        <p:spPr>
          <a:xfrm>
            <a:off x="6076950" y="2159169"/>
            <a:ext cx="27527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2874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учащихся из категории социально незащищенных семей </a:t>
            </a:r>
          </a:p>
        </p:txBody>
      </p:sp>
    </p:spTree>
    <p:extLst>
      <p:ext uri="{BB962C8B-B14F-4D97-AF65-F5344CB8AC3E}">
        <p14:creationId xmlns="" xmlns:p14="http://schemas.microsoft.com/office/powerpoint/2010/main" val="35251412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7914" y="142933"/>
            <a:ext cx="10515600" cy="921373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Әскери-патриоттық тәрбие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Военно-патриотическое воспитание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gray">
          <a:xfrm flipH="1">
            <a:off x="6330949" y="1116468"/>
            <a:ext cx="995363" cy="835025"/>
          </a:xfrm>
          <a:prstGeom prst="curvedRightArrow">
            <a:avLst>
              <a:gd name="adj1" fmla="val 16542"/>
              <a:gd name="adj2" fmla="val 38977"/>
              <a:gd name="adj3" fmla="val 33846"/>
            </a:avLst>
          </a:prstGeom>
          <a:gradFill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gray">
          <a:xfrm>
            <a:off x="4424361" y="1152980"/>
            <a:ext cx="995362" cy="835025"/>
          </a:xfrm>
          <a:prstGeom prst="curvedRightArrow">
            <a:avLst>
              <a:gd name="adj1" fmla="val 19583"/>
              <a:gd name="adj2" fmla="val 44676"/>
              <a:gd name="adj3" fmla="val 33652"/>
            </a:avLst>
          </a:prstGeom>
          <a:gradFill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4364036" y="2159457"/>
            <a:ext cx="3226936" cy="1193344"/>
            <a:chOff x="862" y="713"/>
            <a:chExt cx="3780" cy="3490"/>
          </a:xfrm>
        </p:grpSpPr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1082" y="2210"/>
              <a:ext cx="3406" cy="1993"/>
              <a:chOff x="1082" y="2355"/>
              <a:chExt cx="3406" cy="1993"/>
            </a:xfrm>
          </p:grpSpPr>
          <p:sp>
            <p:nvSpPr>
              <p:cNvPr id="20" name="Freeform 7"/>
              <p:cNvSpPr>
                <a:spLocks/>
              </p:cNvSpPr>
              <p:nvPr/>
            </p:nvSpPr>
            <p:spPr bwMode="gray">
              <a:xfrm>
                <a:off x="1082" y="3026"/>
                <a:ext cx="1338" cy="1322"/>
              </a:xfrm>
              <a:custGeom>
                <a:avLst/>
                <a:gdLst>
                  <a:gd name="T0" fmla="*/ 51 w 1323"/>
                  <a:gd name="T1" fmla="*/ 367 h 1322"/>
                  <a:gd name="T2" fmla="*/ 1323 w 1323"/>
                  <a:gd name="T3" fmla="*/ 1322 h 1322"/>
                  <a:gd name="T4" fmla="*/ 1323 w 1323"/>
                  <a:gd name="T5" fmla="*/ 974 h 1322"/>
                  <a:gd name="T6" fmla="*/ 0 w 1323"/>
                  <a:gd name="T7" fmla="*/ 0 h 1322"/>
                  <a:gd name="T8" fmla="*/ 51 w 1323"/>
                  <a:gd name="T9" fmla="*/ 367 h 1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3" h="1322">
                    <a:moveTo>
                      <a:pt x="51" y="367"/>
                    </a:moveTo>
                    <a:lnTo>
                      <a:pt x="1323" y="1322"/>
                    </a:lnTo>
                    <a:lnTo>
                      <a:pt x="1323" y="974"/>
                    </a:lnTo>
                    <a:lnTo>
                      <a:pt x="0" y="0"/>
                    </a:lnTo>
                    <a:lnTo>
                      <a:pt x="51" y="367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" name="Freeform 8"/>
              <p:cNvSpPr>
                <a:spLocks/>
              </p:cNvSpPr>
              <p:nvPr/>
            </p:nvSpPr>
            <p:spPr bwMode="gray">
              <a:xfrm>
                <a:off x="2405" y="2924"/>
                <a:ext cx="2083" cy="1418"/>
              </a:xfrm>
              <a:custGeom>
                <a:avLst/>
                <a:gdLst>
                  <a:gd name="T0" fmla="*/ 0 w 2083"/>
                  <a:gd name="T1" fmla="*/ 1070 h 1418"/>
                  <a:gd name="T2" fmla="*/ 2083 w 2083"/>
                  <a:gd name="T3" fmla="*/ 0 h 1418"/>
                  <a:gd name="T4" fmla="*/ 2045 w 2083"/>
                  <a:gd name="T5" fmla="*/ 355 h 1418"/>
                  <a:gd name="T6" fmla="*/ 7 w 2083"/>
                  <a:gd name="T7" fmla="*/ 1418 h 1418"/>
                  <a:gd name="T8" fmla="*/ 0 w 2083"/>
                  <a:gd name="T9" fmla="*/ 1070 h 14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83" h="1418">
                    <a:moveTo>
                      <a:pt x="0" y="1070"/>
                    </a:moveTo>
                    <a:lnTo>
                      <a:pt x="2083" y="0"/>
                    </a:lnTo>
                    <a:lnTo>
                      <a:pt x="2045" y="355"/>
                    </a:lnTo>
                    <a:lnTo>
                      <a:pt x="7" y="1418"/>
                    </a:lnTo>
                    <a:lnTo>
                      <a:pt x="0" y="107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" name="Freeform 9"/>
              <p:cNvSpPr>
                <a:spLocks/>
              </p:cNvSpPr>
              <p:nvPr/>
            </p:nvSpPr>
            <p:spPr bwMode="gray">
              <a:xfrm>
                <a:off x="1082" y="2355"/>
                <a:ext cx="3406" cy="1639"/>
              </a:xfrm>
              <a:custGeom>
                <a:avLst/>
                <a:gdLst>
                  <a:gd name="T0" fmla="*/ 1323 w 3406"/>
                  <a:gd name="T1" fmla="*/ 1639 h 1639"/>
                  <a:gd name="T2" fmla="*/ 0 w 3406"/>
                  <a:gd name="T3" fmla="*/ 671 h 1639"/>
                  <a:gd name="T4" fmla="*/ 1969 w 3406"/>
                  <a:gd name="T5" fmla="*/ 0 h 1639"/>
                  <a:gd name="T6" fmla="*/ 3406 w 3406"/>
                  <a:gd name="T7" fmla="*/ 569 h 1639"/>
                  <a:gd name="T8" fmla="*/ 1323 w 3406"/>
                  <a:gd name="T9" fmla="*/ 1639 h 1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06" h="1639">
                    <a:moveTo>
                      <a:pt x="1323" y="1639"/>
                    </a:moveTo>
                    <a:lnTo>
                      <a:pt x="0" y="671"/>
                    </a:lnTo>
                    <a:lnTo>
                      <a:pt x="1969" y="0"/>
                    </a:lnTo>
                    <a:lnTo>
                      <a:pt x="3406" y="569"/>
                    </a:lnTo>
                    <a:lnTo>
                      <a:pt x="1323" y="1639"/>
                    </a:lnTo>
                    <a:close/>
                  </a:path>
                </a:pathLst>
              </a:custGeom>
              <a:solidFill>
                <a:srgbClr val="969696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7" name="Group 10"/>
            <p:cNvGrpSpPr>
              <a:grpSpLocks/>
            </p:cNvGrpSpPr>
            <p:nvPr/>
          </p:nvGrpSpPr>
          <p:grpSpPr bwMode="auto">
            <a:xfrm>
              <a:off x="1009" y="1723"/>
              <a:ext cx="3527" cy="1993"/>
              <a:chOff x="1082" y="2355"/>
              <a:chExt cx="3406" cy="1993"/>
            </a:xfrm>
          </p:grpSpPr>
          <p:sp>
            <p:nvSpPr>
              <p:cNvPr id="17" name="Freeform 11"/>
              <p:cNvSpPr>
                <a:spLocks/>
              </p:cNvSpPr>
              <p:nvPr/>
            </p:nvSpPr>
            <p:spPr bwMode="gray">
              <a:xfrm>
                <a:off x="1082" y="3026"/>
                <a:ext cx="1338" cy="1322"/>
              </a:xfrm>
              <a:custGeom>
                <a:avLst/>
                <a:gdLst>
                  <a:gd name="T0" fmla="*/ 51 w 1323"/>
                  <a:gd name="T1" fmla="*/ 367 h 1322"/>
                  <a:gd name="T2" fmla="*/ 1323 w 1323"/>
                  <a:gd name="T3" fmla="*/ 1322 h 1322"/>
                  <a:gd name="T4" fmla="*/ 1323 w 1323"/>
                  <a:gd name="T5" fmla="*/ 974 h 1322"/>
                  <a:gd name="T6" fmla="*/ 0 w 1323"/>
                  <a:gd name="T7" fmla="*/ 0 h 1322"/>
                  <a:gd name="T8" fmla="*/ 51 w 1323"/>
                  <a:gd name="T9" fmla="*/ 367 h 1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3" h="1322">
                    <a:moveTo>
                      <a:pt x="51" y="367"/>
                    </a:moveTo>
                    <a:lnTo>
                      <a:pt x="1323" y="1322"/>
                    </a:lnTo>
                    <a:lnTo>
                      <a:pt x="1323" y="974"/>
                    </a:lnTo>
                    <a:lnTo>
                      <a:pt x="0" y="0"/>
                    </a:lnTo>
                    <a:lnTo>
                      <a:pt x="51" y="367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" name="Freeform 12"/>
              <p:cNvSpPr>
                <a:spLocks/>
              </p:cNvSpPr>
              <p:nvPr/>
            </p:nvSpPr>
            <p:spPr bwMode="gray">
              <a:xfrm>
                <a:off x="2405" y="2924"/>
                <a:ext cx="2083" cy="1418"/>
              </a:xfrm>
              <a:custGeom>
                <a:avLst/>
                <a:gdLst>
                  <a:gd name="T0" fmla="*/ 0 w 2083"/>
                  <a:gd name="T1" fmla="*/ 1070 h 1418"/>
                  <a:gd name="T2" fmla="*/ 2083 w 2083"/>
                  <a:gd name="T3" fmla="*/ 0 h 1418"/>
                  <a:gd name="T4" fmla="*/ 2045 w 2083"/>
                  <a:gd name="T5" fmla="*/ 355 h 1418"/>
                  <a:gd name="T6" fmla="*/ 7 w 2083"/>
                  <a:gd name="T7" fmla="*/ 1418 h 1418"/>
                  <a:gd name="T8" fmla="*/ 0 w 2083"/>
                  <a:gd name="T9" fmla="*/ 1070 h 14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83" h="1418">
                    <a:moveTo>
                      <a:pt x="0" y="1070"/>
                    </a:moveTo>
                    <a:lnTo>
                      <a:pt x="2083" y="0"/>
                    </a:lnTo>
                    <a:lnTo>
                      <a:pt x="2045" y="355"/>
                    </a:lnTo>
                    <a:lnTo>
                      <a:pt x="7" y="1418"/>
                    </a:lnTo>
                    <a:lnTo>
                      <a:pt x="0" y="107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" name="Freeform 13"/>
              <p:cNvSpPr>
                <a:spLocks/>
              </p:cNvSpPr>
              <p:nvPr/>
            </p:nvSpPr>
            <p:spPr bwMode="gray">
              <a:xfrm>
                <a:off x="1082" y="2355"/>
                <a:ext cx="3406" cy="1639"/>
              </a:xfrm>
              <a:custGeom>
                <a:avLst/>
                <a:gdLst>
                  <a:gd name="T0" fmla="*/ 1323 w 3406"/>
                  <a:gd name="T1" fmla="*/ 1639 h 1639"/>
                  <a:gd name="T2" fmla="*/ 0 w 3406"/>
                  <a:gd name="T3" fmla="*/ 671 h 1639"/>
                  <a:gd name="T4" fmla="*/ 1969 w 3406"/>
                  <a:gd name="T5" fmla="*/ 0 h 1639"/>
                  <a:gd name="T6" fmla="*/ 3406 w 3406"/>
                  <a:gd name="T7" fmla="*/ 569 h 1639"/>
                  <a:gd name="T8" fmla="*/ 1323 w 3406"/>
                  <a:gd name="T9" fmla="*/ 1639 h 1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06" h="1639">
                    <a:moveTo>
                      <a:pt x="1323" y="1639"/>
                    </a:moveTo>
                    <a:lnTo>
                      <a:pt x="0" y="671"/>
                    </a:lnTo>
                    <a:lnTo>
                      <a:pt x="1969" y="0"/>
                    </a:lnTo>
                    <a:lnTo>
                      <a:pt x="3406" y="569"/>
                    </a:lnTo>
                    <a:lnTo>
                      <a:pt x="1323" y="1639"/>
                    </a:lnTo>
                    <a:close/>
                  </a:path>
                </a:pathLst>
              </a:custGeom>
              <a:solidFill>
                <a:srgbClr val="B4B4B4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8" name="Group 14"/>
            <p:cNvGrpSpPr>
              <a:grpSpLocks/>
            </p:cNvGrpSpPr>
            <p:nvPr/>
          </p:nvGrpSpPr>
          <p:grpSpPr bwMode="auto">
            <a:xfrm>
              <a:off x="935" y="1219"/>
              <a:ext cx="3653" cy="1993"/>
              <a:chOff x="1082" y="2355"/>
              <a:chExt cx="3406" cy="1993"/>
            </a:xfrm>
          </p:grpSpPr>
          <p:sp>
            <p:nvSpPr>
              <p:cNvPr id="14" name="Freeform 15"/>
              <p:cNvSpPr>
                <a:spLocks/>
              </p:cNvSpPr>
              <p:nvPr/>
            </p:nvSpPr>
            <p:spPr bwMode="gray">
              <a:xfrm>
                <a:off x="1082" y="3026"/>
                <a:ext cx="1338" cy="1322"/>
              </a:xfrm>
              <a:custGeom>
                <a:avLst/>
                <a:gdLst>
                  <a:gd name="T0" fmla="*/ 51 w 1323"/>
                  <a:gd name="T1" fmla="*/ 367 h 1322"/>
                  <a:gd name="T2" fmla="*/ 1323 w 1323"/>
                  <a:gd name="T3" fmla="*/ 1322 h 1322"/>
                  <a:gd name="T4" fmla="*/ 1323 w 1323"/>
                  <a:gd name="T5" fmla="*/ 974 h 1322"/>
                  <a:gd name="T6" fmla="*/ 0 w 1323"/>
                  <a:gd name="T7" fmla="*/ 0 h 1322"/>
                  <a:gd name="T8" fmla="*/ 51 w 1323"/>
                  <a:gd name="T9" fmla="*/ 367 h 1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3" h="1322">
                    <a:moveTo>
                      <a:pt x="51" y="367"/>
                    </a:moveTo>
                    <a:lnTo>
                      <a:pt x="1323" y="1322"/>
                    </a:lnTo>
                    <a:lnTo>
                      <a:pt x="1323" y="974"/>
                    </a:lnTo>
                    <a:lnTo>
                      <a:pt x="0" y="0"/>
                    </a:lnTo>
                    <a:lnTo>
                      <a:pt x="51" y="367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" name="Freeform 16"/>
              <p:cNvSpPr>
                <a:spLocks/>
              </p:cNvSpPr>
              <p:nvPr/>
            </p:nvSpPr>
            <p:spPr bwMode="gray">
              <a:xfrm>
                <a:off x="2405" y="2924"/>
                <a:ext cx="2083" cy="1418"/>
              </a:xfrm>
              <a:custGeom>
                <a:avLst/>
                <a:gdLst>
                  <a:gd name="T0" fmla="*/ 0 w 2083"/>
                  <a:gd name="T1" fmla="*/ 1070 h 1418"/>
                  <a:gd name="T2" fmla="*/ 2083 w 2083"/>
                  <a:gd name="T3" fmla="*/ 0 h 1418"/>
                  <a:gd name="T4" fmla="*/ 2045 w 2083"/>
                  <a:gd name="T5" fmla="*/ 355 h 1418"/>
                  <a:gd name="T6" fmla="*/ 7 w 2083"/>
                  <a:gd name="T7" fmla="*/ 1418 h 1418"/>
                  <a:gd name="T8" fmla="*/ 0 w 2083"/>
                  <a:gd name="T9" fmla="*/ 1070 h 14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83" h="1418">
                    <a:moveTo>
                      <a:pt x="0" y="1070"/>
                    </a:moveTo>
                    <a:lnTo>
                      <a:pt x="2083" y="0"/>
                    </a:lnTo>
                    <a:lnTo>
                      <a:pt x="2045" y="355"/>
                    </a:lnTo>
                    <a:lnTo>
                      <a:pt x="7" y="1418"/>
                    </a:lnTo>
                    <a:lnTo>
                      <a:pt x="0" y="107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" name="Freeform 17"/>
              <p:cNvSpPr>
                <a:spLocks/>
              </p:cNvSpPr>
              <p:nvPr/>
            </p:nvSpPr>
            <p:spPr bwMode="gray">
              <a:xfrm>
                <a:off x="1082" y="2355"/>
                <a:ext cx="3406" cy="1639"/>
              </a:xfrm>
              <a:custGeom>
                <a:avLst/>
                <a:gdLst>
                  <a:gd name="T0" fmla="*/ 1323 w 3406"/>
                  <a:gd name="T1" fmla="*/ 1639 h 1639"/>
                  <a:gd name="T2" fmla="*/ 0 w 3406"/>
                  <a:gd name="T3" fmla="*/ 671 h 1639"/>
                  <a:gd name="T4" fmla="*/ 1969 w 3406"/>
                  <a:gd name="T5" fmla="*/ 0 h 1639"/>
                  <a:gd name="T6" fmla="*/ 3406 w 3406"/>
                  <a:gd name="T7" fmla="*/ 569 h 1639"/>
                  <a:gd name="T8" fmla="*/ 1323 w 3406"/>
                  <a:gd name="T9" fmla="*/ 1639 h 1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06" h="1639">
                    <a:moveTo>
                      <a:pt x="1323" y="1639"/>
                    </a:moveTo>
                    <a:lnTo>
                      <a:pt x="0" y="671"/>
                    </a:lnTo>
                    <a:lnTo>
                      <a:pt x="1969" y="0"/>
                    </a:lnTo>
                    <a:lnTo>
                      <a:pt x="3406" y="569"/>
                    </a:lnTo>
                    <a:lnTo>
                      <a:pt x="1323" y="1639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9" name="Group 18"/>
            <p:cNvGrpSpPr>
              <a:grpSpLocks/>
            </p:cNvGrpSpPr>
            <p:nvPr/>
          </p:nvGrpSpPr>
          <p:grpSpPr bwMode="auto">
            <a:xfrm>
              <a:off x="862" y="713"/>
              <a:ext cx="3780" cy="1993"/>
              <a:chOff x="1082" y="2355"/>
              <a:chExt cx="3406" cy="1993"/>
            </a:xfrm>
          </p:grpSpPr>
          <p:sp>
            <p:nvSpPr>
              <p:cNvPr id="11" name="Freeform 19"/>
              <p:cNvSpPr>
                <a:spLocks/>
              </p:cNvSpPr>
              <p:nvPr/>
            </p:nvSpPr>
            <p:spPr bwMode="gray">
              <a:xfrm>
                <a:off x="1082" y="3026"/>
                <a:ext cx="1338" cy="1322"/>
              </a:xfrm>
              <a:custGeom>
                <a:avLst/>
                <a:gdLst>
                  <a:gd name="T0" fmla="*/ 51 w 1323"/>
                  <a:gd name="T1" fmla="*/ 367 h 1322"/>
                  <a:gd name="T2" fmla="*/ 1323 w 1323"/>
                  <a:gd name="T3" fmla="*/ 1322 h 1322"/>
                  <a:gd name="T4" fmla="*/ 1323 w 1323"/>
                  <a:gd name="T5" fmla="*/ 974 h 1322"/>
                  <a:gd name="T6" fmla="*/ 0 w 1323"/>
                  <a:gd name="T7" fmla="*/ 0 h 1322"/>
                  <a:gd name="T8" fmla="*/ 51 w 1323"/>
                  <a:gd name="T9" fmla="*/ 367 h 1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3" h="1322">
                    <a:moveTo>
                      <a:pt x="51" y="367"/>
                    </a:moveTo>
                    <a:lnTo>
                      <a:pt x="1323" y="1322"/>
                    </a:lnTo>
                    <a:lnTo>
                      <a:pt x="1323" y="974"/>
                    </a:lnTo>
                    <a:lnTo>
                      <a:pt x="0" y="0"/>
                    </a:lnTo>
                    <a:lnTo>
                      <a:pt x="51" y="367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" name="Freeform 20"/>
              <p:cNvSpPr>
                <a:spLocks/>
              </p:cNvSpPr>
              <p:nvPr/>
            </p:nvSpPr>
            <p:spPr bwMode="gray">
              <a:xfrm>
                <a:off x="2405" y="2924"/>
                <a:ext cx="2083" cy="1418"/>
              </a:xfrm>
              <a:custGeom>
                <a:avLst/>
                <a:gdLst>
                  <a:gd name="T0" fmla="*/ 0 w 2083"/>
                  <a:gd name="T1" fmla="*/ 1070 h 1418"/>
                  <a:gd name="T2" fmla="*/ 2083 w 2083"/>
                  <a:gd name="T3" fmla="*/ 0 h 1418"/>
                  <a:gd name="T4" fmla="*/ 2045 w 2083"/>
                  <a:gd name="T5" fmla="*/ 355 h 1418"/>
                  <a:gd name="T6" fmla="*/ 7 w 2083"/>
                  <a:gd name="T7" fmla="*/ 1418 h 1418"/>
                  <a:gd name="T8" fmla="*/ 0 w 2083"/>
                  <a:gd name="T9" fmla="*/ 1070 h 14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83" h="1418">
                    <a:moveTo>
                      <a:pt x="0" y="1070"/>
                    </a:moveTo>
                    <a:lnTo>
                      <a:pt x="2083" y="0"/>
                    </a:lnTo>
                    <a:lnTo>
                      <a:pt x="2045" y="355"/>
                    </a:lnTo>
                    <a:lnTo>
                      <a:pt x="7" y="1418"/>
                    </a:lnTo>
                    <a:lnTo>
                      <a:pt x="0" y="107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" name="Freeform 21"/>
              <p:cNvSpPr>
                <a:spLocks/>
              </p:cNvSpPr>
              <p:nvPr/>
            </p:nvSpPr>
            <p:spPr bwMode="gray">
              <a:xfrm>
                <a:off x="1082" y="2355"/>
                <a:ext cx="3406" cy="1639"/>
              </a:xfrm>
              <a:custGeom>
                <a:avLst/>
                <a:gdLst>
                  <a:gd name="T0" fmla="*/ 1323 w 3406"/>
                  <a:gd name="T1" fmla="*/ 1639 h 1639"/>
                  <a:gd name="T2" fmla="*/ 0 w 3406"/>
                  <a:gd name="T3" fmla="*/ 671 h 1639"/>
                  <a:gd name="T4" fmla="*/ 1969 w 3406"/>
                  <a:gd name="T5" fmla="*/ 0 h 1639"/>
                  <a:gd name="T6" fmla="*/ 3406 w 3406"/>
                  <a:gd name="T7" fmla="*/ 569 h 1639"/>
                  <a:gd name="T8" fmla="*/ 1323 w 3406"/>
                  <a:gd name="T9" fmla="*/ 1639 h 1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06" h="1639">
                    <a:moveTo>
                      <a:pt x="1323" y="1639"/>
                    </a:moveTo>
                    <a:lnTo>
                      <a:pt x="0" y="671"/>
                    </a:lnTo>
                    <a:lnTo>
                      <a:pt x="1969" y="0"/>
                    </a:lnTo>
                    <a:lnTo>
                      <a:pt x="3406" y="569"/>
                    </a:lnTo>
                    <a:lnTo>
                      <a:pt x="1323" y="163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8F8F8">
                      <a:gamma/>
                      <a:shade val="86275"/>
                      <a:invGamma/>
                    </a:srgbClr>
                  </a:gs>
                  <a:gs pos="100000">
                    <a:srgbClr val="F8F8F8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23" name="AutoShape 22"/>
          <p:cNvSpPr>
            <a:spLocks/>
          </p:cNvSpPr>
          <p:nvPr/>
        </p:nvSpPr>
        <p:spPr bwMode="blackWhite">
          <a:xfrm>
            <a:off x="8220074" y="1467304"/>
            <a:ext cx="3336925" cy="515938"/>
          </a:xfrm>
          <a:prstGeom prst="callout2">
            <a:avLst>
              <a:gd name="adj1" fmla="val 22153"/>
              <a:gd name="adj2" fmla="val -2282"/>
              <a:gd name="adj3" fmla="val 22153"/>
              <a:gd name="adj4" fmla="val -15889"/>
              <a:gd name="adj5" fmla="val 265847"/>
              <a:gd name="adj6" fmla="val -30306"/>
            </a:avLst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 type="diamond" w="med" len="med"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ru-RU" altLang="ru-RU" sz="16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altLang="ru-RU" sz="1600" b="1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Жас</a:t>
            </a:r>
            <a:r>
              <a:rPr lang="ru-RU" altLang="ru-RU" sz="16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батыр»</a:t>
            </a:r>
            <a:endParaRPr lang="en-US" altLang="ru-RU" sz="16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AutoShape 23"/>
          <p:cNvSpPr>
            <a:spLocks/>
          </p:cNvSpPr>
          <p:nvPr/>
        </p:nvSpPr>
        <p:spPr bwMode="blackWhite">
          <a:xfrm>
            <a:off x="8204198" y="2180093"/>
            <a:ext cx="3352800" cy="522287"/>
          </a:xfrm>
          <a:prstGeom prst="callout2">
            <a:avLst>
              <a:gd name="adj1" fmla="val 21884"/>
              <a:gd name="adj2" fmla="val -2273"/>
              <a:gd name="adj3" fmla="val 21884"/>
              <a:gd name="adj4" fmla="val -15435"/>
              <a:gd name="adj5" fmla="val 200306"/>
              <a:gd name="adj6" fmla="val -29023"/>
            </a:avLst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 type="diamond" w="med" len="med"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ru-RU" altLang="ru-RU" sz="16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Конкурс строя и песни</a:t>
            </a:r>
            <a:endParaRPr lang="en-US" altLang="ru-RU" sz="16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AutoShape 24"/>
          <p:cNvSpPr>
            <a:spLocks/>
          </p:cNvSpPr>
          <p:nvPr/>
        </p:nvSpPr>
        <p:spPr bwMode="blackWhite">
          <a:xfrm>
            <a:off x="8194674" y="3526292"/>
            <a:ext cx="3362325" cy="449262"/>
          </a:xfrm>
          <a:prstGeom prst="callout2">
            <a:avLst>
              <a:gd name="adj1" fmla="val 25440"/>
              <a:gd name="adj2" fmla="val -2269"/>
              <a:gd name="adj3" fmla="val 25440"/>
              <a:gd name="adj4" fmla="val -17231"/>
              <a:gd name="adj5" fmla="val 107773"/>
              <a:gd name="adj6" fmla="val -32625"/>
            </a:avLst>
          </a:prstGeom>
          <a:solidFill>
            <a:schemeClr val="hlink"/>
          </a:solidFill>
          <a:ln w="9525">
            <a:solidFill>
              <a:srgbClr val="000000"/>
            </a:solidFill>
            <a:miter lim="800000"/>
            <a:headEnd type="diamond" w="med" len="med"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ru-RU" altLang="ru-RU" sz="16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Конкурс «Асау ж</a:t>
            </a:r>
            <a:r>
              <a:rPr lang="kk-KZ" altLang="ru-RU" sz="1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ү</a:t>
            </a:r>
            <a:r>
              <a:rPr lang="kk-KZ" altLang="ru-RU" sz="16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рек</a:t>
            </a:r>
            <a:r>
              <a:rPr lang="ru-RU" altLang="ru-RU" sz="16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en-US" altLang="ru-RU" sz="16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AutoShape 25"/>
          <p:cNvSpPr>
            <a:spLocks/>
          </p:cNvSpPr>
          <p:nvPr/>
        </p:nvSpPr>
        <p:spPr bwMode="blackWhite">
          <a:xfrm>
            <a:off x="8194673" y="2881767"/>
            <a:ext cx="3386138" cy="482600"/>
          </a:xfrm>
          <a:prstGeom prst="callout2">
            <a:avLst>
              <a:gd name="adj1" fmla="val 23685"/>
              <a:gd name="adj2" fmla="val -2250"/>
              <a:gd name="adj3" fmla="val 23685"/>
              <a:gd name="adj4" fmla="val -16782"/>
              <a:gd name="adj5" fmla="val 157894"/>
              <a:gd name="adj6" fmla="val -31644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 type="diamond" w="med" len="med"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ru-RU" altLang="ru-RU" sz="16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Конкурс «Равнение на флаг»</a:t>
            </a:r>
            <a:endParaRPr lang="en-US" altLang="ru-RU" sz="16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Picture 2" descr="num-1_t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5379" y="1035611"/>
            <a:ext cx="923847" cy="1041264"/>
          </a:xfrm>
          <a:prstGeom prst="rect">
            <a:avLst/>
          </a:prstGeom>
          <a:noFill/>
        </p:spPr>
      </p:pic>
      <p:pic>
        <p:nvPicPr>
          <p:cNvPr id="4098" name="Picture 2" descr="get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5771" y="1146628"/>
            <a:ext cx="3904344" cy="2749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 descr="IMG-20170530-WA0009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5771" y="4139225"/>
            <a:ext cx="3904343" cy="248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 descr="20120428095620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48673" y="4136571"/>
            <a:ext cx="3780000" cy="248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4" name="TextBox 33"/>
          <p:cNvSpPr txBox="1"/>
          <p:nvPr/>
        </p:nvSpPr>
        <p:spPr>
          <a:xfrm>
            <a:off x="4644572" y="4482873"/>
            <a:ext cx="3410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i="1" dirty="0"/>
          </a:p>
        </p:txBody>
      </p:sp>
      <p:sp>
        <p:nvSpPr>
          <p:cNvPr id="36" name="TextBox 35"/>
          <p:cNvSpPr txBox="1"/>
          <p:nvPr/>
        </p:nvSpPr>
        <p:spPr>
          <a:xfrm>
            <a:off x="4412342" y="5086889"/>
            <a:ext cx="335757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i="1" dirty="0" smtClean="0"/>
          </a:p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Сборная команда  школьников   города   в 2016-2017 учебном году  стала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победителем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областных  конкурсов  по военно-патриотическому воспитанию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7" name="Arc 13"/>
          <p:cNvSpPr>
            <a:spLocks/>
          </p:cNvSpPr>
          <p:nvPr/>
        </p:nvSpPr>
        <p:spPr bwMode="gray">
          <a:xfrm rot="5400000">
            <a:off x="4296129" y="5760624"/>
            <a:ext cx="182607" cy="191411"/>
          </a:xfrm>
          <a:custGeom>
            <a:avLst/>
            <a:gdLst>
              <a:gd name="G0" fmla="+- 13148 0 0"/>
              <a:gd name="G1" fmla="+- 21600 0 0"/>
              <a:gd name="G2" fmla="+- 21600 0 0"/>
              <a:gd name="T0" fmla="*/ 0 w 31154"/>
              <a:gd name="T1" fmla="*/ 4462 h 21600"/>
              <a:gd name="T2" fmla="*/ 31154 w 31154"/>
              <a:gd name="T3" fmla="*/ 9670 h 21600"/>
              <a:gd name="T4" fmla="*/ 13148 w 3115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1154" h="21600" fill="none" extrusionOk="0">
                <a:moveTo>
                  <a:pt x="0" y="4462"/>
                </a:moveTo>
                <a:cubicBezTo>
                  <a:pt x="3772" y="1568"/>
                  <a:pt x="8393" y="-1"/>
                  <a:pt x="13148" y="0"/>
                </a:cubicBezTo>
                <a:cubicBezTo>
                  <a:pt x="20391" y="0"/>
                  <a:pt x="27153" y="3631"/>
                  <a:pt x="31154" y="9669"/>
                </a:cubicBezTo>
              </a:path>
              <a:path w="31154" h="21600" stroke="0" extrusionOk="0">
                <a:moveTo>
                  <a:pt x="0" y="4462"/>
                </a:moveTo>
                <a:cubicBezTo>
                  <a:pt x="3772" y="1568"/>
                  <a:pt x="8393" y="-1"/>
                  <a:pt x="13148" y="0"/>
                </a:cubicBezTo>
                <a:cubicBezTo>
                  <a:pt x="20391" y="0"/>
                  <a:pt x="27153" y="3631"/>
                  <a:pt x="31154" y="9669"/>
                </a:cubicBezTo>
                <a:lnTo>
                  <a:pt x="13148" y="21600"/>
                </a:lnTo>
                <a:close/>
              </a:path>
            </a:pathLst>
          </a:custGeom>
          <a:solidFill>
            <a:srgbClr val="FF6600"/>
          </a:solidFill>
          <a:ln w="9525">
            <a:noFill/>
            <a:round/>
            <a:headEnd/>
            <a:tailEnd/>
          </a:ln>
          <a:effectLst>
            <a:outerShdw dist="56796" dir="1593903" algn="ctr" rotWithShape="0">
              <a:srgbClr val="C0C0C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 sz="120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6" descr="C:\Users\1\Desktop\33333\для вставок\ss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857" y="3217314"/>
            <a:ext cx="3033486" cy="22892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397497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83" name="AutoShape 31"/>
          <p:cNvSpPr>
            <a:spLocks noChangeArrowheads="1"/>
          </p:cNvSpPr>
          <p:nvPr/>
        </p:nvSpPr>
        <p:spPr bwMode="gray">
          <a:xfrm>
            <a:off x="5664783" y="3103136"/>
            <a:ext cx="3500462" cy="1071570"/>
          </a:xfrm>
          <a:prstGeom prst="roundRect">
            <a:avLst>
              <a:gd name="adj" fmla="val 16667"/>
            </a:avLst>
          </a:prstGeom>
          <a:solidFill>
            <a:srgbClr val="FFFFFF">
              <a:alpha val="8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82" name="AutoShape 30"/>
          <p:cNvSpPr>
            <a:spLocks noChangeArrowheads="1"/>
          </p:cNvSpPr>
          <p:nvPr/>
        </p:nvSpPr>
        <p:spPr bwMode="gray">
          <a:xfrm>
            <a:off x="5736221" y="1960128"/>
            <a:ext cx="3429000" cy="993780"/>
          </a:xfrm>
          <a:prstGeom prst="roundRect">
            <a:avLst>
              <a:gd name="adj" fmla="val 16667"/>
            </a:avLst>
          </a:prstGeom>
          <a:solidFill>
            <a:srgbClr val="FFFFFF">
              <a:alpha val="8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81" name="AutoShape 29"/>
          <p:cNvSpPr>
            <a:spLocks noChangeArrowheads="1"/>
          </p:cNvSpPr>
          <p:nvPr/>
        </p:nvSpPr>
        <p:spPr bwMode="gray">
          <a:xfrm>
            <a:off x="5736221" y="674244"/>
            <a:ext cx="3429000" cy="1195398"/>
          </a:xfrm>
          <a:prstGeom prst="roundRect">
            <a:avLst>
              <a:gd name="adj" fmla="val 16667"/>
            </a:avLst>
          </a:prstGeom>
          <a:solidFill>
            <a:srgbClr val="FFFFFF">
              <a:alpha val="8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55" name="AutoShape 3"/>
          <p:cNvSpPr>
            <a:spLocks noChangeArrowheads="1"/>
          </p:cNvSpPr>
          <p:nvPr/>
        </p:nvSpPr>
        <p:spPr bwMode="gray">
          <a:xfrm flipH="1">
            <a:off x="3964565" y="1463247"/>
            <a:ext cx="906462" cy="835025"/>
          </a:xfrm>
          <a:prstGeom prst="curvedRightArrow">
            <a:avLst>
              <a:gd name="adj1" fmla="val 16542"/>
              <a:gd name="adj2" fmla="val 38977"/>
              <a:gd name="adj3" fmla="val 30823"/>
            </a:avLst>
          </a:prstGeom>
          <a:gradFill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56" name="AutoShape 4"/>
          <p:cNvSpPr>
            <a:spLocks noChangeArrowheads="1"/>
          </p:cNvSpPr>
          <p:nvPr/>
        </p:nvSpPr>
        <p:spPr bwMode="gray">
          <a:xfrm>
            <a:off x="2057978" y="1499759"/>
            <a:ext cx="906463" cy="835025"/>
          </a:xfrm>
          <a:prstGeom prst="curvedRightArrow">
            <a:avLst>
              <a:gd name="adj1" fmla="val 19583"/>
              <a:gd name="adj2" fmla="val 44676"/>
              <a:gd name="adj3" fmla="val 30647"/>
            </a:avLst>
          </a:prstGeom>
          <a:gradFill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092884" y="2174443"/>
            <a:ext cx="2733675" cy="2771775"/>
            <a:chOff x="862" y="713"/>
            <a:chExt cx="3780" cy="3490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082" y="2210"/>
              <a:ext cx="3406" cy="1993"/>
              <a:chOff x="1082" y="2355"/>
              <a:chExt cx="3406" cy="1993"/>
            </a:xfrm>
          </p:grpSpPr>
          <p:sp>
            <p:nvSpPr>
              <p:cNvPr id="23559" name="Freeform 7"/>
              <p:cNvSpPr>
                <a:spLocks/>
              </p:cNvSpPr>
              <p:nvPr/>
            </p:nvSpPr>
            <p:spPr bwMode="gray">
              <a:xfrm>
                <a:off x="1082" y="3026"/>
                <a:ext cx="1338" cy="1322"/>
              </a:xfrm>
              <a:custGeom>
                <a:avLst/>
                <a:gdLst/>
                <a:ahLst/>
                <a:cxnLst>
                  <a:cxn ang="0">
                    <a:pos x="51" y="367"/>
                  </a:cxn>
                  <a:cxn ang="0">
                    <a:pos x="1323" y="1322"/>
                  </a:cxn>
                  <a:cxn ang="0">
                    <a:pos x="1323" y="974"/>
                  </a:cxn>
                  <a:cxn ang="0">
                    <a:pos x="0" y="0"/>
                  </a:cxn>
                  <a:cxn ang="0">
                    <a:pos x="51" y="367"/>
                  </a:cxn>
                </a:cxnLst>
                <a:rect l="0" t="0" r="r" b="b"/>
                <a:pathLst>
                  <a:path w="1323" h="1322">
                    <a:moveTo>
                      <a:pt x="51" y="367"/>
                    </a:moveTo>
                    <a:lnTo>
                      <a:pt x="1323" y="1322"/>
                    </a:lnTo>
                    <a:lnTo>
                      <a:pt x="1323" y="974"/>
                    </a:lnTo>
                    <a:lnTo>
                      <a:pt x="0" y="0"/>
                    </a:lnTo>
                    <a:lnTo>
                      <a:pt x="51" y="367"/>
                    </a:lnTo>
                    <a:close/>
                  </a:path>
                </a:pathLst>
              </a:custGeom>
              <a:solidFill>
                <a:srgbClr val="808080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560" name="Freeform 8"/>
              <p:cNvSpPr>
                <a:spLocks/>
              </p:cNvSpPr>
              <p:nvPr/>
            </p:nvSpPr>
            <p:spPr bwMode="gray">
              <a:xfrm>
                <a:off x="2405" y="2924"/>
                <a:ext cx="2083" cy="1418"/>
              </a:xfrm>
              <a:custGeom>
                <a:avLst/>
                <a:gdLst/>
                <a:ahLst/>
                <a:cxnLst>
                  <a:cxn ang="0">
                    <a:pos x="0" y="1070"/>
                  </a:cxn>
                  <a:cxn ang="0">
                    <a:pos x="2083" y="0"/>
                  </a:cxn>
                  <a:cxn ang="0">
                    <a:pos x="2045" y="355"/>
                  </a:cxn>
                  <a:cxn ang="0">
                    <a:pos x="7" y="1418"/>
                  </a:cxn>
                  <a:cxn ang="0">
                    <a:pos x="0" y="1070"/>
                  </a:cxn>
                </a:cxnLst>
                <a:rect l="0" t="0" r="r" b="b"/>
                <a:pathLst>
                  <a:path w="2083" h="1418">
                    <a:moveTo>
                      <a:pt x="0" y="1070"/>
                    </a:moveTo>
                    <a:lnTo>
                      <a:pt x="2083" y="0"/>
                    </a:lnTo>
                    <a:lnTo>
                      <a:pt x="2045" y="355"/>
                    </a:lnTo>
                    <a:lnTo>
                      <a:pt x="7" y="1418"/>
                    </a:lnTo>
                    <a:lnTo>
                      <a:pt x="0" y="1070"/>
                    </a:lnTo>
                    <a:close/>
                  </a:path>
                </a:pathLst>
              </a:custGeom>
              <a:solidFill>
                <a:schemeClr val="hlink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561" name="Freeform 9"/>
              <p:cNvSpPr>
                <a:spLocks/>
              </p:cNvSpPr>
              <p:nvPr/>
            </p:nvSpPr>
            <p:spPr bwMode="gray">
              <a:xfrm>
                <a:off x="1082" y="2355"/>
                <a:ext cx="3406" cy="1639"/>
              </a:xfrm>
              <a:custGeom>
                <a:avLst/>
                <a:gdLst/>
                <a:ahLst/>
                <a:cxnLst>
                  <a:cxn ang="0">
                    <a:pos x="1323" y="1639"/>
                  </a:cxn>
                  <a:cxn ang="0">
                    <a:pos x="0" y="671"/>
                  </a:cxn>
                  <a:cxn ang="0">
                    <a:pos x="1969" y="0"/>
                  </a:cxn>
                  <a:cxn ang="0">
                    <a:pos x="3406" y="569"/>
                  </a:cxn>
                  <a:cxn ang="0">
                    <a:pos x="1323" y="1639"/>
                  </a:cxn>
                </a:cxnLst>
                <a:rect l="0" t="0" r="r" b="b"/>
                <a:pathLst>
                  <a:path w="3406" h="1639">
                    <a:moveTo>
                      <a:pt x="1323" y="1639"/>
                    </a:moveTo>
                    <a:lnTo>
                      <a:pt x="0" y="671"/>
                    </a:lnTo>
                    <a:lnTo>
                      <a:pt x="1969" y="0"/>
                    </a:lnTo>
                    <a:lnTo>
                      <a:pt x="3406" y="569"/>
                    </a:lnTo>
                    <a:lnTo>
                      <a:pt x="1323" y="1639"/>
                    </a:lnTo>
                    <a:close/>
                  </a:path>
                </a:pathLst>
              </a:custGeom>
              <a:solidFill>
                <a:srgbClr val="969696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1009" y="1723"/>
              <a:ext cx="3527" cy="1993"/>
              <a:chOff x="1082" y="2355"/>
              <a:chExt cx="3406" cy="1993"/>
            </a:xfrm>
          </p:grpSpPr>
          <p:sp>
            <p:nvSpPr>
              <p:cNvPr id="23563" name="Freeform 11"/>
              <p:cNvSpPr>
                <a:spLocks/>
              </p:cNvSpPr>
              <p:nvPr/>
            </p:nvSpPr>
            <p:spPr bwMode="gray">
              <a:xfrm>
                <a:off x="1082" y="3026"/>
                <a:ext cx="1338" cy="1322"/>
              </a:xfrm>
              <a:custGeom>
                <a:avLst/>
                <a:gdLst/>
                <a:ahLst/>
                <a:cxnLst>
                  <a:cxn ang="0">
                    <a:pos x="51" y="367"/>
                  </a:cxn>
                  <a:cxn ang="0">
                    <a:pos x="1323" y="1322"/>
                  </a:cxn>
                  <a:cxn ang="0">
                    <a:pos x="1323" y="974"/>
                  </a:cxn>
                  <a:cxn ang="0">
                    <a:pos x="0" y="0"/>
                  </a:cxn>
                  <a:cxn ang="0">
                    <a:pos x="51" y="367"/>
                  </a:cxn>
                </a:cxnLst>
                <a:rect l="0" t="0" r="r" b="b"/>
                <a:pathLst>
                  <a:path w="1323" h="1322">
                    <a:moveTo>
                      <a:pt x="51" y="367"/>
                    </a:moveTo>
                    <a:lnTo>
                      <a:pt x="1323" y="1322"/>
                    </a:lnTo>
                    <a:lnTo>
                      <a:pt x="1323" y="974"/>
                    </a:lnTo>
                    <a:lnTo>
                      <a:pt x="0" y="0"/>
                    </a:lnTo>
                    <a:lnTo>
                      <a:pt x="51" y="367"/>
                    </a:lnTo>
                    <a:close/>
                  </a:path>
                </a:pathLst>
              </a:custGeom>
              <a:solidFill>
                <a:srgbClr val="B2B2B2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564" name="Freeform 12"/>
              <p:cNvSpPr>
                <a:spLocks/>
              </p:cNvSpPr>
              <p:nvPr/>
            </p:nvSpPr>
            <p:spPr bwMode="gray">
              <a:xfrm>
                <a:off x="2405" y="2924"/>
                <a:ext cx="2083" cy="1418"/>
              </a:xfrm>
              <a:custGeom>
                <a:avLst/>
                <a:gdLst/>
                <a:ahLst/>
                <a:cxnLst>
                  <a:cxn ang="0">
                    <a:pos x="0" y="1070"/>
                  </a:cxn>
                  <a:cxn ang="0">
                    <a:pos x="2083" y="0"/>
                  </a:cxn>
                  <a:cxn ang="0">
                    <a:pos x="2045" y="355"/>
                  </a:cxn>
                  <a:cxn ang="0">
                    <a:pos x="7" y="1418"/>
                  </a:cxn>
                  <a:cxn ang="0">
                    <a:pos x="0" y="1070"/>
                  </a:cxn>
                </a:cxnLst>
                <a:rect l="0" t="0" r="r" b="b"/>
                <a:pathLst>
                  <a:path w="2083" h="1418">
                    <a:moveTo>
                      <a:pt x="0" y="1070"/>
                    </a:moveTo>
                    <a:lnTo>
                      <a:pt x="2083" y="0"/>
                    </a:lnTo>
                    <a:lnTo>
                      <a:pt x="2045" y="355"/>
                    </a:lnTo>
                    <a:lnTo>
                      <a:pt x="7" y="1418"/>
                    </a:lnTo>
                    <a:lnTo>
                      <a:pt x="0" y="107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565" name="Freeform 13"/>
              <p:cNvSpPr>
                <a:spLocks/>
              </p:cNvSpPr>
              <p:nvPr/>
            </p:nvSpPr>
            <p:spPr bwMode="gray">
              <a:xfrm>
                <a:off x="1082" y="2355"/>
                <a:ext cx="3406" cy="1639"/>
              </a:xfrm>
              <a:custGeom>
                <a:avLst/>
                <a:gdLst/>
                <a:ahLst/>
                <a:cxnLst>
                  <a:cxn ang="0">
                    <a:pos x="1323" y="1639"/>
                  </a:cxn>
                  <a:cxn ang="0">
                    <a:pos x="0" y="671"/>
                  </a:cxn>
                  <a:cxn ang="0">
                    <a:pos x="1969" y="0"/>
                  </a:cxn>
                  <a:cxn ang="0">
                    <a:pos x="3406" y="569"/>
                  </a:cxn>
                  <a:cxn ang="0">
                    <a:pos x="1323" y="1639"/>
                  </a:cxn>
                </a:cxnLst>
                <a:rect l="0" t="0" r="r" b="b"/>
                <a:pathLst>
                  <a:path w="3406" h="1639">
                    <a:moveTo>
                      <a:pt x="1323" y="1639"/>
                    </a:moveTo>
                    <a:lnTo>
                      <a:pt x="0" y="671"/>
                    </a:lnTo>
                    <a:lnTo>
                      <a:pt x="1969" y="0"/>
                    </a:lnTo>
                    <a:lnTo>
                      <a:pt x="3406" y="569"/>
                    </a:lnTo>
                    <a:lnTo>
                      <a:pt x="1323" y="1639"/>
                    </a:lnTo>
                    <a:close/>
                  </a:path>
                </a:pathLst>
              </a:custGeom>
              <a:solidFill>
                <a:srgbClr val="B4B4B4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935" y="1219"/>
              <a:ext cx="3653" cy="1993"/>
              <a:chOff x="1082" y="2355"/>
              <a:chExt cx="3406" cy="1993"/>
            </a:xfrm>
          </p:grpSpPr>
          <p:sp>
            <p:nvSpPr>
              <p:cNvPr id="23567" name="Freeform 15"/>
              <p:cNvSpPr>
                <a:spLocks/>
              </p:cNvSpPr>
              <p:nvPr/>
            </p:nvSpPr>
            <p:spPr bwMode="gray">
              <a:xfrm>
                <a:off x="1082" y="3026"/>
                <a:ext cx="1338" cy="1322"/>
              </a:xfrm>
              <a:custGeom>
                <a:avLst/>
                <a:gdLst/>
                <a:ahLst/>
                <a:cxnLst>
                  <a:cxn ang="0">
                    <a:pos x="51" y="367"/>
                  </a:cxn>
                  <a:cxn ang="0">
                    <a:pos x="1323" y="1322"/>
                  </a:cxn>
                  <a:cxn ang="0">
                    <a:pos x="1323" y="974"/>
                  </a:cxn>
                  <a:cxn ang="0">
                    <a:pos x="0" y="0"/>
                  </a:cxn>
                  <a:cxn ang="0">
                    <a:pos x="51" y="367"/>
                  </a:cxn>
                </a:cxnLst>
                <a:rect l="0" t="0" r="r" b="b"/>
                <a:pathLst>
                  <a:path w="1323" h="1322">
                    <a:moveTo>
                      <a:pt x="51" y="367"/>
                    </a:moveTo>
                    <a:lnTo>
                      <a:pt x="1323" y="1322"/>
                    </a:lnTo>
                    <a:lnTo>
                      <a:pt x="1323" y="974"/>
                    </a:lnTo>
                    <a:lnTo>
                      <a:pt x="0" y="0"/>
                    </a:lnTo>
                    <a:lnTo>
                      <a:pt x="51" y="367"/>
                    </a:lnTo>
                    <a:close/>
                  </a:path>
                </a:pathLst>
              </a:custGeom>
              <a:solidFill>
                <a:srgbClr val="C0C0C0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568" name="Freeform 16"/>
              <p:cNvSpPr>
                <a:spLocks/>
              </p:cNvSpPr>
              <p:nvPr/>
            </p:nvSpPr>
            <p:spPr bwMode="gray">
              <a:xfrm>
                <a:off x="2405" y="2924"/>
                <a:ext cx="2083" cy="1418"/>
              </a:xfrm>
              <a:custGeom>
                <a:avLst/>
                <a:gdLst/>
                <a:ahLst/>
                <a:cxnLst>
                  <a:cxn ang="0">
                    <a:pos x="0" y="1070"/>
                  </a:cxn>
                  <a:cxn ang="0">
                    <a:pos x="2083" y="0"/>
                  </a:cxn>
                  <a:cxn ang="0">
                    <a:pos x="2045" y="355"/>
                  </a:cxn>
                  <a:cxn ang="0">
                    <a:pos x="7" y="1418"/>
                  </a:cxn>
                  <a:cxn ang="0">
                    <a:pos x="0" y="1070"/>
                  </a:cxn>
                </a:cxnLst>
                <a:rect l="0" t="0" r="r" b="b"/>
                <a:pathLst>
                  <a:path w="2083" h="1418">
                    <a:moveTo>
                      <a:pt x="0" y="1070"/>
                    </a:moveTo>
                    <a:lnTo>
                      <a:pt x="2083" y="0"/>
                    </a:lnTo>
                    <a:lnTo>
                      <a:pt x="2045" y="355"/>
                    </a:lnTo>
                    <a:lnTo>
                      <a:pt x="7" y="1418"/>
                    </a:lnTo>
                    <a:lnTo>
                      <a:pt x="0" y="107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569" name="Freeform 17"/>
              <p:cNvSpPr>
                <a:spLocks/>
              </p:cNvSpPr>
              <p:nvPr/>
            </p:nvSpPr>
            <p:spPr bwMode="gray">
              <a:xfrm>
                <a:off x="1082" y="2355"/>
                <a:ext cx="3406" cy="1639"/>
              </a:xfrm>
              <a:custGeom>
                <a:avLst/>
                <a:gdLst/>
                <a:ahLst/>
                <a:cxnLst>
                  <a:cxn ang="0">
                    <a:pos x="1323" y="1639"/>
                  </a:cxn>
                  <a:cxn ang="0">
                    <a:pos x="0" y="671"/>
                  </a:cxn>
                  <a:cxn ang="0">
                    <a:pos x="1969" y="0"/>
                  </a:cxn>
                  <a:cxn ang="0">
                    <a:pos x="3406" y="569"/>
                  </a:cxn>
                  <a:cxn ang="0">
                    <a:pos x="1323" y="1639"/>
                  </a:cxn>
                </a:cxnLst>
                <a:rect l="0" t="0" r="r" b="b"/>
                <a:pathLst>
                  <a:path w="3406" h="1639">
                    <a:moveTo>
                      <a:pt x="1323" y="1639"/>
                    </a:moveTo>
                    <a:lnTo>
                      <a:pt x="0" y="671"/>
                    </a:lnTo>
                    <a:lnTo>
                      <a:pt x="1969" y="0"/>
                    </a:lnTo>
                    <a:lnTo>
                      <a:pt x="3406" y="569"/>
                    </a:lnTo>
                    <a:lnTo>
                      <a:pt x="1323" y="1639"/>
                    </a:lnTo>
                    <a:close/>
                  </a:path>
                </a:pathLst>
              </a:custGeom>
              <a:solidFill>
                <a:srgbClr val="DDDDDD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862" y="713"/>
              <a:ext cx="3780" cy="1993"/>
              <a:chOff x="1082" y="2355"/>
              <a:chExt cx="3406" cy="1993"/>
            </a:xfrm>
          </p:grpSpPr>
          <p:sp>
            <p:nvSpPr>
              <p:cNvPr id="23571" name="Freeform 19"/>
              <p:cNvSpPr>
                <a:spLocks/>
              </p:cNvSpPr>
              <p:nvPr/>
            </p:nvSpPr>
            <p:spPr bwMode="gray">
              <a:xfrm>
                <a:off x="1082" y="3026"/>
                <a:ext cx="1338" cy="1322"/>
              </a:xfrm>
              <a:custGeom>
                <a:avLst/>
                <a:gdLst/>
                <a:ahLst/>
                <a:cxnLst>
                  <a:cxn ang="0">
                    <a:pos x="51" y="367"/>
                  </a:cxn>
                  <a:cxn ang="0">
                    <a:pos x="1323" y="1322"/>
                  </a:cxn>
                  <a:cxn ang="0">
                    <a:pos x="1323" y="974"/>
                  </a:cxn>
                  <a:cxn ang="0">
                    <a:pos x="0" y="0"/>
                  </a:cxn>
                  <a:cxn ang="0">
                    <a:pos x="51" y="367"/>
                  </a:cxn>
                </a:cxnLst>
                <a:rect l="0" t="0" r="r" b="b"/>
                <a:pathLst>
                  <a:path w="1323" h="1322">
                    <a:moveTo>
                      <a:pt x="51" y="367"/>
                    </a:moveTo>
                    <a:lnTo>
                      <a:pt x="1323" y="1322"/>
                    </a:lnTo>
                    <a:lnTo>
                      <a:pt x="1323" y="974"/>
                    </a:lnTo>
                    <a:lnTo>
                      <a:pt x="0" y="0"/>
                    </a:lnTo>
                    <a:lnTo>
                      <a:pt x="51" y="367"/>
                    </a:lnTo>
                    <a:close/>
                  </a:path>
                </a:pathLst>
              </a:custGeom>
              <a:solidFill>
                <a:srgbClr val="DDDDDD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572" name="Freeform 20"/>
              <p:cNvSpPr>
                <a:spLocks/>
              </p:cNvSpPr>
              <p:nvPr/>
            </p:nvSpPr>
            <p:spPr bwMode="gray">
              <a:xfrm>
                <a:off x="2405" y="2924"/>
                <a:ext cx="2083" cy="1418"/>
              </a:xfrm>
              <a:custGeom>
                <a:avLst/>
                <a:gdLst/>
                <a:ahLst/>
                <a:cxnLst>
                  <a:cxn ang="0">
                    <a:pos x="0" y="1070"/>
                  </a:cxn>
                  <a:cxn ang="0">
                    <a:pos x="2083" y="0"/>
                  </a:cxn>
                  <a:cxn ang="0">
                    <a:pos x="2045" y="355"/>
                  </a:cxn>
                  <a:cxn ang="0">
                    <a:pos x="7" y="1418"/>
                  </a:cxn>
                  <a:cxn ang="0">
                    <a:pos x="0" y="1070"/>
                  </a:cxn>
                </a:cxnLst>
                <a:rect l="0" t="0" r="r" b="b"/>
                <a:pathLst>
                  <a:path w="2083" h="1418">
                    <a:moveTo>
                      <a:pt x="0" y="1070"/>
                    </a:moveTo>
                    <a:lnTo>
                      <a:pt x="2083" y="0"/>
                    </a:lnTo>
                    <a:lnTo>
                      <a:pt x="2045" y="355"/>
                    </a:lnTo>
                    <a:lnTo>
                      <a:pt x="7" y="1418"/>
                    </a:lnTo>
                    <a:lnTo>
                      <a:pt x="0" y="107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573" name="Freeform 21"/>
              <p:cNvSpPr>
                <a:spLocks/>
              </p:cNvSpPr>
              <p:nvPr/>
            </p:nvSpPr>
            <p:spPr bwMode="gray">
              <a:xfrm>
                <a:off x="1082" y="2355"/>
                <a:ext cx="3406" cy="1639"/>
              </a:xfrm>
              <a:custGeom>
                <a:avLst/>
                <a:gdLst/>
                <a:ahLst/>
                <a:cxnLst>
                  <a:cxn ang="0">
                    <a:pos x="1323" y="1639"/>
                  </a:cxn>
                  <a:cxn ang="0">
                    <a:pos x="0" y="671"/>
                  </a:cxn>
                  <a:cxn ang="0">
                    <a:pos x="1969" y="0"/>
                  </a:cxn>
                  <a:cxn ang="0">
                    <a:pos x="3406" y="569"/>
                  </a:cxn>
                  <a:cxn ang="0">
                    <a:pos x="1323" y="1639"/>
                  </a:cxn>
                </a:cxnLst>
                <a:rect l="0" t="0" r="r" b="b"/>
                <a:pathLst>
                  <a:path w="3406" h="1639">
                    <a:moveTo>
                      <a:pt x="1323" y="1639"/>
                    </a:moveTo>
                    <a:lnTo>
                      <a:pt x="0" y="671"/>
                    </a:lnTo>
                    <a:lnTo>
                      <a:pt x="1969" y="0"/>
                    </a:lnTo>
                    <a:lnTo>
                      <a:pt x="3406" y="569"/>
                    </a:lnTo>
                    <a:lnTo>
                      <a:pt x="1323" y="163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8F8F8">
                      <a:gamma/>
                      <a:shade val="86275"/>
                      <a:invGamma/>
                    </a:srgbClr>
                  </a:gs>
                  <a:gs pos="100000">
                    <a:srgbClr val="F8F8F8"/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23574" name="AutoShape 22"/>
          <p:cNvSpPr>
            <a:spLocks/>
          </p:cNvSpPr>
          <p:nvPr/>
        </p:nvSpPr>
        <p:spPr bwMode="blackWhite">
          <a:xfrm>
            <a:off x="5853985" y="260472"/>
            <a:ext cx="4767069" cy="944566"/>
          </a:xfrm>
          <a:prstGeom prst="callout2">
            <a:avLst>
              <a:gd name="adj1" fmla="val 22153"/>
              <a:gd name="adj2" fmla="val -2139"/>
              <a:gd name="adj3" fmla="val 22153"/>
              <a:gd name="adj4" fmla="val -13361"/>
              <a:gd name="adj5" fmla="val 265847"/>
              <a:gd name="adj6" fmla="val -25167"/>
            </a:avLst>
          </a:prstGeom>
          <a:noFill/>
          <a:ln w="9525">
            <a:solidFill>
              <a:srgbClr val="000000"/>
            </a:solidFill>
            <a:miter lim="800000"/>
            <a:headEnd type="diamond" w="med" len="med"/>
            <a:tailEnd/>
          </a:ln>
          <a:effectLst/>
        </p:spPr>
        <p:txBody>
          <a:bodyPr anchor="ctr"/>
          <a:lstStyle/>
          <a:p>
            <a:pPr eaLnBrk="0" hangingPunct="0"/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hangingPunct="0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качества образовательных услуг и эффективности управления образовательными организациями</a:t>
            </a:r>
            <a:endParaRPr lang="en-US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75" name="AutoShape 23"/>
          <p:cNvSpPr>
            <a:spLocks/>
          </p:cNvSpPr>
          <p:nvPr/>
        </p:nvSpPr>
        <p:spPr bwMode="blackWhite">
          <a:xfrm>
            <a:off x="5736221" y="1645286"/>
            <a:ext cx="5145477" cy="1000131"/>
          </a:xfrm>
          <a:prstGeom prst="callout2">
            <a:avLst>
              <a:gd name="adj1" fmla="val 21884"/>
              <a:gd name="adj2" fmla="val -2148"/>
              <a:gd name="adj3" fmla="val 21884"/>
              <a:gd name="adj4" fmla="val -13014"/>
              <a:gd name="adj5" fmla="val 200306"/>
              <a:gd name="adj6" fmla="val -24241"/>
            </a:avLst>
          </a:prstGeom>
          <a:noFill/>
          <a:ln w="9525">
            <a:solidFill>
              <a:srgbClr val="000000"/>
            </a:solidFill>
            <a:miter lim="800000"/>
            <a:headEnd type="diamond" w="med" len="med"/>
            <a:tailEnd/>
          </a:ln>
          <a:effectLst/>
        </p:spPr>
        <p:txBody>
          <a:bodyPr anchor="ctr"/>
          <a:lstStyle/>
          <a:p>
            <a:pPr algn="ctr" eaLnBrk="0" hangingPunct="0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Совершенствование структуры образовательной системы, соответствующей требованиям инновационного развития экономики</a:t>
            </a:r>
            <a:endParaRPr lang="en-US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76" name="AutoShape 24"/>
          <p:cNvSpPr>
            <a:spLocks/>
          </p:cNvSpPr>
          <p:nvPr/>
        </p:nvSpPr>
        <p:spPr bwMode="blackWhite">
          <a:xfrm>
            <a:off x="6032700" y="4131151"/>
            <a:ext cx="4409637" cy="449263"/>
          </a:xfrm>
          <a:prstGeom prst="callout2">
            <a:avLst>
              <a:gd name="adj1" fmla="val 25440"/>
              <a:gd name="adj2" fmla="val -2167"/>
              <a:gd name="adj3" fmla="val 25440"/>
              <a:gd name="adj4" fmla="val -14894"/>
              <a:gd name="adj5" fmla="val 61515"/>
              <a:gd name="adj6" fmla="val -31793"/>
            </a:avLst>
          </a:prstGeom>
          <a:noFill/>
          <a:ln w="9525">
            <a:solidFill>
              <a:srgbClr val="000000"/>
            </a:solidFill>
            <a:miter lim="800000"/>
            <a:headEnd type="diamond" w="med" len="med"/>
            <a:tailEnd/>
          </a:ln>
          <a:effectLst/>
        </p:spPr>
        <p:txBody>
          <a:bodyPr anchor="ctr"/>
          <a:lstStyle/>
          <a:p>
            <a:pPr algn="ctr" eaLnBrk="0" hangingPunct="0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доступности качественного образования,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результативности в работе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одаренными детьми</a:t>
            </a:r>
            <a:endParaRPr lang="en-US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77" name="AutoShape 25"/>
          <p:cNvSpPr>
            <a:spLocks/>
          </p:cNvSpPr>
          <p:nvPr/>
        </p:nvSpPr>
        <p:spPr bwMode="blackWhite">
          <a:xfrm>
            <a:off x="5724241" y="2783027"/>
            <a:ext cx="4623621" cy="982666"/>
          </a:xfrm>
          <a:prstGeom prst="callout2">
            <a:avLst>
              <a:gd name="adj1" fmla="val 23685"/>
              <a:gd name="adj2" fmla="val -2157"/>
              <a:gd name="adj3" fmla="val 23685"/>
              <a:gd name="adj4" fmla="val -14523"/>
              <a:gd name="adj5" fmla="val 157894"/>
              <a:gd name="adj6" fmla="val -27204"/>
            </a:avLst>
          </a:prstGeom>
          <a:noFill/>
          <a:ln w="9525">
            <a:solidFill>
              <a:srgbClr val="000000"/>
            </a:solidFill>
            <a:miter lim="800000"/>
            <a:headEnd type="diamond" w="med" len="med"/>
            <a:tailEnd/>
          </a:ln>
          <a:effectLst/>
        </p:spPr>
        <p:txBody>
          <a:bodyPr anchor="ctr"/>
          <a:lstStyle/>
          <a:p>
            <a:pPr eaLnBrk="0" hangingPunct="0"/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hangingPunct="0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современной системы непрерывного образования, подготовки и переподготовки профессиональных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кадров</a:t>
            </a:r>
          </a:p>
          <a:p>
            <a:pPr algn="ctr" eaLnBrk="0" hangingPunct="0"/>
            <a:endParaRPr lang="en-US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79" name="Rectangle 27"/>
          <p:cNvSpPr>
            <a:spLocks noChangeArrowheads="1"/>
          </p:cNvSpPr>
          <p:nvPr/>
        </p:nvSpPr>
        <p:spPr bwMode="gray">
          <a:xfrm>
            <a:off x="1092752" y="4817649"/>
            <a:ext cx="1423987" cy="26827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buFont typeface="Wingdings" pitchFamily="2" charset="2"/>
              <a:buNone/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2319527" y="226262"/>
            <a:ext cx="2252473" cy="1957552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 дальнейшего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развития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системы образования города</a:t>
            </a:r>
          </a:p>
        </p:txBody>
      </p:sp>
      <p:pic>
        <p:nvPicPr>
          <p:cNvPr id="10242" name="Picture 2" descr="SK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4723" y="5258875"/>
            <a:ext cx="2540043" cy="136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Рисунок 14" descr="C:\Users\Kuanysh\Downloads\1483970990_IMG_6449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5561" y="5248196"/>
            <a:ext cx="2329186" cy="1384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VQ5B45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8925" y="5248196"/>
            <a:ext cx="2421000" cy="136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 descr="WhatsApp Image 2017-06-27 at 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05742" y="5248196"/>
            <a:ext cx="2506733" cy="13604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1794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2172" y="0"/>
            <a:ext cx="10958286" cy="14112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Қаланың педагогикалық қызметкерлерінің сандық құрамы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Количественный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 педагогических работников города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4223792" y="1196752"/>
            <a:ext cx="3384376" cy="2160240"/>
            <a:chOff x="1835" y="1296"/>
            <a:chExt cx="2101" cy="1845"/>
          </a:xfrm>
        </p:grpSpPr>
        <p:sp>
          <p:nvSpPr>
            <p:cNvPr id="10261" name="AutoShape 21"/>
            <p:cNvSpPr>
              <a:spLocks noChangeArrowheads="1"/>
            </p:cNvSpPr>
            <p:nvPr/>
          </p:nvSpPr>
          <p:spPr bwMode="gray">
            <a:xfrm rot="10800000" flipH="1">
              <a:off x="2680" y="2889"/>
              <a:ext cx="374" cy="252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rgbClr val="A1A1FF"/>
                </a:gs>
                <a:gs pos="100000">
                  <a:srgbClr val="A1A1FF">
                    <a:gamma/>
                    <a:tint val="39216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59" name="AutoShape 19"/>
            <p:cNvSpPr>
              <a:spLocks noChangeArrowheads="1"/>
            </p:cNvSpPr>
            <p:nvPr/>
          </p:nvSpPr>
          <p:spPr bwMode="gray">
            <a:xfrm rot="16200000" flipH="1">
              <a:off x="1804" y="1979"/>
              <a:ext cx="339" cy="27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rgbClr val="A1A1FF"/>
                </a:gs>
                <a:gs pos="100000">
                  <a:srgbClr val="A1A1FF">
                    <a:gamma/>
                    <a:tint val="39216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60" name="AutoShape 20"/>
            <p:cNvSpPr>
              <a:spLocks noChangeArrowheads="1"/>
            </p:cNvSpPr>
            <p:nvPr/>
          </p:nvSpPr>
          <p:spPr bwMode="gray">
            <a:xfrm rot="5400000" flipH="1">
              <a:off x="3626" y="1996"/>
              <a:ext cx="360" cy="261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rgbClr val="A1A1FF"/>
                </a:gs>
                <a:gs pos="100000">
                  <a:srgbClr val="A1A1FF">
                    <a:gamma/>
                    <a:tint val="39216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62" name="Oval 22"/>
            <p:cNvSpPr>
              <a:spLocks noChangeArrowheads="1"/>
            </p:cNvSpPr>
            <p:nvPr/>
          </p:nvSpPr>
          <p:spPr bwMode="gray">
            <a:xfrm>
              <a:off x="2078" y="1296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63" name="Oval 23"/>
            <p:cNvSpPr>
              <a:spLocks noChangeArrowheads="1"/>
            </p:cNvSpPr>
            <p:nvPr/>
          </p:nvSpPr>
          <p:spPr bwMode="gray">
            <a:xfrm>
              <a:off x="2170" y="1387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65" name="Oval 25"/>
            <p:cNvSpPr>
              <a:spLocks noChangeArrowheads="1"/>
            </p:cNvSpPr>
            <p:nvPr/>
          </p:nvSpPr>
          <p:spPr bwMode="gray">
            <a:xfrm>
              <a:off x="2254" y="1882"/>
              <a:ext cx="161" cy="44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66" name="Oval 26"/>
            <p:cNvSpPr>
              <a:spLocks noChangeArrowheads="1"/>
            </p:cNvSpPr>
            <p:nvPr/>
          </p:nvSpPr>
          <p:spPr bwMode="gray">
            <a:xfrm>
              <a:off x="2254" y="1882"/>
              <a:ext cx="161" cy="44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67" name="Oval 27"/>
            <p:cNvSpPr>
              <a:spLocks noChangeArrowheads="1"/>
            </p:cNvSpPr>
            <p:nvPr/>
          </p:nvSpPr>
          <p:spPr bwMode="gray">
            <a:xfrm>
              <a:off x="2337" y="1882"/>
              <a:ext cx="1096" cy="44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68" name="Oval 28"/>
            <p:cNvSpPr>
              <a:spLocks noChangeArrowheads="1"/>
            </p:cNvSpPr>
            <p:nvPr/>
          </p:nvSpPr>
          <p:spPr bwMode="gray">
            <a:xfrm>
              <a:off x="2337" y="1882"/>
              <a:ext cx="1096" cy="44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78" name="Text Box 38"/>
            <p:cNvSpPr txBox="1">
              <a:spLocks noChangeArrowheads="1"/>
            </p:cNvSpPr>
            <p:nvPr/>
          </p:nvSpPr>
          <p:spPr bwMode="auto">
            <a:xfrm>
              <a:off x="2204" y="1568"/>
              <a:ext cx="1280" cy="1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ru-RU" sz="24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b="1" dirty="0" smtClean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Всего</a:t>
              </a:r>
              <a:endPara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24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5230 </a:t>
              </a:r>
            </a:p>
            <a:p>
              <a:pPr algn="ctr"/>
              <a:r>
                <a:rPr lang="ru-RU" sz="24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педагогов</a:t>
              </a:r>
              <a:endPara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56"/>
          <p:cNvGrpSpPr>
            <a:grpSpLocks/>
          </p:cNvGrpSpPr>
          <p:nvPr/>
        </p:nvGrpSpPr>
        <p:grpSpPr bwMode="auto">
          <a:xfrm>
            <a:off x="1847528" y="1196753"/>
            <a:ext cx="2416305" cy="1849044"/>
            <a:chOff x="317" y="1440"/>
            <a:chExt cx="1569" cy="1357"/>
          </a:xfrm>
        </p:grpSpPr>
        <p:sp>
          <p:nvSpPr>
            <p:cNvPr id="10271" name="AutoShape 31"/>
            <p:cNvSpPr>
              <a:spLocks noChangeArrowheads="1"/>
            </p:cNvSpPr>
            <p:nvPr/>
          </p:nvSpPr>
          <p:spPr bwMode="gray">
            <a:xfrm>
              <a:off x="317" y="2304"/>
              <a:ext cx="1411" cy="480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rgbClr val="33CCCC">
                    <a:gamma/>
                    <a:shade val="46275"/>
                    <a:invGamma/>
                  </a:srgbClr>
                </a:gs>
                <a:gs pos="50000">
                  <a:srgbClr val="33CCCC"/>
                </a:gs>
                <a:gs pos="100000">
                  <a:srgbClr val="33CCCC">
                    <a:gamma/>
                    <a:shade val="46275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72" name="AutoShape 32"/>
            <p:cNvSpPr>
              <a:spLocks noChangeArrowheads="1"/>
            </p:cNvSpPr>
            <p:nvPr/>
          </p:nvSpPr>
          <p:spPr bwMode="gray">
            <a:xfrm>
              <a:off x="317" y="1872"/>
              <a:ext cx="1411" cy="480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rgbClr val="33CCCC">
                    <a:gamma/>
                    <a:shade val="46275"/>
                    <a:invGamma/>
                  </a:srgbClr>
                </a:gs>
                <a:gs pos="50000">
                  <a:srgbClr val="33CCCC"/>
                </a:gs>
                <a:gs pos="100000">
                  <a:srgbClr val="33CCCC">
                    <a:gamma/>
                    <a:shade val="46275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73" name="AutoShape 33"/>
            <p:cNvSpPr>
              <a:spLocks noChangeArrowheads="1"/>
            </p:cNvSpPr>
            <p:nvPr/>
          </p:nvSpPr>
          <p:spPr bwMode="gray">
            <a:xfrm>
              <a:off x="317" y="1440"/>
              <a:ext cx="1411" cy="480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rgbClr val="33CCCC">
                    <a:gamma/>
                    <a:shade val="46275"/>
                    <a:invGamma/>
                  </a:srgbClr>
                </a:gs>
                <a:gs pos="50000">
                  <a:srgbClr val="33CCCC"/>
                </a:gs>
                <a:gs pos="100000">
                  <a:srgbClr val="33CCCC">
                    <a:gamma/>
                    <a:shade val="46275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83" name="Text Box 43"/>
            <p:cNvSpPr txBox="1">
              <a:spLocks noChangeArrowheads="1"/>
            </p:cNvSpPr>
            <p:nvPr/>
          </p:nvSpPr>
          <p:spPr bwMode="gray">
            <a:xfrm>
              <a:off x="689" y="1583"/>
              <a:ext cx="582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школы</a:t>
              </a:r>
              <a:endPara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84" name="Text Box 44"/>
            <p:cNvSpPr txBox="1">
              <a:spLocks noChangeArrowheads="1"/>
            </p:cNvSpPr>
            <p:nvPr/>
          </p:nvSpPr>
          <p:spPr bwMode="gray">
            <a:xfrm>
              <a:off x="340" y="1933"/>
              <a:ext cx="1546" cy="4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дошкольные учреждения</a:t>
              </a:r>
              <a:endPara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85" name="Text Box 45"/>
            <p:cNvSpPr txBox="1">
              <a:spLocks noChangeArrowheads="1"/>
            </p:cNvSpPr>
            <p:nvPr/>
          </p:nvSpPr>
          <p:spPr bwMode="gray">
            <a:xfrm>
              <a:off x="509" y="2368"/>
              <a:ext cx="1101" cy="4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внешкольные </a:t>
              </a:r>
            </a:p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учреждения</a:t>
              </a:r>
              <a:endPara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57"/>
          <p:cNvGrpSpPr>
            <a:grpSpLocks/>
          </p:cNvGrpSpPr>
          <p:nvPr/>
        </p:nvGrpSpPr>
        <p:grpSpPr bwMode="auto">
          <a:xfrm>
            <a:off x="7680176" y="1128807"/>
            <a:ext cx="2165492" cy="1977809"/>
            <a:chOff x="4032" y="1440"/>
            <a:chExt cx="1200" cy="1344"/>
          </a:xfrm>
        </p:grpSpPr>
        <p:sp>
          <p:nvSpPr>
            <p:cNvPr id="10274" name="AutoShape 34"/>
            <p:cNvSpPr>
              <a:spLocks noChangeArrowheads="1"/>
            </p:cNvSpPr>
            <p:nvPr/>
          </p:nvSpPr>
          <p:spPr bwMode="gray">
            <a:xfrm>
              <a:off x="4032" y="2304"/>
              <a:ext cx="1200" cy="480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rgbClr val="FFCC66">
                    <a:gamma/>
                    <a:shade val="46275"/>
                    <a:invGamma/>
                  </a:srgbClr>
                </a:gs>
                <a:gs pos="50000">
                  <a:srgbClr val="FFCC66"/>
                </a:gs>
                <a:gs pos="100000">
                  <a:srgbClr val="FFCC66">
                    <a:gamma/>
                    <a:shade val="46275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75" name="AutoShape 35"/>
            <p:cNvSpPr>
              <a:spLocks noChangeArrowheads="1"/>
            </p:cNvSpPr>
            <p:nvPr/>
          </p:nvSpPr>
          <p:spPr bwMode="gray">
            <a:xfrm>
              <a:off x="4032" y="1872"/>
              <a:ext cx="1200" cy="480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rgbClr val="FFCC66">
                    <a:gamma/>
                    <a:shade val="46275"/>
                    <a:invGamma/>
                  </a:srgbClr>
                </a:gs>
                <a:gs pos="50000">
                  <a:srgbClr val="FFCC66"/>
                </a:gs>
                <a:gs pos="100000">
                  <a:srgbClr val="FFCC66">
                    <a:gamma/>
                    <a:shade val="46275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76" name="AutoShape 36"/>
            <p:cNvSpPr>
              <a:spLocks noChangeArrowheads="1"/>
            </p:cNvSpPr>
            <p:nvPr/>
          </p:nvSpPr>
          <p:spPr bwMode="gray">
            <a:xfrm>
              <a:off x="4032" y="1440"/>
              <a:ext cx="1200" cy="480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rgbClr val="FFCC66">
                    <a:gamma/>
                    <a:shade val="46275"/>
                    <a:invGamma/>
                  </a:srgbClr>
                </a:gs>
                <a:gs pos="50000">
                  <a:srgbClr val="FFCC66"/>
                </a:gs>
                <a:gs pos="100000">
                  <a:srgbClr val="FFCC66">
                    <a:gamma/>
                    <a:shade val="46275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86" name="Text Box 46"/>
            <p:cNvSpPr txBox="1">
              <a:spLocks noChangeArrowheads="1"/>
            </p:cNvSpPr>
            <p:nvPr/>
          </p:nvSpPr>
          <p:spPr bwMode="gray">
            <a:xfrm>
              <a:off x="4473" y="1592"/>
              <a:ext cx="419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0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2680</a:t>
              </a:r>
              <a:endPara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87" name="Text Box 47"/>
            <p:cNvSpPr txBox="1">
              <a:spLocks noChangeArrowheads="1"/>
            </p:cNvSpPr>
            <p:nvPr/>
          </p:nvSpPr>
          <p:spPr bwMode="gray">
            <a:xfrm>
              <a:off x="4473" y="2024"/>
              <a:ext cx="419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0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2214</a:t>
              </a:r>
              <a:endPara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88" name="Text Box 48"/>
            <p:cNvSpPr txBox="1">
              <a:spLocks noChangeArrowheads="1"/>
            </p:cNvSpPr>
            <p:nvPr/>
          </p:nvSpPr>
          <p:spPr bwMode="gray">
            <a:xfrm>
              <a:off x="4519" y="2456"/>
              <a:ext cx="340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0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336</a:t>
              </a:r>
              <a:endPara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2" name="Freeform 3"/>
          <p:cNvSpPr>
            <a:spLocks/>
          </p:cNvSpPr>
          <p:nvPr/>
        </p:nvSpPr>
        <p:spPr bwMode="gray">
          <a:xfrm flipH="1" flipV="1">
            <a:off x="2063552" y="5373216"/>
            <a:ext cx="7560840" cy="1080120"/>
          </a:xfrm>
          <a:custGeom>
            <a:avLst/>
            <a:gdLst/>
            <a:ahLst/>
            <a:cxnLst>
              <a:cxn ang="0">
                <a:pos x="3724" y="288"/>
              </a:cxn>
              <a:cxn ang="0">
                <a:pos x="1346" y="290"/>
              </a:cxn>
              <a:cxn ang="0">
                <a:pos x="1246" y="258"/>
              </a:cxn>
              <a:cxn ang="0">
                <a:pos x="1066" y="79"/>
              </a:cxn>
              <a:cxn ang="0">
                <a:pos x="923" y="4"/>
              </a:cxn>
              <a:cxn ang="0">
                <a:pos x="103" y="4"/>
              </a:cxn>
              <a:cxn ang="0">
                <a:pos x="2" y="88"/>
              </a:cxn>
              <a:cxn ang="0">
                <a:pos x="2" y="729"/>
              </a:cxn>
              <a:cxn ang="0">
                <a:pos x="103" y="804"/>
              </a:cxn>
              <a:cxn ang="0">
                <a:pos x="3688" y="804"/>
              </a:cxn>
              <a:cxn ang="0">
                <a:pos x="3790" y="716"/>
              </a:cxn>
              <a:cxn ang="0">
                <a:pos x="3790" y="356"/>
              </a:cxn>
              <a:cxn ang="0">
                <a:pos x="3724" y="288"/>
              </a:cxn>
            </a:cxnLst>
            <a:rect l="0" t="0" r="r" b="b"/>
            <a:pathLst>
              <a:path w="3796" h="816">
                <a:moveTo>
                  <a:pt x="3724" y="288"/>
                </a:moveTo>
                <a:cubicBezTo>
                  <a:pt x="2535" y="289"/>
                  <a:pt x="1346" y="290"/>
                  <a:pt x="1346" y="290"/>
                </a:cubicBezTo>
                <a:cubicBezTo>
                  <a:pt x="1304" y="288"/>
                  <a:pt x="1272" y="282"/>
                  <a:pt x="1246" y="258"/>
                </a:cubicBezTo>
                <a:cubicBezTo>
                  <a:pt x="1156" y="168"/>
                  <a:pt x="1066" y="79"/>
                  <a:pt x="1066" y="79"/>
                </a:cubicBezTo>
                <a:cubicBezTo>
                  <a:pt x="1034" y="48"/>
                  <a:pt x="1002" y="0"/>
                  <a:pt x="923" y="4"/>
                </a:cubicBezTo>
                <a:cubicBezTo>
                  <a:pt x="513" y="4"/>
                  <a:pt x="103" y="4"/>
                  <a:pt x="103" y="4"/>
                </a:cubicBezTo>
                <a:cubicBezTo>
                  <a:pt x="38" y="4"/>
                  <a:pt x="0" y="42"/>
                  <a:pt x="2" y="88"/>
                </a:cubicBezTo>
                <a:cubicBezTo>
                  <a:pt x="2" y="410"/>
                  <a:pt x="2" y="729"/>
                  <a:pt x="2" y="729"/>
                </a:cubicBezTo>
                <a:cubicBezTo>
                  <a:pt x="0" y="812"/>
                  <a:pt x="103" y="804"/>
                  <a:pt x="103" y="804"/>
                </a:cubicBezTo>
                <a:cubicBezTo>
                  <a:pt x="1895" y="804"/>
                  <a:pt x="3688" y="804"/>
                  <a:pt x="3688" y="804"/>
                </a:cubicBezTo>
                <a:cubicBezTo>
                  <a:pt x="3688" y="804"/>
                  <a:pt x="3794" y="816"/>
                  <a:pt x="3790" y="716"/>
                </a:cubicBezTo>
                <a:cubicBezTo>
                  <a:pt x="3790" y="536"/>
                  <a:pt x="3790" y="356"/>
                  <a:pt x="3790" y="356"/>
                </a:cubicBezTo>
                <a:cubicBezTo>
                  <a:pt x="3790" y="356"/>
                  <a:pt x="3796" y="288"/>
                  <a:pt x="3724" y="288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Freeform 4"/>
          <p:cNvSpPr>
            <a:spLocks/>
          </p:cNvSpPr>
          <p:nvPr/>
        </p:nvSpPr>
        <p:spPr bwMode="gray">
          <a:xfrm>
            <a:off x="1991545" y="3354747"/>
            <a:ext cx="7631757" cy="1534021"/>
          </a:xfrm>
          <a:custGeom>
            <a:avLst/>
            <a:gdLst/>
            <a:ahLst/>
            <a:cxnLst>
              <a:cxn ang="0">
                <a:pos x="3724" y="288"/>
              </a:cxn>
              <a:cxn ang="0">
                <a:pos x="1346" y="290"/>
              </a:cxn>
              <a:cxn ang="0">
                <a:pos x="1246" y="258"/>
              </a:cxn>
              <a:cxn ang="0">
                <a:pos x="1066" y="79"/>
              </a:cxn>
              <a:cxn ang="0">
                <a:pos x="923" y="4"/>
              </a:cxn>
              <a:cxn ang="0">
                <a:pos x="103" y="4"/>
              </a:cxn>
              <a:cxn ang="0">
                <a:pos x="2" y="88"/>
              </a:cxn>
              <a:cxn ang="0">
                <a:pos x="2" y="729"/>
              </a:cxn>
              <a:cxn ang="0">
                <a:pos x="103" y="804"/>
              </a:cxn>
              <a:cxn ang="0">
                <a:pos x="3688" y="804"/>
              </a:cxn>
              <a:cxn ang="0">
                <a:pos x="3790" y="716"/>
              </a:cxn>
              <a:cxn ang="0">
                <a:pos x="3790" y="356"/>
              </a:cxn>
              <a:cxn ang="0">
                <a:pos x="3724" y="288"/>
              </a:cxn>
            </a:cxnLst>
            <a:rect l="0" t="0" r="r" b="b"/>
            <a:pathLst>
              <a:path w="3796" h="816">
                <a:moveTo>
                  <a:pt x="3724" y="288"/>
                </a:moveTo>
                <a:cubicBezTo>
                  <a:pt x="2535" y="289"/>
                  <a:pt x="1346" y="290"/>
                  <a:pt x="1346" y="290"/>
                </a:cubicBezTo>
                <a:cubicBezTo>
                  <a:pt x="1304" y="288"/>
                  <a:pt x="1272" y="282"/>
                  <a:pt x="1246" y="258"/>
                </a:cubicBezTo>
                <a:cubicBezTo>
                  <a:pt x="1156" y="168"/>
                  <a:pt x="1066" y="79"/>
                  <a:pt x="1066" y="79"/>
                </a:cubicBezTo>
                <a:cubicBezTo>
                  <a:pt x="1034" y="48"/>
                  <a:pt x="1002" y="0"/>
                  <a:pt x="923" y="4"/>
                </a:cubicBezTo>
                <a:cubicBezTo>
                  <a:pt x="513" y="4"/>
                  <a:pt x="103" y="4"/>
                  <a:pt x="103" y="4"/>
                </a:cubicBezTo>
                <a:cubicBezTo>
                  <a:pt x="38" y="4"/>
                  <a:pt x="0" y="42"/>
                  <a:pt x="2" y="88"/>
                </a:cubicBezTo>
                <a:cubicBezTo>
                  <a:pt x="2" y="410"/>
                  <a:pt x="2" y="729"/>
                  <a:pt x="2" y="729"/>
                </a:cubicBezTo>
                <a:cubicBezTo>
                  <a:pt x="0" y="812"/>
                  <a:pt x="103" y="804"/>
                  <a:pt x="103" y="804"/>
                </a:cubicBezTo>
                <a:cubicBezTo>
                  <a:pt x="1895" y="804"/>
                  <a:pt x="3688" y="804"/>
                  <a:pt x="3688" y="804"/>
                </a:cubicBezTo>
                <a:cubicBezTo>
                  <a:pt x="3688" y="804"/>
                  <a:pt x="3794" y="816"/>
                  <a:pt x="3790" y="716"/>
                </a:cubicBezTo>
                <a:cubicBezTo>
                  <a:pt x="3790" y="536"/>
                  <a:pt x="3790" y="356"/>
                  <a:pt x="3790" y="356"/>
                </a:cubicBezTo>
                <a:cubicBezTo>
                  <a:pt x="3790" y="356"/>
                  <a:pt x="3796" y="288"/>
                  <a:pt x="3724" y="288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5"/>
          <p:cNvSpPr>
            <a:spLocks noChangeArrowheads="1"/>
          </p:cNvSpPr>
          <p:nvPr/>
        </p:nvSpPr>
        <p:spPr bwMode="gray">
          <a:xfrm>
            <a:off x="2236664" y="4362292"/>
            <a:ext cx="1643062" cy="1328163"/>
          </a:xfrm>
          <a:prstGeom prst="rect">
            <a:avLst/>
          </a:prstGeom>
          <a:gradFill rotWithShape="1">
            <a:gsLst>
              <a:gs pos="0">
                <a:srgbClr val="DAE9FA">
                  <a:gamma/>
                  <a:tint val="0"/>
                  <a:invGamma/>
                </a:srgbClr>
              </a:gs>
              <a:gs pos="100000">
                <a:srgbClr val="DAE9FA"/>
              </a:gs>
            </a:gsLst>
            <a:lin ang="5400000" scaled="1"/>
          </a:gradFill>
          <a:ln w="9525">
            <a:solidFill>
              <a:srgbClr val="F8F8F8"/>
            </a:solidFill>
            <a:miter lim="800000"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 6"/>
          <p:cNvSpPr>
            <a:spLocks noChangeArrowheads="1"/>
          </p:cNvSpPr>
          <p:nvPr/>
        </p:nvSpPr>
        <p:spPr bwMode="gray">
          <a:xfrm>
            <a:off x="4078164" y="4362292"/>
            <a:ext cx="1643062" cy="1328163"/>
          </a:xfrm>
          <a:prstGeom prst="rect">
            <a:avLst/>
          </a:prstGeom>
          <a:gradFill rotWithShape="1">
            <a:gsLst>
              <a:gs pos="0">
                <a:srgbClr val="DAE9FA">
                  <a:gamma/>
                  <a:tint val="0"/>
                  <a:invGamma/>
                </a:srgbClr>
              </a:gs>
              <a:gs pos="100000">
                <a:srgbClr val="DAE9FA"/>
              </a:gs>
            </a:gsLst>
            <a:lin ang="5400000" scaled="1"/>
          </a:gradFill>
          <a:ln w="9525">
            <a:solidFill>
              <a:srgbClr val="F8F8F8"/>
            </a:solidFill>
            <a:miter lim="800000"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tangle 7"/>
          <p:cNvSpPr>
            <a:spLocks noChangeArrowheads="1"/>
          </p:cNvSpPr>
          <p:nvPr/>
        </p:nvSpPr>
        <p:spPr bwMode="gray">
          <a:xfrm>
            <a:off x="5908552" y="4362292"/>
            <a:ext cx="1643063" cy="1328163"/>
          </a:xfrm>
          <a:prstGeom prst="rect">
            <a:avLst/>
          </a:prstGeom>
          <a:gradFill rotWithShape="1">
            <a:gsLst>
              <a:gs pos="0">
                <a:srgbClr val="DAE9FA">
                  <a:gamma/>
                  <a:tint val="0"/>
                  <a:invGamma/>
                </a:srgbClr>
              </a:gs>
              <a:gs pos="100000">
                <a:srgbClr val="DAE9FA"/>
              </a:gs>
            </a:gsLst>
            <a:lin ang="5400000" scaled="1"/>
          </a:gradFill>
          <a:ln w="9525">
            <a:solidFill>
              <a:srgbClr val="F8F8F8"/>
            </a:solidFill>
            <a:miter lim="800000"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ctangle 8"/>
          <p:cNvSpPr>
            <a:spLocks noChangeArrowheads="1"/>
          </p:cNvSpPr>
          <p:nvPr/>
        </p:nvSpPr>
        <p:spPr bwMode="gray">
          <a:xfrm>
            <a:off x="7752185" y="4386551"/>
            <a:ext cx="1643063" cy="1328163"/>
          </a:xfrm>
          <a:prstGeom prst="rect">
            <a:avLst/>
          </a:prstGeom>
          <a:gradFill rotWithShape="1">
            <a:gsLst>
              <a:gs pos="0">
                <a:srgbClr val="DAE9FA">
                  <a:gamma/>
                  <a:tint val="0"/>
                  <a:invGamma/>
                </a:srgbClr>
              </a:gs>
              <a:gs pos="100000">
                <a:srgbClr val="DAE9FA"/>
              </a:gs>
            </a:gsLst>
            <a:lin ang="5400000" scaled="1"/>
          </a:gradFill>
          <a:ln w="9525">
            <a:solidFill>
              <a:srgbClr val="F8F8F8"/>
            </a:solidFill>
            <a:miter lim="800000"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angle 9"/>
          <p:cNvSpPr>
            <a:spLocks noChangeArrowheads="1"/>
          </p:cNvSpPr>
          <p:nvPr/>
        </p:nvSpPr>
        <p:spPr bwMode="white">
          <a:xfrm>
            <a:off x="1991544" y="3861050"/>
            <a:ext cx="496855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Прибытие молодых специалистов</a:t>
            </a:r>
            <a:endParaRPr lang="en-US" sz="2000" b="1" dirty="0">
              <a:solidFill>
                <a:srgbClr val="F8F8F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tangle 10"/>
          <p:cNvSpPr>
            <a:spLocks noChangeArrowheads="1"/>
          </p:cNvSpPr>
          <p:nvPr/>
        </p:nvSpPr>
        <p:spPr bwMode="gray">
          <a:xfrm>
            <a:off x="2293243" y="4707115"/>
            <a:ext cx="16351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378</a:t>
            </a:r>
            <a:endParaRPr lang="en-US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18"/>
          <p:cNvSpPr>
            <a:spLocks noChangeArrowheads="1"/>
          </p:cNvSpPr>
          <p:nvPr/>
        </p:nvSpPr>
        <p:spPr bwMode="gray">
          <a:xfrm>
            <a:off x="4027060" y="4751455"/>
            <a:ext cx="16351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102</a:t>
            </a:r>
            <a:endParaRPr lang="en-US" sz="6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ctangle 19"/>
          <p:cNvSpPr>
            <a:spLocks noChangeArrowheads="1"/>
          </p:cNvSpPr>
          <p:nvPr/>
        </p:nvSpPr>
        <p:spPr bwMode="gray">
          <a:xfrm>
            <a:off x="5879976" y="4751455"/>
            <a:ext cx="16351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146</a:t>
            </a:r>
            <a:endParaRPr lang="en-US" sz="6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20"/>
          <p:cNvSpPr>
            <a:spLocks noChangeArrowheads="1"/>
          </p:cNvSpPr>
          <p:nvPr/>
        </p:nvSpPr>
        <p:spPr bwMode="black">
          <a:xfrm>
            <a:off x="2516389" y="4485611"/>
            <a:ext cx="10118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ВСЕГО</a:t>
            </a:r>
            <a:endParaRPr 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Rectangle 21"/>
          <p:cNvSpPr>
            <a:spLocks noChangeArrowheads="1"/>
          </p:cNvSpPr>
          <p:nvPr/>
        </p:nvSpPr>
        <p:spPr bwMode="black">
          <a:xfrm>
            <a:off x="4196413" y="4213920"/>
            <a:ext cx="70564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2015</a:t>
            </a:r>
            <a:endParaRPr 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ectangle 22"/>
          <p:cNvSpPr>
            <a:spLocks noChangeArrowheads="1"/>
          </p:cNvSpPr>
          <p:nvPr/>
        </p:nvSpPr>
        <p:spPr bwMode="black">
          <a:xfrm>
            <a:off x="6037913" y="4213920"/>
            <a:ext cx="70564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2016</a:t>
            </a:r>
            <a:endParaRPr 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Rectangle 23"/>
          <p:cNvSpPr>
            <a:spLocks noChangeArrowheads="1"/>
          </p:cNvSpPr>
          <p:nvPr/>
        </p:nvSpPr>
        <p:spPr bwMode="black">
          <a:xfrm>
            <a:off x="7888987" y="4217021"/>
            <a:ext cx="75854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2017</a:t>
            </a:r>
            <a:endParaRPr 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AutoShape 25"/>
          <p:cNvSpPr>
            <a:spLocks noChangeArrowheads="1"/>
          </p:cNvSpPr>
          <p:nvPr/>
        </p:nvSpPr>
        <p:spPr bwMode="gray">
          <a:xfrm rot="5400000">
            <a:off x="4083975" y="4392457"/>
            <a:ext cx="144002" cy="152400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rot="10800000" vert="eaVert" wrap="none" anchor="ctr"/>
          <a:lstStyle/>
          <a:p>
            <a:pPr algn="ctr"/>
            <a:endParaRPr lang="ru-RU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AutoShape 26"/>
          <p:cNvSpPr>
            <a:spLocks noChangeArrowheads="1"/>
          </p:cNvSpPr>
          <p:nvPr/>
        </p:nvSpPr>
        <p:spPr bwMode="gray">
          <a:xfrm rot="5400000">
            <a:off x="5956183" y="4392457"/>
            <a:ext cx="144002" cy="152400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rot="10800000" vert="eaVert" wrap="none" anchor="ctr"/>
          <a:lstStyle/>
          <a:p>
            <a:pPr algn="ctr"/>
            <a:endParaRPr lang="ru-RU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Rectangle 29"/>
          <p:cNvSpPr>
            <a:spLocks noChangeArrowheads="1"/>
          </p:cNvSpPr>
          <p:nvPr/>
        </p:nvSpPr>
        <p:spPr bwMode="gray">
          <a:xfrm>
            <a:off x="2279575" y="6093297"/>
            <a:ext cx="5090215" cy="66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Доля  молодых специалистов 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- 15 %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Закрепляемость  молодых кадров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- 76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Rectangle 19"/>
          <p:cNvSpPr>
            <a:spLocks noChangeArrowheads="1"/>
          </p:cNvSpPr>
          <p:nvPr/>
        </p:nvSpPr>
        <p:spPr bwMode="gray">
          <a:xfrm>
            <a:off x="7752184" y="4818972"/>
            <a:ext cx="16351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130</a:t>
            </a:r>
            <a:endParaRPr lang="en-US" sz="6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AutoShape 26"/>
          <p:cNvSpPr>
            <a:spLocks noChangeArrowheads="1"/>
          </p:cNvSpPr>
          <p:nvPr/>
        </p:nvSpPr>
        <p:spPr bwMode="gray">
          <a:xfrm rot="5400000">
            <a:off x="7828391" y="4392457"/>
            <a:ext cx="144002" cy="152400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rot="10800000" vert="eaVert" wrap="none" anchor="ctr"/>
          <a:lstStyle/>
          <a:p>
            <a:pPr algn="ctr"/>
            <a:endParaRPr lang="ru-RU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Arc 13"/>
          <p:cNvSpPr>
            <a:spLocks/>
          </p:cNvSpPr>
          <p:nvPr/>
        </p:nvSpPr>
        <p:spPr bwMode="gray">
          <a:xfrm rot="5400000">
            <a:off x="2063552" y="6165304"/>
            <a:ext cx="288032" cy="288032"/>
          </a:xfrm>
          <a:custGeom>
            <a:avLst/>
            <a:gdLst>
              <a:gd name="G0" fmla="+- 13148 0 0"/>
              <a:gd name="G1" fmla="+- 21600 0 0"/>
              <a:gd name="G2" fmla="+- 21600 0 0"/>
              <a:gd name="T0" fmla="*/ 0 w 31154"/>
              <a:gd name="T1" fmla="*/ 4462 h 21600"/>
              <a:gd name="T2" fmla="*/ 31154 w 31154"/>
              <a:gd name="T3" fmla="*/ 9670 h 21600"/>
              <a:gd name="T4" fmla="*/ 13148 w 3115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1154" h="21600" fill="none" extrusionOk="0">
                <a:moveTo>
                  <a:pt x="0" y="4462"/>
                </a:moveTo>
                <a:cubicBezTo>
                  <a:pt x="3772" y="1568"/>
                  <a:pt x="8393" y="-1"/>
                  <a:pt x="13148" y="0"/>
                </a:cubicBezTo>
                <a:cubicBezTo>
                  <a:pt x="20391" y="0"/>
                  <a:pt x="27153" y="3631"/>
                  <a:pt x="31154" y="9669"/>
                </a:cubicBezTo>
              </a:path>
              <a:path w="31154" h="21600" stroke="0" extrusionOk="0">
                <a:moveTo>
                  <a:pt x="0" y="4462"/>
                </a:moveTo>
                <a:cubicBezTo>
                  <a:pt x="3772" y="1568"/>
                  <a:pt x="8393" y="-1"/>
                  <a:pt x="13148" y="0"/>
                </a:cubicBezTo>
                <a:cubicBezTo>
                  <a:pt x="20391" y="0"/>
                  <a:pt x="27153" y="3631"/>
                  <a:pt x="31154" y="9669"/>
                </a:cubicBezTo>
                <a:lnTo>
                  <a:pt x="13148" y="21600"/>
                </a:lnTo>
                <a:close/>
              </a:path>
            </a:pathLst>
          </a:custGeom>
          <a:solidFill>
            <a:srgbClr val="FF6600"/>
          </a:solidFill>
          <a:ln w="9525">
            <a:noFill/>
            <a:round/>
            <a:headEnd/>
            <a:tailEnd/>
          </a:ln>
          <a:effectLst>
            <a:outerShdw dist="56796" dir="1593903" algn="ctr" rotWithShape="0">
              <a:srgbClr val="C0C0C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Arc 13"/>
          <p:cNvSpPr>
            <a:spLocks/>
          </p:cNvSpPr>
          <p:nvPr/>
        </p:nvSpPr>
        <p:spPr bwMode="gray">
          <a:xfrm rot="5400000">
            <a:off x="2063552" y="6453336"/>
            <a:ext cx="288032" cy="288032"/>
          </a:xfrm>
          <a:custGeom>
            <a:avLst/>
            <a:gdLst>
              <a:gd name="G0" fmla="+- 13148 0 0"/>
              <a:gd name="G1" fmla="+- 21600 0 0"/>
              <a:gd name="G2" fmla="+- 21600 0 0"/>
              <a:gd name="T0" fmla="*/ 0 w 31154"/>
              <a:gd name="T1" fmla="*/ 4462 h 21600"/>
              <a:gd name="T2" fmla="*/ 31154 w 31154"/>
              <a:gd name="T3" fmla="*/ 9670 h 21600"/>
              <a:gd name="T4" fmla="*/ 13148 w 3115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1154" h="21600" fill="none" extrusionOk="0">
                <a:moveTo>
                  <a:pt x="0" y="4462"/>
                </a:moveTo>
                <a:cubicBezTo>
                  <a:pt x="3772" y="1568"/>
                  <a:pt x="8393" y="-1"/>
                  <a:pt x="13148" y="0"/>
                </a:cubicBezTo>
                <a:cubicBezTo>
                  <a:pt x="20391" y="0"/>
                  <a:pt x="27153" y="3631"/>
                  <a:pt x="31154" y="9669"/>
                </a:cubicBezTo>
              </a:path>
              <a:path w="31154" h="21600" stroke="0" extrusionOk="0">
                <a:moveTo>
                  <a:pt x="0" y="4462"/>
                </a:moveTo>
                <a:cubicBezTo>
                  <a:pt x="3772" y="1568"/>
                  <a:pt x="8393" y="-1"/>
                  <a:pt x="13148" y="0"/>
                </a:cubicBezTo>
                <a:cubicBezTo>
                  <a:pt x="20391" y="0"/>
                  <a:pt x="27153" y="3631"/>
                  <a:pt x="31154" y="9669"/>
                </a:cubicBezTo>
                <a:lnTo>
                  <a:pt x="13148" y="21600"/>
                </a:lnTo>
                <a:close/>
              </a:path>
            </a:pathLst>
          </a:custGeom>
          <a:solidFill>
            <a:srgbClr val="FF6600"/>
          </a:solidFill>
          <a:ln w="9525">
            <a:noFill/>
            <a:round/>
            <a:headEnd/>
            <a:tailEnd/>
          </a:ln>
          <a:effectLst>
            <a:outerShdw dist="56796" dir="1593903" algn="ctr" rotWithShape="0">
              <a:srgbClr val="C0C0C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152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783771" y="0"/>
            <a:ext cx="10087429" cy="85634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Мектептердің педагогикалық кадрлары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Педагогические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кадры школ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827" name="AutoShape 3"/>
          <p:cNvSpPr>
            <a:spLocks noChangeArrowheads="1"/>
          </p:cNvSpPr>
          <p:nvPr/>
        </p:nvSpPr>
        <p:spPr bwMode="gray">
          <a:xfrm rot="5400000">
            <a:off x="2804870" y="1712984"/>
            <a:ext cx="533588" cy="1872208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FFFFF">
                  <a:gamma/>
                  <a:shade val="78824"/>
                  <a:invGamma/>
                  <a:alpha val="98000"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78824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828" name="Freeform 4"/>
          <p:cNvSpPr>
            <a:spLocks/>
          </p:cNvSpPr>
          <p:nvPr/>
        </p:nvSpPr>
        <p:spPr bwMode="gray">
          <a:xfrm>
            <a:off x="2179465" y="2615537"/>
            <a:ext cx="1801341" cy="332825"/>
          </a:xfrm>
          <a:custGeom>
            <a:avLst/>
            <a:gdLst/>
            <a:ahLst/>
            <a:cxnLst>
              <a:cxn ang="0">
                <a:pos x="5" y="303"/>
              </a:cxn>
              <a:cxn ang="0">
                <a:pos x="21" y="177"/>
              </a:cxn>
              <a:cxn ang="0">
                <a:pos x="172" y="22"/>
              </a:cxn>
              <a:cxn ang="0">
                <a:pos x="361" y="11"/>
              </a:cxn>
              <a:cxn ang="0">
                <a:pos x="932" y="12"/>
              </a:cxn>
              <a:cxn ang="0">
                <a:pos x="1070" y="14"/>
              </a:cxn>
              <a:cxn ang="0">
                <a:pos x="1260" y="189"/>
              </a:cxn>
              <a:cxn ang="0">
                <a:pos x="1266" y="302"/>
              </a:cxn>
              <a:cxn ang="0">
                <a:pos x="5" y="303"/>
              </a:cxn>
            </a:cxnLst>
            <a:rect l="0" t="0" r="r" b="b"/>
            <a:pathLst>
              <a:path w="1270" h="303">
                <a:moveTo>
                  <a:pt x="5" y="303"/>
                </a:moveTo>
                <a:cubicBezTo>
                  <a:pt x="5" y="303"/>
                  <a:pt x="0" y="253"/>
                  <a:pt x="21" y="177"/>
                </a:cubicBezTo>
                <a:cubicBezTo>
                  <a:pt x="48" y="130"/>
                  <a:pt x="69" y="44"/>
                  <a:pt x="172" y="22"/>
                </a:cubicBezTo>
                <a:cubicBezTo>
                  <a:pt x="275" y="0"/>
                  <a:pt x="235" y="13"/>
                  <a:pt x="361" y="11"/>
                </a:cubicBezTo>
                <a:cubicBezTo>
                  <a:pt x="487" y="9"/>
                  <a:pt x="813" y="12"/>
                  <a:pt x="932" y="12"/>
                </a:cubicBezTo>
                <a:cubicBezTo>
                  <a:pt x="1050" y="12"/>
                  <a:pt x="998" y="2"/>
                  <a:pt x="1070" y="14"/>
                </a:cubicBezTo>
                <a:cubicBezTo>
                  <a:pt x="1143" y="26"/>
                  <a:pt x="1215" y="84"/>
                  <a:pt x="1260" y="189"/>
                </a:cubicBezTo>
                <a:cubicBezTo>
                  <a:pt x="1270" y="262"/>
                  <a:pt x="1266" y="302"/>
                  <a:pt x="1266" y="302"/>
                </a:cubicBezTo>
                <a:lnTo>
                  <a:pt x="5" y="303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 w="38100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268</a:t>
            </a:r>
          </a:p>
        </p:txBody>
      </p:sp>
      <p:sp>
        <p:nvSpPr>
          <p:cNvPr id="77831" name="AutoShape 7"/>
          <p:cNvSpPr>
            <a:spLocks noChangeArrowheads="1"/>
          </p:cNvSpPr>
          <p:nvPr/>
        </p:nvSpPr>
        <p:spPr bwMode="gray">
          <a:xfrm rot="5400000">
            <a:off x="5519936" y="1878240"/>
            <a:ext cx="648073" cy="1800200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FFFFF">
                  <a:gamma/>
                  <a:shade val="78824"/>
                  <a:invGamma/>
                  <a:alpha val="98000"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78824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832" name="Freeform 8"/>
          <p:cNvSpPr>
            <a:spLocks/>
          </p:cNvSpPr>
          <p:nvPr/>
        </p:nvSpPr>
        <p:spPr bwMode="gray">
          <a:xfrm>
            <a:off x="4943873" y="2742334"/>
            <a:ext cx="1789681" cy="333894"/>
          </a:xfrm>
          <a:custGeom>
            <a:avLst/>
            <a:gdLst/>
            <a:ahLst/>
            <a:cxnLst>
              <a:cxn ang="0">
                <a:pos x="6" y="297"/>
              </a:cxn>
              <a:cxn ang="0">
                <a:pos x="18" y="174"/>
              </a:cxn>
              <a:cxn ang="0">
                <a:pos x="171" y="30"/>
              </a:cxn>
              <a:cxn ang="0">
                <a:pos x="352" y="13"/>
              </a:cxn>
              <a:cxn ang="0">
                <a:pos x="922" y="10"/>
              </a:cxn>
              <a:cxn ang="0">
                <a:pos x="1061" y="12"/>
              </a:cxn>
              <a:cxn ang="0">
                <a:pos x="1251" y="190"/>
              </a:cxn>
              <a:cxn ang="0">
                <a:pos x="1257" y="303"/>
              </a:cxn>
              <a:cxn ang="0">
                <a:pos x="6" y="297"/>
              </a:cxn>
            </a:cxnLst>
            <a:rect l="0" t="0" r="r" b="b"/>
            <a:pathLst>
              <a:path w="1261" h="303">
                <a:moveTo>
                  <a:pt x="6" y="297"/>
                </a:moveTo>
                <a:cubicBezTo>
                  <a:pt x="6" y="297"/>
                  <a:pt x="0" y="225"/>
                  <a:pt x="18" y="174"/>
                </a:cubicBezTo>
                <a:cubicBezTo>
                  <a:pt x="36" y="123"/>
                  <a:pt x="105" y="45"/>
                  <a:pt x="171" y="30"/>
                </a:cubicBezTo>
                <a:cubicBezTo>
                  <a:pt x="237" y="15"/>
                  <a:pt x="227" y="16"/>
                  <a:pt x="352" y="13"/>
                </a:cubicBezTo>
                <a:cubicBezTo>
                  <a:pt x="477" y="10"/>
                  <a:pt x="804" y="10"/>
                  <a:pt x="922" y="10"/>
                </a:cubicBezTo>
                <a:cubicBezTo>
                  <a:pt x="1039" y="10"/>
                  <a:pt x="988" y="0"/>
                  <a:pt x="1061" y="12"/>
                </a:cubicBezTo>
                <a:cubicBezTo>
                  <a:pt x="1133" y="24"/>
                  <a:pt x="1206" y="83"/>
                  <a:pt x="1251" y="190"/>
                </a:cubicBezTo>
                <a:cubicBezTo>
                  <a:pt x="1261" y="263"/>
                  <a:pt x="1257" y="303"/>
                  <a:pt x="1257" y="303"/>
                </a:cubicBezTo>
                <a:lnTo>
                  <a:pt x="6" y="297"/>
                </a:lnTo>
                <a:close/>
              </a:path>
            </a:pathLst>
          </a:custGeom>
          <a:solidFill>
            <a:schemeClr val="hlink">
              <a:alpha val="50000"/>
            </a:schemeClr>
          </a:solidFill>
          <a:ln w="38100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833" name="Rectangle 9"/>
          <p:cNvSpPr>
            <a:spLocks noChangeArrowheads="1"/>
          </p:cNvSpPr>
          <p:nvPr/>
        </p:nvSpPr>
        <p:spPr bwMode="gray">
          <a:xfrm>
            <a:off x="5303912" y="2598318"/>
            <a:ext cx="1312256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305</a:t>
            </a:r>
            <a:endParaRPr lang="en-US" sz="2800" b="1" dirty="0">
              <a:solidFill>
                <a:srgbClr val="1C1C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835" name="AutoShape 11"/>
          <p:cNvSpPr>
            <a:spLocks noChangeArrowheads="1"/>
          </p:cNvSpPr>
          <p:nvPr/>
        </p:nvSpPr>
        <p:spPr bwMode="gray">
          <a:xfrm rot="5400000">
            <a:off x="8172299" y="1818164"/>
            <a:ext cx="708498" cy="1836761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FFFFF">
                  <a:gamma/>
                  <a:shade val="78824"/>
                  <a:invGamma/>
                  <a:alpha val="98000"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78824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836" name="Freeform 12"/>
          <p:cNvSpPr>
            <a:spLocks/>
          </p:cNvSpPr>
          <p:nvPr/>
        </p:nvSpPr>
        <p:spPr bwMode="gray">
          <a:xfrm>
            <a:off x="7680177" y="2742335"/>
            <a:ext cx="1753641" cy="321061"/>
          </a:xfrm>
          <a:custGeom>
            <a:avLst/>
            <a:gdLst/>
            <a:ahLst/>
            <a:cxnLst>
              <a:cxn ang="0">
                <a:pos x="5" y="292"/>
              </a:cxn>
              <a:cxn ang="0">
                <a:pos x="192" y="0"/>
              </a:cxn>
              <a:cxn ang="0">
                <a:pos x="1060" y="0"/>
              </a:cxn>
              <a:cxn ang="0">
                <a:pos x="1254" y="291"/>
              </a:cxn>
              <a:cxn ang="0">
                <a:pos x="5" y="292"/>
              </a:cxn>
            </a:cxnLst>
            <a:rect l="0" t="0" r="r" b="b"/>
            <a:pathLst>
              <a:path w="1260" h="292">
                <a:moveTo>
                  <a:pt x="5" y="292"/>
                </a:moveTo>
                <a:cubicBezTo>
                  <a:pt x="0" y="270"/>
                  <a:pt x="16" y="49"/>
                  <a:pt x="192" y="0"/>
                </a:cubicBezTo>
                <a:lnTo>
                  <a:pt x="1060" y="0"/>
                </a:lnTo>
                <a:cubicBezTo>
                  <a:pt x="1241" y="48"/>
                  <a:pt x="1260" y="186"/>
                  <a:pt x="1254" y="291"/>
                </a:cubicBezTo>
                <a:lnTo>
                  <a:pt x="5" y="292"/>
                </a:lnTo>
                <a:close/>
              </a:path>
            </a:pathLst>
          </a:custGeom>
          <a:solidFill>
            <a:schemeClr val="folHlink">
              <a:alpha val="50000"/>
            </a:schemeClr>
          </a:solidFill>
          <a:ln w="38100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837" name="Rectangle 13"/>
          <p:cNvSpPr>
            <a:spLocks noChangeArrowheads="1"/>
          </p:cNvSpPr>
          <p:nvPr/>
        </p:nvSpPr>
        <p:spPr bwMode="gray">
          <a:xfrm>
            <a:off x="7968208" y="2598318"/>
            <a:ext cx="12590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370</a:t>
            </a:r>
            <a:endParaRPr lang="en-US" sz="2800" b="1" dirty="0">
              <a:solidFill>
                <a:srgbClr val="1C1C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4727848" y="1302174"/>
            <a:ext cx="2157260" cy="297280"/>
            <a:chOff x="2251" y="1126"/>
            <a:chExt cx="1501" cy="339"/>
          </a:xfrm>
        </p:grpSpPr>
        <p:sp>
          <p:nvSpPr>
            <p:cNvPr id="77840" name="AutoShape 16"/>
            <p:cNvSpPr>
              <a:spLocks noChangeArrowheads="1"/>
            </p:cNvSpPr>
            <p:nvPr/>
          </p:nvSpPr>
          <p:spPr bwMode="gray">
            <a:xfrm>
              <a:off x="2251" y="1126"/>
              <a:ext cx="1501" cy="33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AEAEA">
                    <a:gamma/>
                    <a:shade val="36078"/>
                    <a:invGamma/>
                  </a:srgbClr>
                </a:gs>
                <a:gs pos="50000">
                  <a:srgbClr val="EAEAEA"/>
                </a:gs>
                <a:gs pos="100000">
                  <a:srgbClr val="EAEAEA">
                    <a:gamma/>
                    <a:shade val="36078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>
              <a:outerShdw dist="40161" dir="4293903" algn="ctr" rotWithShape="0">
                <a:srgbClr val="FFFFC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841" name="AutoShape 17"/>
            <p:cNvSpPr>
              <a:spLocks noChangeArrowheads="1"/>
            </p:cNvSpPr>
            <p:nvPr/>
          </p:nvSpPr>
          <p:spPr bwMode="gray">
            <a:xfrm>
              <a:off x="2269" y="1145"/>
              <a:ext cx="1465" cy="3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>
                    <a:alpha val="89999"/>
                  </a:schemeClr>
                </a:gs>
                <a:gs pos="50000">
                  <a:schemeClr val="hlink">
                    <a:gamma/>
                    <a:tint val="33725"/>
                    <a:invGamma/>
                  </a:schemeClr>
                </a:gs>
                <a:gs pos="100000">
                  <a:schemeClr val="hlink">
                    <a:alpha val="89999"/>
                  </a:scheme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7842" name="Rectangle 18"/>
          <p:cNvSpPr>
            <a:spLocks noChangeArrowheads="1"/>
          </p:cNvSpPr>
          <p:nvPr/>
        </p:nvSpPr>
        <p:spPr bwMode="gray">
          <a:xfrm>
            <a:off x="5015881" y="1302174"/>
            <a:ext cx="1728191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</a:p>
          <a:p>
            <a:pPr algn="ctr"/>
            <a:endParaRPr lang="ru-RU" b="1" dirty="0">
              <a:solidFill>
                <a:srgbClr val="1C1C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категория</a:t>
            </a:r>
            <a:endParaRPr lang="en-US" b="1" dirty="0">
              <a:solidFill>
                <a:srgbClr val="1C1C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7455174" y="1302174"/>
            <a:ext cx="2158697" cy="297280"/>
            <a:chOff x="3969" y="1126"/>
            <a:chExt cx="1502" cy="339"/>
          </a:xfrm>
        </p:grpSpPr>
        <p:sp>
          <p:nvSpPr>
            <p:cNvPr id="77844" name="AutoShape 20"/>
            <p:cNvSpPr>
              <a:spLocks noChangeArrowheads="1"/>
            </p:cNvSpPr>
            <p:nvPr/>
          </p:nvSpPr>
          <p:spPr bwMode="gray">
            <a:xfrm>
              <a:off x="3969" y="1126"/>
              <a:ext cx="1502" cy="33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AEAEA">
                    <a:gamma/>
                    <a:shade val="36078"/>
                    <a:invGamma/>
                  </a:srgbClr>
                </a:gs>
                <a:gs pos="50000">
                  <a:srgbClr val="EAEAEA"/>
                </a:gs>
                <a:gs pos="100000">
                  <a:srgbClr val="EAEAEA">
                    <a:gamma/>
                    <a:shade val="36078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>
              <a:outerShdw dist="40161" dir="4293903" algn="ctr" rotWithShape="0">
                <a:srgbClr val="FFFFC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845" name="AutoShape 21"/>
            <p:cNvSpPr>
              <a:spLocks noChangeArrowheads="1"/>
            </p:cNvSpPr>
            <p:nvPr/>
          </p:nvSpPr>
          <p:spPr bwMode="gray">
            <a:xfrm>
              <a:off x="3988" y="1145"/>
              <a:ext cx="1464" cy="3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folHlink">
                    <a:alpha val="89999"/>
                  </a:schemeClr>
                </a:gs>
                <a:gs pos="50000">
                  <a:schemeClr val="folHlink">
                    <a:gamma/>
                    <a:tint val="33725"/>
                    <a:invGamma/>
                  </a:schemeClr>
                </a:gs>
                <a:gs pos="100000">
                  <a:schemeClr val="folHlink">
                    <a:alpha val="89999"/>
                  </a:scheme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7846" name="Rectangle 22"/>
          <p:cNvSpPr>
            <a:spLocks noChangeArrowheads="1"/>
          </p:cNvSpPr>
          <p:nvPr/>
        </p:nvSpPr>
        <p:spPr bwMode="gray">
          <a:xfrm>
            <a:off x="7680176" y="1230166"/>
            <a:ext cx="1944216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Высшая </a:t>
            </a:r>
          </a:p>
          <a:p>
            <a:pPr algn="ctr"/>
            <a:endParaRPr lang="ru-RU" b="1" dirty="0">
              <a:solidFill>
                <a:srgbClr val="1C1C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категория</a:t>
            </a:r>
            <a:endParaRPr lang="en-US" b="1" dirty="0">
              <a:solidFill>
                <a:srgbClr val="1C1C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2035449" y="1302174"/>
            <a:ext cx="2158697" cy="297280"/>
            <a:chOff x="555" y="1126"/>
            <a:chExt cx="1502" cy="339"/>
          </a:xfrm>
        </p:grpSpPr>
        <p:sp>
          <p:nvSpPr>
            <p:cNvPr id="77848" name="AutoShape 24"/>
            <p:cNvSpPr>
              <a:spLocks noChangeArrowheads="1"/>
            </p:cNvSpPr>
            <p:nvPr/>
          </p:nvSpPr>
          <p:spPr bwMode="gray">
            <a:xfrm>
              <a:off x="555" y="1126"/>
              <a:ext cx="1502" cy="33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36078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36078"/>
                    <a:invGamma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>
              <a:outerShdw dist="40161" dir="4293903" algn="ctr" rotWithShape="0">
                <a:srgbClr val="FFFFC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849" name="AutoShape 25"/>
            <p:cNvSpPr>
              <a:spLocks noChangeArrowheads="1"/>
            </p:cNvSpPr>
            <p:nvPr/>
          </p:nvSpPr>
          <p:spPr bwMode="gray">
            <a:xfrm>
              <a:off x="574" y="1145"/>
              <a:ext cx="1464" cy="3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alpha val="89999"/>
                  </a:schemeClr>
                </a:gs>
                <a:gs pos="50000">
                  <a:schemeClr val="accent2">
                    <a:gamma/>
                    <a:tint val="33725"/>
                    <a:invGamma/>
                  </a:schemeClr>
                </a:gs>
                <a:gs pos="100000">
                  <a:schemeClr val="accent2">
                    <a:alpha val="89999"/>
                  </a:scheme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7850" name="Rectangle 26"/>
          <p:cNvSpPr>
            <a:spLocks noChangeArrowheads="1"/>
          </p:cNvSpPr>
          <p:nvPr/>
        </p:nvSpPr>
        <p:spPr bwMode="gray">
          <a:xfrm>
            <a:off x="2279576" y="1230166"/>
            <a:ext cx="1728192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</a:p>
          <a:p>
            <a:pPr algn="ctr"/>
            <a:endParaRPr lang="ru-RU" b="1" dirty="0">
              <a:solidFill>
                <a:srgbClr val="1C1C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категория</a:t>
            </a:r>
            <a:endParaRPr lang="en-US" b="1" dirty="0">
              <a:solidFill>
                <a:srgbClr val="1C1C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851" name="AutoShape 27"/>
          <p:cNvSpPr>
            <a:spLocks noChangeArrowheads="1"/>
          </p:cNvSpPr>
          <p:nvPr/>
        </p:nvSpPr>
        <p:spPr bwMode="gray">
          <a:xfrm flipV="1">
            <a:off x="2221186" y="1929810"/>
            <a:ext cx="1830486" cy="452483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852" name="AutoShape 28"/>
          <p:cNvSpPr>
            <a:spLocks noChangeArrowheads="1"/>
          </p:cNvSpPr>
          <p:nvPr/>
        </p:nvSpPr>
        <p:spPr bwMode="gray">
          <a:xfrm flipV="1">
            <a:off x="4888186" y="1976808"/>
            <a:ext cx="1827782" cy="5495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853" name="AutoShape 29"/>
          <p:cNvSpPr>
            <a:spLocks noChangeArrowheads="1"/>
          </p:cNvSpPr>
          <p:nvPr/>
        </p:nvSpPr>
        <p:spPr bwMode="gray">
          <a:xfrm flipV="1">
            <a:off x="7608168" y="1878238"/>
            <a:ext cx="1820886" cy="500992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123188" y="3091733"/>
            <a:ext cx="9478262" cy="761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Аттестованы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досрочно 83 педагога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(9%)</a:t>
            </a:r>
          </a:p>
          <a:p>
            <a:pPr>
              <a:spcBef>
                <a:spcPct val="50000"/>
              </a:spcBef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течение 3 лет достигнуто увеличение доли учителей высшей и первой категории </a:t>
            </a:r>
            <a:r>
              <a:rPr lang="ru-RU" sz="17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64 до 69%</a:t>
            </a:r>
            <a:endParaRPr lang="en-US" sz="17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Arc 13"/>
          <p:cNvSpPr>
            <a:spLocks/>
          </p:cNvSpPr>
          <p:nvPr/>
        </p:nvSpPr>
        <p:spPr bwMode="gray">
          <a:xfrm rot="5400000">
            <a:off x="1721008" y="3128242"/>
            <a:ext cx="360040" cy="288032"/>
          </a:xfrm>
          <a:custGeom>
            <a:avLst/>
            <a:gdLst>
              <a:gd name="G0" fmla="+- 13148 0 0"/>
              <a:gd name="G1" fmla="+- 21600 0 0"/>
              <a:gd name="G2" fmla="+- 21600 0 0"/>
              <a:gd name="T0" fmla="*/ 0 w 31154"/>
              <a:gd name="T1" fmla="*/ 4462 h 21600"/>
              <a:gd name="T2" fmla="*/ 31154 w 31154"/>
              <a:gd name="T3" fmla="*/ 9670 h 21600"/>
              <a:gd name="T4" fmla="*/ 13148 w 3115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1154" h="21600" fill="none" extrusionOk="0">
                <a:moveTo>
                  <a:pt x="0" y="4462"/>
                </a:moveTo>
                <a:cubicBezTo>
                  <a:pt x="3772" y="1568"/>
                  <a:pt x="8393" y="-1"/>
                  <a:pt x="13148" y="0"/>
                </a:cubicBezTo>
                <a:cubicBezTo>
                  <a:pt x="20391" y="0"/>
                  <a:pt x="27153" y="3631"/>
                  <a:pt x="31154" y="9669"/>
                </a:cubicBezTo>
              </a:path>
              <a:path w="31154" h="21600" stroke="0" extrusionOk="0">
                <a:moveTo>
                  <a:pt x="0" y="4462"/>
                </a:moveTo>
                <a:cubicBezTo>
                  <a:pt x="3772" y="1568"/>
                  <a:pt x="8393" y="-1"/>
                  <a:pt x="13148" y="0"/>
                </a:cubicBezTo>
                <a:cubicBezTo>
                  <a:pt x="20391" y="0"/>
                  <a:pt x="27153" y="3631"/>
                  <a:pt x="31154" y="9669"/>
                </a:cubicBezTo>
                <a:lnTo>
                  <a:pt x="13148" y="21600"/>
                </a:lnTo>
                <a:close/>
              </a:path>
            </a:pathLst>
          </a:custGeom>
          <a:solidFill>
            <a:srgbClr val="FF6600"/>
          </a:solidFill>
          <a:ln w="9525">
            <a:noFill/>
            <a:round/>
            <a:headEnd/>
            <a:tailEnd/>
          </a:ln>
          <a:effectLst>
            <a:outerShdw dist="56796" dir="1593903" algn="ctr" rotWithShape="0">
              <a:srgbClr val="C0C0C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Arc 13"/>
          <p:cNvSpPr>
            <a:spLocks/>
          </p:cNvSpPr>
          <p:nvPr/>
        </p:nvSpPr>
        <p:spPr bwMode="gray">
          <a:xfrm rot="5400000">
            <a:off x="1712067" y="3581981"/>
            <a:ext cx="360040" cy="288032"/>
          </a:xfrm>
          <a:custGeom>
            <a:avLst/>
            <a:gdLst>
              <a:gd name="G0" fmla="+- 13148 0 0"/>
              <a:gd name="G1" fmla="+- 21600 0 0"/>
              <a:gd name="G2" fmla="+- 21600 0 0"/>
              <a:gd name="T0" fmla="*/ 0 w 31154"/>
              <a:gd name="T1" fmla="*/ 4462 h 21600"/>
              <a:gd name="T2" fmla="*/ 31154 w 31154"/>
              <a:gd name="T3" fmla="*/ 9670 h 21600"/>
              <a:gd name="T4" fmla="*/ 13148 w 3115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1154" h="21600" fill="none" extrusionOk="0">
                <a:moveTo>
                  <a:pt x="0" y="4462"/>
                </a:moveTo>
                <a:cubicBezTo>
                  <a:pt x="3772" y="1568"/>
                  <a:pt x="8393" y="-1"/>
                  <a:pt x="13148" y="0"/>
                </a:cubicBezTo>
                <a:cubicBezTo>
                  <a:pt x="20391" y="0"/>
                  <a:pt x="27153" y="3631"/>
                  <a:pt x="31154" y="9669"/>
                </a:cubicBezTo>
              </a:path>
              <a:path w="31154" h="21600" stroke="0" extrusionOk="0">
                <a:moveTo>
                  <a:pt x="0" y="4462"/>
                </a:moveTo>
                <a:cubicBezTo>
                  <a:pt x="3772" y="1568"/>
                  <a:pt x="8393" y="-1"/>
                  <a:pt x="13148" y="0"/>
                </a:cubicBezTo>
                <a:cubicBezTo>
                  <a:pt x="20391" y="0"/>
                  <a:pt x="27153" y="3631"/>
                  <a:pt x="31154" y="9669"/>
                </a:cubicBezTo>
                <a:lnTo>
                  <a:pt x="13148" y="21600"/>
                </a:lnTo>
                <a:close/>
              </a:path>
            </a:pathLst>
          </a:custGeom>
          <a:solidFill>
            <a:srgbClr val="FF6600"/>
          </a:solidFill>
          <a:ln w="9525">
            <a:noFill/>
            <a:round/>
            <a:headEnd/>
            <a:tailEnd/>
          </a:ln>
          <a:effectLst>
            <a:outerShdw dist="56796" dir="1593903" algn="ctr" rotWithShape="0">
              <a:srgbClr val="C0C0C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AutoShape 121"/>
          <p:cNvSpPr>
            <a:spLocks noChangeArrowheads="1"/>
          </p:cNvSpPr>
          <p:nvPr/>
        </p:nvSpPr>
        <p:spPr bwMode="gray">
          <a:xfrm>
            <a:off x="1511300" y="798118"/>
            <a:ext cx="8689156" cy="432048"/>
          </a:xfrm>
          <a:prstGeom prst="wedgeRectCallout">
            <a:avLst>
              <a:gd name="adj1" fmla="val 15920"/>
              <a:gd name="adj2" fmla="val 50086"/>
            </a:avLst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ИТОГИ АТТЕСТАЦИИ  2017 ГОДА </a:t>
            </a:r>
            <a:endParaRPr 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1"/>
          <p:cNvGrpSpPr>
            <a:grpSpLocks/>
          </p:cNvGrpSpPr>
          <p:nvPr/>
        </p:nvGrpSpPr>
        <p:grpSpPr bwMode="auto">
          <a:xfrm>
            <a:off x="4655840" y="4686550"/>
            <a:ext cx="1439096" cy="1215294"/>
            <a:chOff x="2134" y="1048"/>
            <a:chExt cx="865" cy="2798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35" name="Freeform 42"/>
            <p:cNvSpPr>
              <a:spLocks/>
            </p:cNvSpPr>
            <p:nvPr/>
          </p:nvSpPr>
          <p:spPr bwMode="invGray">
            <a:xfrm rot="16200000">
              <a:off x="2083" y="2930"/>
              <a:ext cx="1085" cy="7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2" y="202"/>
                </a:cxn>
                <a:cxn ang="0">
                  <a:pos x="577" y="202"/>
                </a:cxn>
                <a:cxn ang="0">
                  <a:pos x="637" y="249"/>
                </a:cxn>
                <a:cxn ang="0">
                  <a:pos x="639" y="402"/>
                </a:cxn>
                <a:cxn ang="0">
                  <a:pos x="598" y="400"/>
                </a:cxn>
                <a:cxn ang="0">
                  <a:pos x="669" y="532"/>
                </a:cxn>
                <a:cxn ang="0">
                  <a:pos x="735" y="402"/>
                </a:cxn>
                <a:cxn ang="0">
                  <a:pos x="696" y="402"/>
                </a:cxn>
                <a:cxn ang="0">
                  <a:pos x="694" y="226"/>
                </a:cxn>
                <a:cxn ang="0">
                  <a:pos x="616" y="150"/>
                </a:cxn>
                <a:cxn ang="0">
                  <a:pos x="335" y="149"/>
                </a:cxn>
                <a:cxn ang="0">
                  <a:pos x="69" y="0"/>
                </a:cxn>
                <a:cxn ang="0">
                  <a:pos x="0" y="0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6" name="Freeform 43"/>
            <p:cNvSpPr>
              <a:spLocks/>
            </p:cNvSpPr>
            <p:nvPr/>
          </p:nvSpPr>
          <p:spPr bwMode="invGray">
            <a:xfrm rot="16200000">
              <a:off x="2453" y="2022"/>
              <a:ext cx="210" cy="847"/>
            </a:xfrm>
            <a:custGeom>
              <a:avLst/>
              <a:gdLst/>
              <a:ahLst/>
              <a:cxnLst>
                <a:cxn ang="0">
                  <a:pos x="37" y="1"/>
                </a:cxn>
                <a:cxn ang="0">
                  <a:pos x="45" y="472"/>
                </a:cxn>
                <a:cxn ang="0">
                  <a:pos x="0" y="474"/>
                </a:cxn>
                <a:cxn ang="0">
                  <a:pos x="72" y="604"/>
                </a:cxn>
                <a:cxn ang="0">
                  <a:pos x="142" y="474"/>
                </a:cxn>
                <a:cxn ang="0">
                  <a:pos x="100" y="474"/>
                </a:cxn>
                <a:cxn ang="0">
                  <a:pos x="99" y="0"/>
                </a:cxn>
                <a:cxn ang="0">
                  <a:pos x="37" y="1"/>
                </a:cxn>
              </a:cxnLst>
              <a:rect l="0" t="0" r="r" b="b"/>
              <a:pathLst>
                <a:path w="142" h="604">
                  <a:moveTo>
                    <a:pt x="37" y="1"/>
                  </a:moveTo>
                  <a:lnTo>
                    <a:pt x="45" y="472"/>
                  </a:lnTo>
                  <a:lnTo>
                    <a:pt x="0" y="474"/>
                  </a:lnTo>
                  <a:lnTo>
                    <a:pt x="72" y="604"/>
                  </a:lnTo>
                  <a:lnTo>
                    <a:pt x="142" y="474"/>
                  </a:lnTo>
                  <a:lnTo>
                    <a:pt x="100" y="474"/>
                  </a:lnTo>
                  <a:lnTo>
                    <a:pt x="99" y="0"/>
                  </a:lnTo>
                  <a:lnTo>
                    <a:pt x="37" y="1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7" name="Freeform 44"/>
            <p:cNvSpPr>
              <a:spLocks/>
            </p:cNvSpPr>
            <p:nvPr/>
          </p:nvSpPr>
          <p:spPr bwMode="invGray">
            <a:xfrm rot="16200000" flipH="1">
              <a:off x="2052" y="1217"/>
              <a:ext cx="1085" cy="7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2" y="202"/>
                </a:cxn>
                <a:cxn ang="0">
                  <a:pos x="577" y="202"/>
                </a:cxn>
                <a:cxn ang="0">
                  <a:pos x="637" y="249"/>
                </a:cxn>
                <a:cxn ang="0">
                  <a:pos x="639" y="402"/>
                </a:cxn>
                <a:cxn ang="0">
                  <a:pos x="598" y="400"/>
                </a:cxn>
                <a:cxn ang="0">
                  <a:pos x="669" y="532"/>
                </a:cxn>
                <a:cxn ang="0">
                  <a:pos x="735" y="402"/>
                </a:cxn>
                <a:cxn ang="0">
                  <a:pos x="696" y="402"/>
                </a:cxn>
                <a:cxn ang="0">
                  <a:pos x="694" y="226"/>
                </a:cxn>
                <a:cxn ang="0">
                  <a:pos x="616" y="150"/>
                </a:cxn>
                <a:cxn ang="0">
                  <a:pos x="335" y="149"/>
                </a:cxn>
                <a:cxn ang="0">
                  <a:pos x="69" y="0"/>
                </a:cxn>
                <a:cxn ang="0">
                  <a:pos x="0" y="0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8" name="Oval 4"/>
          <p:cNvSpPr>
            <a:spLocks noChangeArrowheads="1"/>
          </p:cNvSpPr>
          <p:nvPr/>
        </p:nvSpPr>
        <p:spPr bwMode="gray">
          <a:xfrm>
            <a:off x="1775521" y="4686550"/>
            <a:ext cx="2950325" cy="131509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76200" algn="ctr">
            <a:solidFill>
              <a:schemeClr val="bg2">
                <a:alpha val="39999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AutoShape 5"/>
          <p:cNvSpPr>
            <a:spLocks noChangeArrowheads="1"/>
          </p:cNvSpPr>
          <p:nvPr/>
        </p:nvSpPr>
        <p:spPr bwMode="gray">
          <a:xfrm>
            <a:off x="6816081" y="4542535"/>
            <a:ext cx="3024335" cy="367655"/>
          </a:xfrm>
          <a:prstGeom prst="roundRect">
            <a:avLst>
              <a:gd name="adj" fmla="val 11921"/>
            </a:avLst>
          </a:prstGeom>
          <a:gradFill>
            <a:gsLst>
              <a:gs pos="36000">
                <a:schemeClr val="accent4">
                  <a:lumMod val="60000"/>
                  <a:lumOff val="40000"/>
                </a:schemeClr>
              </a:gs>
              <a:gs pos="100000">
                <a:schemeClr val="accent2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AutoShape 7"/>
          <p:cNvSpPr>
            <a:spLocks noChangeArrowheads="1"/>
          </p:cNvSpPr>
          <p:nvPr/>
        </p:nvSpPr>
        <p:spPr bwMode="gray">
          <a:xfrm>
            <a:off x="6816081" y="4974582"/>
            <a:ext cx="3010115" cy="345770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" name="AutoShape 9"/>
          <p:cNvSpPr>
            <a:spLocks noChangeArrowheads="1"/>
          </p:cNvSpPr>
          <p:nvPr/>
        </p:nvSpPr>
        <p:spPr bwMode="gray">
          <a:xfrm>
            <a:off x="6816080" y="5334622"/>
            <a:ext cx="3024336" cy="360040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2">
                  <a:lumMod val="60000"/>
                  <a:lumOff val="40000"/>
                </a:schemeClr>
              </a:gs>
              <a:gs pos="100000">
                <a:schemeClr val="hlink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1775520" y="4830566"/>
            <a:ext cx="2664296" cy="1872208"/>
            <a:chOff x="2457" y="2000"/>
            <a:chExt cx="901" cy="888"/>
          </a:xfrm>
        </p:grpSpPr>
        <p:pic>
          <p:nvPicPr>
            <p:cNvPr id="143" name="Picture 27" descr="circuler_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ltGray">
            <a:xfrm>
              <a:off x="2457" y="2000"/>
              <a:ext cx="901" cy="886"/>
            </a:xfrm>
            <a:prstGeom prst="rect">
              <a:avLst/>
            </a:prstGeom>
            <a:noFill/>
          </p:spPr>
        </p:pic>
        <p:sp>
          <p:nvSpPr>
            <p:cNvPr id="144" name="Oval 28"/>
            <p:cNvSpPr>
              <a:spLocks noChangeArrowheads="1"/>
            </p:cNvSpPr>
            <p:nvPr/>
          </p:nvSpPr>
          <p:spPr bwMode="ltGray">
            <a:xfrm>
              <a:off x="2457" y="2000"/>
              <a:ext cx="895" cy="888"/>
            </a:xfrm>
            <a:prstGeom prst="ellipse">
              <a:avLst/>
            </a:prstGeom>
            <a:gradFill rotWithShape="1">
              <a:gsLst>
                <a:gs pos="0">
                  <a:srgbClr val="F8F8F8">
                    <a:gamma/>
                    <a:shade val="26275"/>
                    <a:invGamma/>
                    <a:alpha val="89999"/>
                  </a:srgbClr>
                </a:gs>
                <a:gs pos="50000">
                  <a:srgbClr val="F8F8F8">
                    <a:alpha val="45000"/>
                  </a:srgbClr>
                </a:gs>
                <a:gs pos="100000">
                  <a:srgbClr val="F8F8F8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5" name="Freeform 29"/>
            <p:cNvSpPr>
              <a:spLocks/>
            </p:cNvSpPr>
            <p:nvPr/>
          </p:nvSpPr>
          <p:spPr bwMode="ltGray">
            <a:xfrm>
              <a:off x="2550" y="2018"/>
              <a:ext cx="703" cy="308"/>
            </a:xfrm>
            <a:custGeom>
              <a:avLst/>
              <a:gdLst/>
              <a:ahLst/>
              <a:cxnLst>
                <a:cxn ang="0">
                  <a:pos x="1301" y="401"/>
                </a:cxn>
                <a:cxn ang="0">
                  <a:pos x="1317" y="442"/>
                </a:cxn>
                <a:cxn ang="0">
                  <a:pos x="1321" y="481"/>
                </a:cxn>
                <a:cxn ang="0">
                  <a:pos x="1315" y="516"/>
                </a:cxn>
                <a:cxn ang="0">
                  <a:pos x="1298" y="550"/>
                </a:cxn>
                <a:cxn ang="0">
                  <a:pos x="1272" y="579"/>
                </a:cxn>
                <a:cxn ang="0">
                  <a:pos x="1239" y="604"/>
                </a:cxn>
                <a:cxn ang="0">
                  <a:pos x="1196" y="628"/>
                </a:cxn>
                <a:cxn ang="0">
                  <a:pos x="1147" y="649"/>
                </a:cxn>
                <a:cxn ang="0">
                  <a:pos x="1092" y="667"/>
                </a:cxn>
                <a:cxn ang="0">
                  <a:pos x="1031" y="683"/>
                </a:cxn>
                <a:cxn ang="0">
                  <a:pos x="967" y="694"/>
                </a:cxn>
                <a:cxn ang="0">
                  <a:pos x="896" y="704"/>
                </a:cxn>
                <a:cxn ang="0">
                  <a:pos x="824" y="710"/>
                </a:cxn>
                <a:cxn ang="0">
                  <a:pos x="795" y="712"/>
                </a:cxn>
                <a:cxn ang="0">
                  <a:pos x="476" y="712"/>
                </a:cxn>
                <a:cxn ang="0">
                  <a:pos x="472" y="712"/>
                </a:cxn>
                <a:cxn ang="0">
                  <a:pos x="409" y="708"/>
                </a:cxn>
                <a:cxn ang="0">
                  <a:pos x="348" y="704"/>
                </a:cxn>
                <a:cxn ang="0">
                  <a:pos x="290" y="696"/>
                </a:cxn>
                <a:cxn ang="0">
                  <a:pos x="235" y="689"/>
                </a:cxn>
                <a:cxn ang="0">
                  <a:pos x="186" y="677"/>
                </a:cxn>
                <a:cxn ang="0">
                  <a:pos x="141" y="663"/>
                </a:cxn>
                <a:cxn ang="0">
                  <a:pos x="102" y="648"/>
                </a:cxn>
                <a:cxn ang="0">
                  <a:pos x="67" y="630"/>
                </a:cxn>
                <a:cxn ang="0">
                  <a:pos x="39" y="608"/>
                </a:cxn>
                <a:cxn ang="0">
                  <a:pos x="18" y="583"/>
                </a:cxn>
                <a:cxn ang="0">
                  <a:pos x="6" y="554"/>
                </a:cxn>
                <a:cxn ang="0">
                  <a:pos x="0" y="524"/>
                </a:cxn>
                <a:cxn ang="0">
                  <a:pos x="0" y="520"/>
                </a:cxn>
                <a:cxn ang="0">
                  <a:pos x="4" y="487"/>
                </a:cxn>
                <a:cxn ang="0">
                  <a:pos x="16" y="446"/>
                </a:cxn>
                <a:cxn ang="0">
                  <a:pos x="51" y="370"/>
                </a:cxn>
                <a:cxn ang="0">
                  <a:pos x="94" y="299"/>
                </a:cxn>
                <a:cxn ang="0">
                  <a:pos x="147" y="235"/>
                </a:cxn>
                <a:cxn ang="0">
                  <a:pos x="204" y="176"/>
                </a:cxn>
                <a:cxn ang="0">
                  <a:pos x="270" y="125"/>
                </a:cxn>
                <a:cxn ang="0">
                  <a:pos x="341" y="82"/>
                </a:cxn>
                <a:cxn ang="0">
                  <a:pos x="415" y="47"/>
                </a:cxn>
                <a:cxn ang="0">
                  <a:pos x="497" y="21"/>
                </a:cxn>
                <a:cxn ang="0">
                  <a:pos x="581" y="6"/>
                </a:cxn>
                <a:cxn ang="0">
                  <a:pos x="667" y="0"/>
                </a:cxn>
                <a:cxn ang="0">
                  <a:pos x="667" y="0"/>
                </a:cxn>
                <a:cxn ang="0">
                  <a:pos x="759" y="6"/>
                </a:cxn>
                <a:cxn ang="0">
                  <a:pos x="847" y="23"/>
                </a:cxn>
                <a:cxn ang="0">
                  <a:pos x="932" y="53"/>
                </a:cxn>
                <a:cxn ang="0">
                  <a:pos x="1010" y="90"/>
                </a:cxn>
                <a:cxn ang="0">
                  <a:pos x="1082" y="137"/>
                </a:cxn>
                <a:cxn ang="0">
                  <a:pos x="1149" y="194"/>
                </a:cxn>
                <a:cxn ang="0">
                  <a:pos x="1208" y="256"/>
                </a:cxn>
                <a:cxn ang="0">
                  <a:pos x="1258" y="325"/>
                </a:cxn>
                <a:cxn ang="0">
                  <a:pos x="1301" y="401"/>
                </a:cxn>
                <a:cxn ang="0">
                  <a:pos x="1301" y="401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7" name="Group 30"/>
            <p:cNvGrpSpPr>
              <a:grpSpLocks/>
            </p:cNvGrpSpPr>
            <p:nvPr/>
          </p:nvGrpSpPr>
          <p:grpSpPr bwMode="auto">
            <a:xfrm rot="-1297425" flipH="1" flipV="1">
              <a:off x="2525" y="2693"/>
              <a:ext cx="781" cy="188"/>
              <a:chOff x="2532" y="1051"/>
              <a:chExt cx="893" cy="246"/>
            </a:xfrm>
          </p:grpSpPr>
          <p:grpSp>
            <p:nvGrpSpPr>
              <p:cNvPr id="8" name="Group 31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53" name="AutoShape 32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4" name="AutoShape 33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5" name="AutoShape 34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6" name="AutoShape 35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9" name="Group 36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49" name="AutoShape 37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0" name="AutoShape 38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1" name="AutoShape 39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2" name="AutoShape 40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157" name="Text Box 46"/>
          <p:cNvSpPr txBox="1">
            <a:spLocks noChangeArrowheads="1"/>
          </p:cNvSpPr>
          <p:nvPr/>
        </p:nvSpPr>
        <p:spPr bwMode="black">
          <a:xfrm>
            <a:off x="2421589" y="4914381"/>
            <a:ext cx="1296143" cy="126188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712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72"/>
          <p:cNvGrpSpPr>
            <a:grpSpLocks/>
          </p:cNvGrpSpPr>
          <p:nvPr/>
        </p:nvGrpSpPr>
        <p:grpSpPr bwMode="auto">
          <a:xfrm>
            <a:off x="6023992" y="4470526"/>
            <a:ext cx="792088" cy="517906"/>
            <a:chOff x="1596" y="1152"/>
            <a:chExt cx="518" cy="516"/>
          </a:xfrm>
        </p:grpSpPr>
        <p:sp>
          <p:nvSpPr>
            <p:cNvPr id="159" name="Oval 73"/>
            <p:cNvSpPr>
              <a:spLocks noChangeArrowheads="1"/>
            </p:cNvSpPr>
            <p:nvPr/>
          </p:nvSpPr>
          <p:spPr bwMode="gray">
            <a:xfrm>
              <a:off x="1596" y="1154"/>
              <a:ext cx="518" cy="514"/>
            </a:xfrm>
            <a:prstGeom prst="ellipse">
              <a:avLst/>
            </a:prstGeom>
            <a:solidFill>
              <a:schemeClr val="accent1"/>
            </a:solidFill>
            <a:ln w="28575" algn="ctr">
              <a:solidFill>
                <a:srgbClr val="F8F8F8">
                  <a:alpha val="7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0" name="Picture 74" descr="cir_lighteffect0"/>
            <p:cNvPicPr>
              <a:picLocks noChangeAspect="1" noChangeArrowheads="1"/>
            </p:cNvPicPr>
            <p:nvPr/>
          </p:nvPicPr>
          <p:blipFill>
            <a:blip r:embed="rId3" cstate="print">
              <a:lum bright="18000" contrast="-12000"/>
            </a:blip>
            <a:srcRect/>
            <a:stretch>
              <a:fillRect/>
            </a:stretch>
          </p:blipFill>
          <p:spPr bwMode="gray">
            <a:xfrm>
              <a:off x="1609" y="1152"/>
              <a:ext cx="484" cy="385"/>
            </a:xfrm>
            <a:prstGeom prst="rect">
              <a:avLst/>
            </a:prstGeom>
            <a:noFill/>
          </p:spPr>
        </p:pic>
      </p:grpSp>
      <p:grpSp>
        <p:nvGrpSpPr>
          <p:cNvPr id="11" name="Group 72"/>
          <p:cNvGrpSpPr>
            <a:grpSpLocks/>
          </p:cNvGrpSpPr>
          <p:nvPr/>
        </p:nvGrpSpPr>
        <p:grpSpPr bwMode="auto">
          <a:xfrm>
            <a:off x="6023993" y="4974582"/>
            <a:ext cx="769339" cy="517906"/>
            <a:chOff x="1596" y="1152"/>
            <a:chExt cx="518" cy="516"/>
          </a:xfrm>
        </p:grpSpPr>
        <p:sp>
          <p:nvSpPr>
            <p:cNvPr id="162" name="Oval 73"/>
            <p:cNvSpPr>
              <a:spLocks noChangeArrowheads="1"/>
            </p:cNvSpPr>
            <p:nvPr/>
          </p:nvSpPr>
          <p:spPr bwMode="gray">
            <a:xfrm>
              <a:off x="1596" y="1154"/>
              <a:ext cx="518" cy="514"/>
            </a:xfrm>
            <a:prstGeom prst="ellipse">
              <a:avLst/>
            </a:prstGeom>
            <a:solidFill>
              <a:schemeClr val="accent1"/>
            </a:solidFill>
            <a:ln w="28575" algn="ctr">
              <a:solidFill>
                <a:srgbClr val="F8F8F8">
                  <a:alpha val="7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3" name="Picture 74" descr="cir_lighteffect0"/>
            <p:cNvPicPr>
              <a:picLocks noChangeAspect="1" noChangeArrowheads="1"/>
            </p:cNvPicPr>
            <p:nvPr/>
          </p:nvPicPr>
          <p:blipFill>
            <a:blip r:embed="rId3" cstate="print">
              <a:lum bright="18000" contrast="-12000"/>
            </a:blip>
            <a:srcRect/>
            <a:stretch>
              <a:fillRect/>
            </a:stretch>
          </p:blipFill>
          <p:spPr bwMode="gray">
            <a:xfrm>
              <a:off x="1609" y="1152"/>
              <a:ext cx="484" cy="385"/>
            </a:xfrm>
            <a:prstGeom prst="rect">
              <a:avLst/>
            </a:prstGeom>
            <a:noFill/>
          </p:spPr>
        </p:pic>
      </p:grpSp>
      <p:grpSp>
        <p:nvGrpSpPr>
          <p:cNvPr id="12" name="Group 72"/>
          <p:cNvGrpSpPr>
            <a:grpSpLocks/>
          </p:cNvGrpSpPr>
          <p:nvPr/>
        </p:nvGrpSpPr>
        <p:grpSpPr bwMode="auto">
          <a:xfrm>
            <a:off x="6023993" y="5478638"/>
            <a:ext cx="769339" cy="517906"/>
            <a:chOff x="1596" y="1152"/>
            <a:chExt cx="518" cy="516"/>
          </a:xfrm>
        </p:grpSpPr>
        <p:sp>
          <p:nvSpPr>
            <p:cNvPr id="165" name="Oval 73"/>
            <p:cNvSpPr>
              <a:spLocks noChangeArrowheads="1"/>
            </p:cNvSpPr>
            <p:nvPr/>
          </p:nvSpPr>
          <p:spPr bwMode="gray">
            <a:xfrm>
              <a:off x="1596" y="1154"/>
              <a:ext cx="518" cy="514"/>
            </a:xfrm>
            <a:prstGeom prst="ellipse">
              <a:avLst/>
            </a:prstGeom>
            <a:solidFill>
              <a:schemeClr val="accent1"/>
            </a:solidFill>
            <a:ln w="28575" algn="ctr">
              <a:solidFill>
                <a:srgbClr val="F8F8F8">
                  <a:alpha val="7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6" name="Picture 74" descr="cir_lighteffect0"/>
            <p:cNvPicPr>
              <a:picLocks noChangeAspect="1" noChangeArrowheads="1"/>
            </p:cNvPicPr>
            <p:nvPr/>
          </p:nvPicPr>
          <p:blipFill>
            <a:blip r:embed="rId3" cstate="print">
              <a:lum bright="18000" contrast="-12000"/>
            </a:blip>
            <a:srcRect/>
            <a:stretch>
              <a:fillRect/>
            </a:stretch>
          </p:blipFill>
          <p:spPr bwMode="gray">
            <a:xfrm>
              <a:off x="1609" y="1152"/>
              <a:ext cx="484" cy="385"/>
            </a:xfrm>
            <a:prstGeom prst="rect">
              <a:avLst/>
            </a:prstGeom>
            <a:noFill/>
          </p:spPr>
        </p:pic>
      </p:grpSp>
      <p:sp>
        <p:nvSpPr>
          <p:cNvPr id="167" name="TextBox 166"/>
          <p:cNvSpPr txBox="1"/>
          <p:nvPr/>
        </p:nvSpPr>
        <p:spPr>
          <a:xfrm>
            <a:off x="5984028" y="4415358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5970055" y="4975651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</a:t>
            </a:r>
          </a:p>
        </p:txBody>
      </p:sp>
      <p:sp>
        <p:nvSpPr>
          <p:cNvPr id="169" name="Rectangle 47"/>
          <p:cNvSpPr>
            <a:spLocks noChangeArrowheads="1"/>
          </p:cNvSpPr>
          <p:nvPr/>
        </p:nvSpPr>
        <p:spPr bwMode="white">
          <a:xfrm>
            <a:off x="6816080" y="4542535"/>
            <a:ext cx="3423164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200" b="1" dirty="0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Награды республиканского уровня</a:t>
            </a:r>
            <a:endParaRPr lang="en-US" sz="1200" b="1" dirty="0">
              <a:solidFill>
                <a:srgbClr val="FE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0" name="Rectangle 47"/>
          <p:cNvSpPr>
            <a:spLocks noChangeArrowheads="1"/>
          </p:cNvSpPr>
          <p:nvPr/>
        </p:nvSpPr>
        <p:spPr bwMode="white">
          <a:xfrm>
            <a:off x="6888088" y="4974583"/>
            <a:ext cx="3423164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200" b="1" dirty="0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Награды областного  уровня</a:t>
            </a:r>
            <a:endParaRPr lang="en-US" sz="1200" b="1" dirty="0">
              <a:solidFill>
                <a:srgbClr val="FE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1" name="Rectangle 47"/>
          <p:cNvSpPr>
            <a:spLocks noChangeArrowheads="1"/>
          </p:cNvSpPr>
          <p:nvPr/>
        </p:nvSpPr>
        <p:spPr bwMode="white">
          <a:xfrm>
            <a:off x="6816080" y="5334623"/>
            <a:ext cx="3423164" cy="293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200" b="1" dirty="0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Награды городского уровня</a:t>
            </a:r>
            <a:endParaRPr lang="en-US" sz="1200" b="1" dirty="0">
              <a:solidFill>
                <a:srgbClr val="FE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5951984" y="5478639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649</a:t>
            </a:r>
          </a:p>
        </p:txBody>
      </p:sp>
      <p:sp>
        <p:nvSpPr>
          <p:cNvPr id="174" name="AutoShape 121"/>
          <p:cNvSpPr>
            <a:spLocks noChangeArrowheads="1"/>
          </p:cNvSpPr>
          <p:nvPr/>
        </p:nvSpPr>
        <p:spPr bwMode="gray">
          <a:xfrm>
            <a:off x="1143000" y="3965717"/>
            <a:ext cx="9956800" cy="417804"/>
          </a:xfrm>
          <a:prstGeom prst="wedgeRectCallout">
            <a:avLst>
              <a:gd name="adj1" fmla="val 15518"/>
              <a:gd name="adj2" fmla="val 47690"/>
            </a:avLst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ПООЩРЕНИЕ ПЕДАГОГИЧЕСКИХ </a:t>
            </a:r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РАБОТНИКОВ В 2016-2017 УЧЕБНОМ ГОДУ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5" name="Прямоугольник 174"/>
          <p:cNvSpPr/>
          <p:nvPr/>
        </p:nvSpPr>
        <p:spPr>
          <a:xfrm>
            <a:off x="4655839" y="6054704"/>
            <a:ext cx="7536161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kk-KZ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течение 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2016-2017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учебного года наградами республиканского, областного, городского уровня отмечен труд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712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педагогических работников </a:t>
            </a:r>
            <a:endParaRPr lang="en-US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6" name="Arc 13"/>
          <p:cNvSpPr>
            <a:spLocks/>
          </p:cNvSpPr>
          <p:nvPr/>
        </p:nvSpPr>
        <p:spPr bwMode="gray">
          <a:xfrm rot="5400000">
            <a:off x="4331804" y="6162714"/>
            <a:ext cx="360040" cy="288032"/>
          </a:xfrm>
          <a:custGeom>
            <a:avLst/>
            <a:gdLst>
              <a:gd name="G0" fmla="+- 13148 0 0"/>
              <a:gd name="G1" fmla="+- 21600 0 0"/>
              <a:gd name="G2" fmla="+- 21600 0 0"/>
              <a:gd name="T0" fmla="*/ 0 w 31154"/>
              <a:gd name="T1" fmla="*/ 4462 h 21600"/>
              <a:gd name="T2" fmla="*/ 31154 w 31154"/>
              <a:gd name="T3" fmla="*/ 9670 h 21600"/>
              <a:gd name="T4" fmla="*/ 13148 w 3115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1154" h="21600" fill="none" extrusionOk="0">
                <a:moveTo>
                  <a:pt x="0" y="4462"/>
                </a:moveTo>
                <a:cubicBezTo>
                  <a:pt x="3772" y="1568"/>
                  <a:pt x="8393" y="-1"/>
                  <a:pt x="13148" y="0"/>
                </a:cubicBezTo>
                <a:cubicBezTo>
                  <a:pt x="20391" y="0"/>
                  <a:pt x="27153" y="3631"/>
                  <a:pt x="31154" y="9669"/>
                </a:cubicBezTo>
              </a:path>
              <a:path w="31154" h="21600" stroke="0" extrusionOk="0">
                <a:moveTo>
                  <a:pt x="0" y="4462"/>
                </a:moveTo>
                <a:cubicBezTo>
                  <a:pt x="3772" y="1568"/>
                  <a:pt x="8393" y="-1"/>
                  <a:pt x="13148" y="0"/>
                </a:cubicBezTo>
                <a:cubicBezTo>
                  <a:pt x="20391" y="0"/>
                  <a:pt x="27153" y="3631"/>
                  <a:pt x="31154" y="9669"/>
                </a:cubicBezTo>
                <a:lnTo>
                  <a:pt x="13148" y="21600"/>
                </a:lnTo>
                <a:close/>
              </a:path>
            </a:pathLst>
          </a:custGeom>
          <a:solidFill>
            <a:srgbClr val="FF6600"/>
          </a:solidFill>
          <a:ln w="9525">
            <a:noFill/>
            <a:round/>
            <a:headEnd/>
            <a:tailEnd/>
          </a:ln>
          <a:effectLst>
            <a:outerShdw dist="56796" dir="1593903" algn="ctr" rotWithShape="0">
              <a:srgbClr val="C0C0C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834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78971" y="158483"/>
            <a:ext cx="11270127" cy="562074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kk-KZ" sz="2000" b="1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Қаланың мектепке дейінгі мекемелерінің жүйесі</a:t>
            </a:r>
            <a:endParaRPr lang="ru-RU" sz="2000" b="1" dirty="0" smtClean="0">
              <a:solidFill>
                <a:schemeClr val="tx2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Сеть </a:t>
            </a:r>
            <a:r>
              <a:rPr lang="ru-RU" sz="2000" b="1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дошкольных организаций города</a:t>
            </a:r>
            <a:endParaRPr lang="en-US" sz="2000" b="1" dirty="0">
              <a:solidFill>
                <a:schemeClr val="tx2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gray">
          <a:xfrm>
            <a:off x="2459088" y="708337"/>
            <a:ext cx="8208912" cy="3456384"/>
          </a:xfrm>
          <a:prstGeom prst="rightArrow">
            <a:avLst>
              <a:gd name="adj1" fmla="val 86065"/>
              <a:gd name="adj2" fmla="val 31780"/>
            </a:avLst>
          </a:prstGeom>
          <a:gradFill rotWithShape="1">
            <a:gsLst>
              <a:gs pos="0">
                <a:srgbClr val="FFCC66">
                  <a:gamma/>
                  <a:tint val="0"/>
                  <a:invGamma/>
                  <a:alpha val="52000"/>
                </a:srgbClr>
              </a:gs>
              <a:gs pos="100000">
                <a:srgbClr val="FFCC6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gray">
          <a:xfrm>
            <a:off x="2235200" y="1212393"/>
            <a:ext cx="3572768" cy="65916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5B84E9">
                  <a:gamma/>
                  <a:shade val="46275"/>
                  <a:invGamma/>
                </a:srgbClr>
              </a:gs>
              <a:gs pos="50000">
                <a:srgbClr val="5B84E9"/>
              </a:gs>
              <a:gs pos="100000">
                <a:srgbClr val="5B84E9">
                  <a:gamma/>
                  <a:shade val="46275"/>
                  <a:invGamma/>
                </a:srgbClr>
              </a:gs>
            </a:gsLst>
            <a:lin ang="2700000" scaled="1"/>
          </a:gradFill>
          <a:ln w="25400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Государственные </a:t>
            </a:r>
          </a:p>
          <a:p>
            <a:pPr algn="ctr"/>
            <a:r>
              <a:rPr lang="ru-RU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детские сады  </a:t>
            </a:r>
            <a:endParaRPr lang="en-US" sz="3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gray">
          <a:xfrm>
            <a:off x="2133600" y="2148497"/>
            <a:ext cx="3674368" cy="659160"/>
          </a:xfrm>
          <a:prstGeom prst="roundRect">
            <a:avLst>
              <a:gd name="adj" fmla="val 25652"/>
            </a:avLst>
          </a:prstGeom>
          <a:gradFill rotWithShape="1">
            <a:gsLst>
              <a:gs pos="0">
                <a:srgbClr val="57C9ED">
                  <a:gamma/>
                  <a:shade val="46275"/>
                  <a:invGamma/>
                </a:srgbClr>
              </a:gs>
              <a:gs pos="50000">
                <a:srgbClr val="57C9ED"/>
              </a:gs>
              <a:gs pos="100000">
                <a:srgbClr val="57C9ED">
                  <a:gamma/>
                  <a:shade val="46275"/>
                  <a:invGamma/>
                </a:srgbClr>
              </a:gs>
            </a:gsLst>
            <a:lin ang="2700000" scaled="1"/>
          </a:gradFill>
          <a:ln w="25400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Дошкольные </a:t>
            </a:r>
          </a:p>
          <a:p>
            <a:pPr algn="ctr"/>
            <a:r>
              <a:rPr lang="ru-RU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ини-центры</a:t>
            </a:r>
            <a:endParaRPr lang="en-US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gray">
          <a:xfrm>
            <a:off x="2567608" y="3084601"/>
            <a:ext cx="3240360" cy="648072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65D7A6">
                  <a:gamma/>
                  <a:shade val="46275"/>
                  <a:invGamma/>
                </a:srgbClr>
              </a:gs>
              <a:gs pos="50000">
                <a:srgbClr val="65D7A6"/>
              </a:gs>
              <a:gs pos="100000">
                <a:srgbClr val="65D7A6">
                  <a:gamma/>
                  <a:shade val="46275"/>
                  <a:invGamma/>
                </a:srgbClr>
              </a:gs>
            </a:gsLst>
            <a:lin ang="2700000" scaled="1"/>
          </a:gradFill>
          <a:ln w="25400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kk-KZ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Частные </a:t>
            </a:r>
          </a:p>
          <a:p>
            <a:pPr algn="ctr"/>
            <a:r>
              <a:rPr lang="kk-KZ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дошкольные организации</a:t>
            </a:r>
            <a:endParaRPr lang="ru-RU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gray">
          <a:xfrm>
            <a:off x="6023992" y="1140385"/>
            <a:ext cx="2304256" cy="2592288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5B84E9"/>
              </a:gs>
              <a:gs pos="100000">
                <a:srgbClr val="5B84E9">
                  <a:gamma/>
                  <a:tint val="0"/>
                  <a:invGamma/>
                </a:srgbClr>
              </a:gs>
            </a:gsLst>
            <a:lin ang="5400000" scaled="1"/>
          </a:gradFill>
          <a:ln w="25400">
            <a:noFill/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 algn="ctr"/>
            <a:endParaRPr lang="ru-RU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Всего</a:t>
            </a:r>
          </a:p>
          <a:p>
            <a:pPr algn="ctr"/>
            <a:r>
              <a:rPr lang="ru-RU" sz="7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102 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дошкольные организации</a:t>
            </a:r>
          </a:p>
          <a:p>
            <a:pPr algn="ctr"/>
            <a:endParaRPr lang="ru-RU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1" descr="YG_circle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1505" y="996369"/>
            <a:ext cx="980999" cy="98074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703512" y="1140385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Arial" pitchFamily="34" charset="0"/>
                <a:cs typeface="Arial" pitchFamily="34" charset="0"/>
              </a:rPr>
              <a:t> 72</a:t>
            </a:r>
          </a:p>
        </p:txBody>
      </p:sp>
      <p:pic>
        <p:nvPicPr>
          <p:cNvPr id="12" name="Picture 21" descr="YG_circle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1504" y="1932473"/>
            <a:ext cx="1009588" cy="1009328"/>
          </a:xfrm>
          <a:prstGeom prst="rect">
            <a:avLst/>
          </a:prstGeom>
          <a:noFill/>
        </p:spPr>
      </p:pic>
      <p:pic>
        <p:nvPicPr>
          <p:cNvPr id="13" name="Picture 21" descr="YG_circle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1505" y="2940585"/>
            <a:ext cx="1002923" cy="947936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775520" y="2076490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21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47528" y="3012594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9</a:t>
            </a:r>
          </a:p>
        </p:txBody>
      </p:sp>
      <p:sp>
        <p:nvSpPr>
          <p:cNvPr id="16" name="AutoShape 3"/>
          <p:cNvSpPr>
            <a:spLocks noChangeArrowheads="1"/>
          </p:cNvSpPr>
          <p:nvPr/>
        </p:nvSpPr>
        <p:spPr bwMode="auto">
          <a:xfrm>
            <a:off x="5440414" y="5802514"/>
            <a:ext cx="1591691" cy="738471"/>
          </a:xfrm>
          <a:prstGeom prst="roundRect">
            <a:avLst>
              <a:gd name="adj" fmla="val 13745"/>
            </a:avLst>
          </a:prstGeom>
          <a:solidFill>
            <a:srgbClr val="0070C0"/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3600" b="1" dirty="0" smtClean="0">
                <a:ln>
                  <a:solidFill>
                    <a:schemeClr val="accent1"/>
                  </a:solidFill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71,0</a:t>
            </a:r>
            <a:endParaRPr lang="en-US" sz="3600" b="1" dirty="0">
              <a:ln>
                <a:solidFill>
                  <a:schemeClr val="accent1"/>
                </a:solidFill>
              </a:ln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AutoShape 4"/>
          <p:cNvSpPr>
            <a:spLocks noChangeArrowheads="1"/>
          </p:cNvSpPr>
          <p:nvPr/>
        </p:nvSpPr>
        <p:spPr bwMode="auto">
          <a:xfrm>
            <a:off x="3647728" y="5802514"/>
            <a:ext cx="1728192" cy="738471"/>
          </a:xfrm>
          <a:prstGeom prst="roundRect">
            <a:avLst>
              <a:gd name="adj" fmla="val 13745"/>
            </a:avLst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l"/>
            <a:r>
              <a:rPr lang="ru-RU" sz="3600" b="1" dirty="0">
                <a:ln>
                  <a:solidFill>
                    <a:schemeClr val="accent6"/>
                  </a:solidFill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25,5</a:t>
            </a:r>
            <a:endParaRPr lang="en-US" sz="3600" b="1" dirty="0">
              <a:ln>
                <a:solidFill>
                  <a:schemeClr val="accent6"/>
                </a:solidFill>
              </a:ln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007768" y="4596769"/>
            <a:ext cx="6096000" cy="846584"/>
            <a:chOff x="624" y="1152"/>
            <a:chExt cx="4080" cy="720"/>
          </a:xfrm>
        </p:grpSpPr>
        <p:sp>
          <p:nvSpPr>
            <p:cNvPr id="19" name="Rectangle 6"/>
            <p:cNvSpPr>
              <a:spLocks noChangeArrowheads="1"/>
            </p:cNvSpPr>
            <p:nvPr/>
          </p:nvSpPr>
          <p:spPr bwMode="gray">
            <a:xfrm rot="3419336">
              <a:off x="624" y="1200"/>
              <a:ext cx="672" cy="672"/>
            </a:xfrm>
            <a:prstGeom prst="rect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6600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1296" y="1296"/>
              <a:ext cx="624" cy="96"/>
              <a:chOff x="2003" y="3439"/>
              <a:chExt cx="468" cy="244"/>
            </a:xfrm>
          </p:grpSpPr>
          <p:sp>
            <p:nvSpPr>
              <p:cNvPr id="34" name="Oval 8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2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Rectangle 9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2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Oval 10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2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Oval 11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2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" name="Rectangle 12"/>
            <p:cNvSpPr>
              <a:spLocks noChangeArrowheads="1"/>
            </p:cNvSpPr>
            <p:nvPr/>
          </p:nvSpPr>
          <p:spPr bwMode="gray">
            <a:xfrm rot="3419336">
              <a:off x="1776" y="1152"/>
              <a:ext cx="672" cy="672"/>
            </a:xfrm>
            <a:prstGeom prst="rect">
              <a:avLst/>
            </a:prstGeom>
            <a:solidFill>
              <a:srgbClr val="5491D4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5491D4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8" name="Group 13"/>
            <p:cNvGrpSpPr>
              <a:grpSpLocks/>
            </p:cNvGrpSpPr>
            <p:nvPr/>
          </p:nvGrpSpPr>
          <p:grpSpPr bwMode="auto">
            <a:xfrm>
              <a:off x="2448" y="1296"/>
              <a:ext cx="624" cy="96"/>
              <a:chOff x="2003" y="3439"/>
              <a:chExt cx="468" cy="244"/>
            </a:xfrm>
          </p:grpSpPr>
          <p:sp>
            <p:nvSpPr>
              <p:cNvPr id="30" name="Oval 14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2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Rectangle 15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2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Oval 16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2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Oval 17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2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3" name="Rectangle 18"/>
            <p:cNvSpPr>
              <a:spLocks noChangeArrowheads="1"/>
            </p:cNvSpPr>
            <p:nvPr/>
          </p:nvSpPr>
          <p:spPr bwMode="gray">
            <a:xfrm rot="3419336">
              <a:off x="2880" y="1152"/>
              <a:ext cx="672" cy="672"/>
            </a:xfrm>
            <a:prstGeom prst="rect">
              <a:avLst/>
            </a:prstGeom>
            <a:solidFill>
              <a:srgbClr val="99CC00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0" name="Group 19"/>
            <p:cNvGrpSpPr>
              <a:grpSpLocks/>
            </p:cNvGrpSpPr>
            <p:nvPr/>
          </p:nvGrpSpPr>
          <p:grpSpPr bwMode="auto">
            <a:xfrm>
              <a:off x="3600" y="1296"/>
              <a:ext cx="816" cy="96"/>
              <a:chOff x="2003" y="3439"/>
              <a:chExt cx="468" cy="244"/>
            </a:xfrm>
          </p:grpSpPr>
          <p:sp>
            <p:nvSpPr>
              <p:cNvPr id="26" name="Oval 20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2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Rectangle 21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2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Oval 22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2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Oval 23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2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5" name="Rectangle 24"/>
            <p:cNvSpPr>
              <a:spLocks noChangeArrowheads="1"/>
            </p:cNvSpPr>
            <p:nvPr/>
          </p:nvSpPr>
          <p:spPr bwMode="gray">
            <a:xfrm rot="3419336">
              <a:off x="4032" y="1152"/>
              <a:ext cx="672" cy="672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0099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009999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8" name="Text Box 25"/>
          <p:cNvSpPr txBox="1">
            <a:spLocks noChangeArrowheads="1"/>
          </p:cNvSpPr>
          <p:nvPr/>
        </p:nvSpPr>
        <p:spPr bwMode="gray">
          <a:xfrm>
            <a:off x="4007768" y="4717583"/>
            <a:ext cx="88776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1-3 лет</a:t>
            </a:r>
            <a:endParaRPr lang="en-US" sz="2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 Box 26"/>
          <p:cNvSpPr txBox="1">
            <a:spLocks noChangeArrowheads="1"/>
          </p:cNvSpPr>
          <p:nvPr/>
        </p:nvSpPr>
        <p:spPr bwMode="gray">
          <a:xfrm>
            <a:off x="5879977" y="4645575"/>
            <a:ext cx="659155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1-6 </a:t>
            </a:r>
          </a:p>
          <a:p>
            <a:r>
              <a:rPr lang="ru-RU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</a:t>
            </a:r>
            <a:endParaRPr lang="en-US" sz="2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AutoShape 29"/>
          <p:cNvSpPr>
            <a:spLocks noChangeArrowheads="1"/>
          </p:cNvSpPr>
          <p:nvPr/>
        </p:nvSpPr>
        <p:spPr bwMode="auto">
          <a:xfrm>
            <a:off x="8832305" y="5802514"/>
            <a:ext cx="1657375" cy="738471"/>
          </a:xfrm>
          <a:prstGeom prst="roundRect">
            <a:avLst>
              <a:gd name="adj" fmla="val 13745"/>
            </a:avLst>
          </a:prstGeom>
          <a:solidFill>
            <a:srgbClr val="009999"/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3600" b="1" dirty="0" smtClean="0">
                <a:ln>
                  <a:solidFill>
                    <a:schemeClr val="accent5"/>
                  </a:solidFill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100,0</a:t>
            </a:r>
            <a:endParaRPr lang="en-US" sz="3600" b="1" dirty="0">
              <a:ln>
                <a:solidFill>
                  <a:schemeClr val="accent5"/>
                </a:solidFill>
              </a:ln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AutoShape 30"/>
          <p:cNvSpPr>
            <a:spLocks noChangeArrowheads="1"/>
          </p:cNvSpPr>
          <p:nvPr/>
        </p:nvSpPr>
        <p:spPr bwMode="auto">
          <a:xfrm>
            <a:off x="7104112" y="5802514"/>
            <a:ext cx="1656184" cy="738471"/>
          </a:xfrm>
          <a:prstGeom prst="roundRect">
            <a:avLst>
              <a:gd name="adj" fmla="val 13745"/>
            </a:avLst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3600" b="1" dirty="0">
                <a:ln>
                  <a:solidFill>
                    <a:schemeClr val="accent3"/>
                  </a:solidFill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87,6</a:t>
            </a:r>
            <a:endParaRPr lang="en-US" sz="3600" b="1" dirty="0">
              <a:ln>
                <a:solidFill>
                  <a:schemeClr val="accent3"/>
                </a:solidFill>
              </a:ln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 Box 26"/>
          <p:cNvSpPr txBox="1">
            <a:spLocks noChangeArrowheads="1"/>
          </p:cNvSpPr>
          <p:nvPr/>
        </p:nvSpPr>
        <p:spPr bwMode="gray">
          <a:xfrm>
            <a:off x="7680177" y="4573567"/>
            <a:ext cx="659155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2-6 </a:t>
            </a:r>
          </a:p>
          <a:p>
            <a:r>
              <a:rPr lang="ru-RU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</a:t>
            </a:r>
            <a:endParaRPr lang="en-US" sz="2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 Box 26"/>
          <p:cNvSpPr txBox="1">
            <a:spLocks noChangeArrowheads="1"/>
          </p:cNvSpPr>
          <p:nvPr/>
        </p:nvSpPr>
        <p:spPr bwMode="gray">
          <a:xfrm>
            <a:off x="9336361" y="4573567"/>
            <a:ext cx="659155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3-6 </a:t>
            </a:r>
          </a:p>
          <a:p>
            <a:r>
              <a:rPr lang="ru-RU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</a:t>
            </a:r>
            <a:endParaRPr lang="en-US" sz="2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295800" y="3876689"/>
            <a:ext cx="6048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Охват дошкольным образованием (%)</a:t>
            </a:r>
            <a:endParaRPr lang="ru-RU" dirty="0"/>
          </a:p>
        </p:txBody>
      </p:sp>
      <p:pic>
        <p:nvPicPr>
          <p:cNvPr id="47" name="Picture 5" descr="C:\Users\user\Desktop\c73baa78989b7271b394a6cfb1fca72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4262" y="1932473"/>
            <a:ext cx="1658370" cy="1152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8" name="AutoShape 26"/>
          <p:cNvSpPr>
            <a:spLocks noChangeArrowheads="1"/>
          </p:cNvSpPr>
          <p:nvPr/>
        </p:nvSpPr>
        <p:spPr bwMode="gray">
          <a:xfrm rot="10800000">
            <a:off x="663574" y="4841875"/>
            <a:ext cx="952501" cy="1782066"/>
          </a:xfrm>
          <a:prstGeom prst="downArrow">
            <a:avLst>
              <a:gd name="adj1" fmla="val 56417"/>
              <a:gd name="adj2" fmla="val 41724"/>
            </a:avLst>
          </a:prstGeom>
          <a:solidFill>
            <a:schemeClr val="accent1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" wrap="none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Рост на 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55%</a:t>
            </a:r>
          </a:p>
        </p:txBody>
      </p:sp>
      <p:sp>
        <p:nvSpPr>
          <p:cNvPr id="49" name="AutoShape 2"/>
          <p:cNvSpPr>
            <a:spLocks noChangeArrowheads="1"/>
          </p:cNvSpPr>
          <p:nvPr/>
        </p:nvSpPr>
        <p:spPr bwMode="gray">
          <a:xfrm>
            <a:off x="1703512" y="6108937"/>
            <a:ext cx="1728192" cy="432048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rgbClr val="0099FF">
                  <a:gamma/>
                  <a:shade val="46275"/>
                  <a:invGamma/>
                </a:srgbClr>
              </a:gs>
              <a:gs pos="50000">
                <a:srgbClr val="0099FF"/>
              </a:gs>
              <a:gs pos="100000">
                <a:srgbClr val="0099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0" name="AutoShape 3"/>
          <p:cNvSpPr>
            <a:spLocks noChangeArrowheads="1"/>
          </p:cNvSpPr>
          <p:nvPr/>
        </p:nvSpPr>
        <p:spPr bwMode="gray">
          <a:xfrm>
            <a:off x="1703512" y="5604881"/>
            <a:ext cx="1728192" cy="432048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rgbClr val="0099FF">
                  <a:gamma/>
                  <a:shade val="46275"/>
                  <a:invGamma/>
                </a:srgbClr>
              </a:gs>
              <a:gs pos="50000">
                <a:srgbClr val="0099FF"/>
              </a:gs>
              <a:gs pos="100000">
                <a:srgbClr val="0099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" name="AutoShape 4"/>
          <p:cNvSpPr>
            <a:spLocks noChangeArrowheads="1"/>
          </p:cNvSpPr>
          <p:nvPr/>
        </p:nvSpPr>
        <p:spPr bwMode="gray">
          <a:xfrm>
            <a:off x="1703512" y="5100825"/>
            <a:ext cx="1728192" cy="432048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rgbClr val="0099FF">
                  <a:gamma/>
                  <a:shade val="46275"/>
                  <a:invGamma/>
                </a:srgbClr>
              </a:gs>
              <a:gs pos="50000">
                <a:srgbClr val="0099FF"/>
              </a:gs>
              <a:gs pos="100000">
                <a:srgbClr val="0099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2" name="Text Box 5"/>
          <p:cNvSpPr txBox="1">
            <a:spLocks noChangeArrowheads="1"/>
          </p:cNvSpPr>
          <p:nvPr/>
        </p:nvSpPr>
        <p:spPr bwMode="gray">
          <a:xfrm>
            <a:off x="1847529" y="5172834"/>
            <a:ext cx="136815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 </a:t>
            </a:r>
            <a:r>
              <a:rPr lang="ru-RU" sz="1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 - </a:t>
            </a:r>
            <a:r>
              <a:rPr lang="ru-RU" sz="14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811</a:t>
            </a:r>
            <a:endParaRPr lang="en-US" sz="14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 Box 6"/>
          <p:cNvSpPr txBox="1">
            <a:spLocks noChangeArrowheads="1"/>
          </p:cNvSpPr>
          <p:nvPr/>
        </p:nvSpPr>
        <p:spPr bwMode="gray">
          <a:xfrm>
            <a:off x="1703513" y="5676890"/>
            <a:ext cx="165618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 год - </a:t>
            </a:r>
            <a:r>
              <a:rPr lang="ru-RU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515</a:t>
            </a:r>
            <a:endParaRPr lang="en-US" sz="12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 Box 6"/>
          <p:cNvSpPr txBox="1">
            <a:spLocks noChangeArrowheads="1"/>
          </p:cNvSpPr>
          <p:nvPr/>
        </p:nvSpPr>
        <p:spPr bwMode="gray">
          <a:xfrm>
            <a:off x="1847530" y="6180947"/>
            <a:ext cx="151216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 </a:t>
            </a:r>
            <a:r>
              <a:rPr lang="ru-RU" sz="1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 - </a:t>
            </a:r>
            <a:r>
              <a:rPr lang="ru-RU" sz="14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446</a:t>
            </a:r>
            <a:endParaRPr lang="en-US" sz="12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-242675" y="3876102"/>
            <a:ext cx="43254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Размещение  государственного образовательного заказа в частных дошкольных организациях, мест</a:t>
            </a:r>
            <a:endParaRPr lang="en-US" sz="1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150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88686" y="116379"/>
            <a:ext cx="12003314" cy="70777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Мемлекеттік тілде оқытатын және тәрбиелейтін мектепке дейінгі мекемелер жүйесі</a:t>
            </a:r>
            <a:b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Сеть </a:t>
            </a:r>
            <a:r>
              <a:rPr lang="ru-RU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дошкольных организаций с государственным языком 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обучения </a:t>
            </a:r>
            <a:r>
              <a:rPr lang="ru-RU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 воспитания</a:t>
            </a:r>
            <a:endParaRPr lang="en-US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919536" y="779782"/>
            <a:ext cx="2664296" cy="1368152"/>
            <a:chOff x="4320" y="1152"/>
            <a:chExt cx="414" cy="402"/>
          </a:xfrm>
        </p:grpSpPr>
        <p:sp>
          <p:nvSpPr>
            <p:cNvPr id="17415" name="AutoShape 7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16" name="Freeform 8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</p:grpSp>
      <p:sp>
        <p:nvSpPr>
          <p:cNvPr id="17417" name="Rectangle 9"/>
          <p:cNvSpPr>
            <a:spLocks noChangeArrowheads="1"/>
          </p:cNvSpPr>
          <p:nvPr/>
        </p:nvSpPr>
        <p:spPr bwMode="gray">
          <a:xfrm>
            <a:off x="1919536" y="635767"/>
            <a:ext cx="2592288" cy="17235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C0C0C0"/>
            </a:outerShdw>
          </a:effectLst>
        </p:spPr>
        <p:txBody>
          <a:bodyPr wrap="square">
            <a:spAutoFit/>
            <a:flatTx/>
          </a:bodyPr>
          <a:lstStyle/>
          <a:p>
            <a:pPr algn="ctr"/>
            <a:endParaRPr lang="ru-RU" sz="1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27</a:t>
            </a:r>
          </a:p>
          <a:p>
            <a:pPr algn="ctr"/>
            <a:r>
              <a:rPr lang="ru-RU" sz="14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дошкольных организаций                   с государственным языком обучения</a:t>
            </a:r>
          </a:p>
          <a:p>
            <a:pPr algn="ctr"/>
            <a:endParaRPr lang="en-US" sz="1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4871864" y="779782"/>
            <a:ext cx="2664296" cy="1368152"/>
            <a:chOff x="4320" y="1152"/>
            <a:chExt cx="414" cy="402"/>
          </a:xfrm>
        </p:grpSpPr>
        <p:sp>
          <p:nvSpPr>
            <p:cNvPr id="17419" name="AutoShape 11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20" name="Freeform 12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50000">
                  <a:schemeClr val="accent2">
                    <a:alpha val="0"/>
                  </a:schemeClr>
                </a:gs>
                <a:gs pos="100000">
                  <a:schemeClr val="accent2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7752184" y="779782"/>
            <a:ext cx="2592288" cy="1368152"/>
            <a:chOff x="4320" y="1152"/>
            <a:chExt cx="414" cy="402"/>
          </a:xfrm>
        </p:grpSpPr>
        <p:sp>
          <p:nvSpPr>
            <p:cNvPr id="17422" name="AutoShape 14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23" name="Freeform 15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8627"/>
                    <a:invGamma/>
                  </a:schemeClr>
                </a:gs>
                <a:gs pos="50000">
                  <a:schemeClr val="hlink">
                    <a:alpha val="0"/>
                  </a:schemeClr>
                </a:gs>
                <a:gs pos="100000">
                  <a:schemeClr val="hlink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8" name="Прямоугольник 27"/>
          <p:cNvSpPr/>
          <p:nvPr/>
        </p:nvSpPr>
        <p:spPr>
          <a:xfrm>
            <a:off x="4871864" y="779783"/>
            <a:ext cx="2736304" cy="135421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50</a:t>
            </a:r>
          </a:p>
          <a:p>
            <a:pPr algn="ctr"/>
            <a:r>
              <a:rPr lang="ru-RU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дошкольных организаций                   со смешанным  языком обучения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7824192" y="804167"/>
            <a:ext cx="244827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25</a:t>
            </a:r>
          </a:p>
          <a:p>
            <a:pPr algn="ctr"/>
            <a:r>
              <a:rPr lang="ru-RU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дошкольных организаций </a:t>
            </a:r>
            <a:r>
              <a:rPr lang="ru-RU" sz="1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с </a:t>
            </a:r>
            <a:r>
              <a:rPr lang="ru-RU" sz="14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русским  языком обучения</a:t>
            </a:r>
          </a:p>
        </p:txBody>
      </p:sp>
      <p:sp>
        <p:nvSpPr>
          <p:cNvPr id="83" name="AutoShape 3"/>
          <p:cNvSpPr>
            <a:spLocks noChangeArrowheads="1"/>
          </p:cNvSpPr>
          <p:nvPr/>
        </p:nvSpPr>
        <p:spPr bwMode="ltGray">
          <a:xfrm>
            <a:off x="8123269" y="3232059"/>
            <a:ext cx="3910580" cy="681665"/>
          </a:xfrm>
          <a:prstGeom prst="homePlate">
            <a:avLst>
              <a:gd name="adj" fmla="val 51551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flatTx/>
          </a:bodyPr>
          <a:lstStyle/>
          <a:p>
            <a:endParaRPr lang="ru-RU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7475197" y="3232060"/>
            <a:ext cx="1130300" cy="691902"/>
            <a:chOff x="2161" y="696"/>
            <a:chExt cx="1360" cy="1356"/>
          </a:xfrm>
        </p:grpSpPr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2161" y="696"/>
              <a:ext cx="1360" cy="1356"/>
              <a:chOff x="2508" y="1231"/>
              <a:chExt cx="1248" cy="1240"/>
            </a:xfrm>
          </p:grpSpPr>
          <p:sp>
            <p:nvSpPr>
              <p:cNvPr id="87" name="Oval 6"/>
              <p:cNvSpPr>
                <a:spLocks noChangeArrowheads="1"/>
              </p:cNvSpPr>
              <p:nvPr/>
            </p:nvSpPr>
            <p:spPr bwMode="gray">
              <a:xfrm>
                <a:off x="2508" y="1231"/>
                <a:ext cx="1248" cy="1240"/>
              </a:xfrm>
              <a:prstGeom prst="ellipse">
                <a:avLst/>
              </a:prstGeom>
              <a:solidFill>
                <a:srgbClr val="808080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" name="Oval 7"/>
              <p:cNvSpPr>
                <a:spLocks noChangeArrowheads="1"/>
              </p:cNvSpPr>
              <p:nvPr/>
            </p:nvSpPr>
            <p:spPr bwMode="gray">
              <a:xfrm>
                <a:off x="2541" y="1256"/>
                <a:ext cx="1190" cy="11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26275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9" name="Oval 8"/>
              <p:cNvSpPr>
                <a:spLocks noChangeArrowheads="1"/>
              </p:cNvSpPr>
              <p:nvPr/>
            </p:nvSpPr>
            <p:spPr bwMode="gray">
              <a:xfrm>
                <a:off x="2590" y="1305"/>
                <a:ext cx="1092" cy="1092"/>
              </a:xfrm>
              <a:prstGeom prst="ellipse">
                <a:avLst/>
              </a:prstGeom>
              <a:solidFill>
                <a:srgbClr val="808080">
                  <a:alpha val="25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0" name="Oval 9"/>
              <p:cNvSpPr>
                <a:spLocks noChangeArrowheads="1"/>
              </p:cNvSpPr>
              <p:nvPr/>
            </p:nvSpPr>
            <p:spPr bwMode="gray">
              <a:xfrm>
                <a:off x="2623" y="1330"/>
                <a:ext cx="1026" cy="1026"/>
              </a:xfrm>
              <a:prstGeom prst="ellipse">
                <a:avLst/>
              </a:prstGeom>
              <a:solidFill>
                <a:srgbClr val="808080">
                  <a:alpha val="30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1" name="Oval 10"/>
              <p:cNvSpPr>
                <a:spLocks noChangeArrowheads="1"/>
              </p:cNvSpPr>
              <p:nvPr/>
            </p:nvSpPr>
            <p:spPr bwMode="gray">
              <a:xfrm>
                <a:off x="2637" y="1346"/>
                <a:ext cx="993" cy="99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36078"/>
                      <a:invGamma/>
                    </a:srgbClr>
                  </a:gs>
                  <a:gs pos="100000">
                    <a:srgbClr val="FFFFFF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86" name="Oval 11"/>
            <p:cNvSpPr>
              <a:spLocks noChangeArrowheads="1"/>
            </p:cNvSpPr>
            <p:nvPr/>
          </p:nvSpPr>
          <p:spPr bwMode="gray">
            <a:xfrm>
              <a:off x="2322" y="845"/>
              <a:ext cx="1054" cy="105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571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92" name="Rectangle 12"/>
          <p:cNvSpPr>
            <a:spLocks noChangeArrowheads="1"/>
          </p:cNvSpPr>
          <p:nvPr/>
        </p:nvSpPr>
        <p:spPr bwMode="white">
          <a:xfrm>
            <a:off x="7547206" y="3448084"/>
            <a:ext cx="95091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8F8F8"/>
                </a:solidFill>
              </a:rPr>
              <a:t>11007</a:t>
            </a:r>
            <a:endParaRPr lang="en-US" sz="1600" b="1" dirty="0">
              <a:solidFill>
                <a:srgbClr val="F8F8F8"/>
              </a:solidFill>
            </a:endParaRPr>
          </a:p>
        </p:txBody>
      </p:sp>
      <p:sp>
        <p:nvSpPr>
          <p:cNvPr id="93" name="Rectangle 13"/>
          <p:cNvSpPr>
            <a:spLocks noChangeArrowheads="1"/>
          </p:cNvSpPr>
          <p:nvPr/>
        </p:nvSpPr>
        <p:spPr bwMode="auto">
          <a:xfrm>
            <a:off x="8654443" y="3335574"/>
            <a:ext cx="2522041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 algn="ctr" eaLnBrk="0" hangingPunct="0"/>
            <a:r>
              <a:rPr lang="ru-RU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Всего детей коренной</a:t>
            </a:r>
          </a:p>
          <a:p>
            <a:pPr marL="342900" indent="-342900" algn="ctr" eaLnBrk="0" hangingPunct="0"/>
            <a:r>
              <a:rPr lang="ru-RU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национальности</a:t>
            </a:r>
            <a:endParaRPr lang="en-US" sz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AutoShape 16"/>
          <p:cNvSpPr>
            <a:spLocks noChangeArrowheads="1"/>
          </p:cNvSpPr>
          <p:nvPr/>
        </p:nvSpPr>
        <p:spPr bwMode="gray">
          <a:xfrm>
            <a:off x="8178025" y="4064280"/>
            <a:ext cx="3888432" cy="766872"/>
          </a:xfrm>
          <a:prstGeom prst="homePlate">
            <a:avLst>
              <a:gd name="adj" fmla="val 51551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flatTx/>
          </a:bodyPr>
          <a:lstStyle/>
          <a:p>
            <a:endParaRPr lang="ru-RU"/>
          </a:p>
        </p:txBody>
      </p:sp>
      <p:grpSp>
        <p:nvGrpSpPr>
          <p:cNvPr id="7" name="Group 17"/>
          <p:cNvGrpSpPr>
            <a:grpSpLocks/>
          </p:cNvGrpSpPr>
          <p:nvPr/>
        </p:nvGrpSpPr>
        <p:grpSpPr bwMode="auto">
          <a:xfrm>
            <a:off x="7457945" y="4124663"/>
            <a:ext cx="1130300" cy="691902"/>
            <a:chOff x="2161" y="696"/>
            <a:chExt cx="1360" cy="1356"/>
          </a:xfrm>
        </p:grpSpPr>
        <p:grpSp>
          <p:nvGrpSpPr>
            <p:cNvPr id="8" name="Group 18"/>
            <p:cNvGrpSpPr>
              <a:grpSpLocks/>
            </p:cNvGrpSpPr>
            <p:nvPr/>
          </p:nvGrpSpPr>
          <p:grpSpPr bwMode="auto">
            <a:xfrm>
              <a:off x="2161" y="696"/>
              <a:ext cx="1360" cy="1356"/>
              <a:chOff x="2508" y="1231"/>
              <a:chExt cx="1248" cy="1240"/>
            </a:xfrm>
          </p:grpSpPr>
          <p:sp>
            <p:nvSpPr>
              <p:cNvPr id="98" name="Oval 19"/>
              <p:cNvSpPr>
                <a:spLocks noChangeArrowheads="1"/>
              </p:cNvSpPr>
              <p:nvPr/>
            </p:nvSpPr>
            <p:spPr bwMode="gray">
              <a:xfrm>
                <a:off x="2508" y="1231"/>
                <a:ext cx="1248" cy="1240"/>
              </a:xfrm>
              <a:prstGeom prst="ellipse">
                <a:avLst/>
              </a:prstGeom>
              <a:solidFill>
                <a:srgbClr val="808080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9" name="Oval 20"/>
              <p:cNvSpPr>
                <a:spLocks noChangeArrowheads="1"/>
              </p:cNvSpPr>
              <p:nvPr/>
            </p:nvSpPr>
            <p:spPr bwMode="gray">
              <a:xfrm>
                <a:off x="2541" y="1256"/>
                <a:ext cx="1190" cy="11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26275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0" name="Oval 21"/>
              <p:cNvSpPr>
                <a:spLocks noChangeArrowheads="1"/>
              </p:cNvSpPr>
              <p:nvPr/>
            </p:nvSpPr>
            <p:spPr bwMode="gray">
              <a:xfrm>
                <a:off x="2590" y="1305"/>
                <a:ext cx="1092" cy="1092"/>
              </a:xfrm>
              <a:prstGeom prst="ellipse">
                <a:avLst/>
              </a:prstGeom>
              <a:solidFill>
                <a:srgbClr val="808080">
                  <a:alpha val="25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1" name="Oval 22"/>
              <p:cNvSpPr>
                <a:spLocks noChangeArrowheads="1"/>
              </p:cNvSpPr>
              <p:nvPr/>
            </p:nvSpPr>
            <p:spPr bwMode="gray">
              <a:xfrm>
                <a:off x="2623" y="1330"/>
                <a:ext cx="1026" cy="1026"/>
              </a:xfrm>
              <a:prstGeom prst="ellipse">
                <a:avLst/>
              </a:prstGeom>
              <a:solidFill>
                <a:srgbClr val="808080">
                  <a:alpha val="30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2" name="Oval 23"/>
              <p:cNvSpPr>
                <a:spLocks noChangeArrowheads="1"/>
              </p:cNvSpPr>
              <p:nvPr/>
            </p:nvSpPr>
            <p:spPr bwMode="gray">
              <a:xfrm>
                <a:off x="2637" y="1346"/>
                <a:ext cx="993" cy="99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36078"/>
                      <a:invGamma/>
                    </a:srgbClr>
                  </a:gs>
                  <a:gs pos="100000">
                    <a:srgbClr val="FFFFFF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97" name="Oval 24"/>
            <p:cNvSpPr>
              <a:spLocks noChangeArrowheads="1"/>
            </p:cNvSpPr>
            <p:nvPr/>
          </p:nvSpPr>
          <p:spPr bwMode="gray">
            <a:xfrm>
              <a:off x="2322" y="845"/>
              <a:ext cx="1054" cy="1054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571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3" name="Rectangle 25"/>
          <p:cNvSpPr>
            <a:spLocks noChangeArrowheads="1"/>
          </p:cNvSpPr>
          <p:nvPr/>
        </p:nvSpPr>
        <p:spPr bwMode="white">
          <a:xfrm>
            <a:off x="7529954" y="4208294"/>
            <a:ext cx="95091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8F8F8"/>
                </a:solidFill>
              </a:rPr>
              <a:t>9158</a:t>
            </a:r>
            <a:endParaRPr lang="en-US" sz="1600" b="1" dirty="0">
              <a:solidFill>
                <a:srgbClr val="F8F8F8"/>
              </a:solidFill>
            </a:endParaRPr>
          </a:p>
        </p:txBody>
      </p:sp>
      <p:sp>
        <p:nvSpPr>
          <p:cNvPr id="105" name="AutoShape 28"/>
          <p:cNvSpPr>
            <a:spLocks noChangeArrowheads="1"/>
          </p:cNvSpPr>
          <p:nvPr/>
        </p:nvSpPr>
        <p:spPr bwMode="gray">
          <a:xfrm>
            <a:off x="10908704" y="4939626"/>
            <a:ext cx="1053081" cy="744972"/>
          </a:xfrm>
          <a:prstGeom prst="chevron">
            <a:avLst>
              <a:gd name="adj" fmla="val 53109"/>
            </a:avLst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06" name="AutoShape 29"/>
          <p:cNvSpPr>
            <a:spLocks noChangeArrowheads="1"/>
          </p:cNvSpPr>
          <p:nvPr/>
        </p:nvSpPr>
        <p:spPr bwMode="ltGray">
          <a:xfrm>
            <a:off x="8450483" y="4939627"/>
            <a:ext cx="2803831" cy="762408"/>
          </a:xfrm>
          <a:prstGeom prst="homePlate">
            <a:avLst>
              <a:gd name="adj" fmla="val 51551"/>
            </a:avLst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>
            <a:flatTx/>
          </a:bodyPr>
          <a:lstStyle/>
          <a:p>
            <a:pPr marL="342900" indent="-342900" algn="ctr" eaLnBrk="0" hangingPunct="0"/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Охват детей некоренной </a:t>
            </a:r>
          </a:p>
          <a:p>
            <a:pPr marL="342900" indent="-342900" algn="ctr" eaLnBrk="0" hangingPunct="0"/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национальности </a:t>
            </a:r>
          </a:p>
          <a:p>
            <a:pPr marL="342900" indent="-342900" algn="ctr" eaLnBrk="0" hangingPunct="0"/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образованием </a:t>
            </a:r>
          </a:p>
          <a:p>
            <a:pPr marL="342900" indent="-342900" algn="ctr" eaLnBrk="0" hangingPunct="0"/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государственном языке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30"/>
          <p:cNvGrpSpPr>
            <a:grpSpLocks/>
          </p:cNvGrpSpPr>
          <p:nvPr/>
        </p:nvGrpSpPr>
        <p:grpSpPr bwMode="auto">
          <a:xfrm>
            <a:off x="7544206" y="5000011"/>
            <a:ext cx="1130300" cy="691902"/>
            <a:chOff x="2161" y="696"/>
            <a:chExt cx="1360" cy="1356"/>
          </a:xfrm>
        </p:grpSpPr>
        <p:grpSp>
          <p:nvGrpSpPr>
            <p:cNvPr id="10" name="Group 31"/>
            <p:cNvGrpSpPr>
              <a:grpSpLocks/>
            </p:cNvGrpSpPr>
            <p:nvPr/>
          </p:nvGrpSpPr>
          <p:grpSpPr bwMode="auto">
            <a:xfrm>
              <a:off x="2161" y="696"/>
              <a:ext cx="1360" cy="1356"/>
              <a:chOff x="2508" y="1231"/>
              <a:chExt cx="1248" cy="1240"/>
            </a:xfrm>
          </p:grpSpPr>
          <p:sp>
            <p:nvSpPr>
              <p:cNvPr id="110" name="Oval 32"/>
              <p:cNvSpPr>
                <a:spLocks noChangeArrowheads="1"/>
              </p:cNvSpPr>
              <p:nvPr/>
            </p:nvSpPr>
            <p:spPr bwMode="gray">
              <a:xfrm>
                <a:off x="2508" y="1231"/>
                <a:ext cx="1248" cy="124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1" name="Oval 33"/>
              <p:cNvSpPr>
                <a:spLocks noChangeArrowheads="1"/>
              </p:cNvSpPr>
              <p:nvPr/>
            </p:nvSpPr>
            <p:spPr bwMode="gray">
              <a:xfrm>
                <a:off x="2541" y="1256"/>
                <a:ext cx="1190" cy="119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2" name="Oval 34"/>
              <p:cNvSpPr>
                <a:spLocks noChangeArrowheads="1"/>
              </p:cNvSpPr>
              <p:nvPr/>
            </p:nvSpPr>
            <p:spPr bwMode="gray">
              <a:xfrm>
                <a:off x="2590" y="1305"/>
                <a:ext cx="1092" cy="1092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" name="Oval 35"/>
              <p:cNvSpPr>
                <a:spLocks noChangeArrowheads="1"/>
              </p:cNvSpPr>
              <p:nvPr/>
            </p:nvSpPr>
            <p:spPr bwMode="gray">
              <a:xfrm>
                <a:off x="2623" y="1330"/>
                <a:ext cx="1026" cy="1026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" name="Oval 36"/>
              <p:cNvSpPr>
                <a:spLocks noChangeArrowheads="1"/>
              </p:cNvSpPr>
              <p:nvPr/>
            </p:nvSpPr>
            <p:spPr bwMode="gray">
              <a:xfrm>
                <a:off x="2637" y="1346"/>
                <a:ext cx="993" cy="994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09" name="Oval 37"/>
            <p:cNvSpPr>
              <a:spLocks noChangeArrowheads="1"/>
            </p:cNvSpPr>
            <p:nvPr/>
          </p:nvSpPr>
          <p:spPr bwMode="gray">
            <a:xfrm>
              <a:off x="2322" y="845"/>
              <a:ext cx="1054" cy="1054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15" name="Rectangle 38"/>
          <p:cNvSpPr>
            <a:spLocks noChangeArrowheads="1"/>
          </p:cNvSpPr>
          <p:nvPr/>
        </p:nvSpPr>
        <p:spPr bwMode="white">
          <a:xfrm>
            <a:off x="7624841" y="5152662"/>
            <a:ext cx="95091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8F8F8"/>
                </a:solidFill>
              </a:rPr>
              <a:t>583</a:t>
            </a:r>
            <a:endParaRPr lang="en-US" sz="1600" b="1" dirty="0">
              <a:solidFill>
                <a:srgbClr val="F8F8F8"/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11181256" y="4268679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83,3%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11336530" y="511858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6%</a:t>
            </a:r>
          </a:p>
        </p:txBody>
      </p:sp>
      <p:sp>
        <p:nvSpPr>
          <p:cNvPr id="119" name="Прямоугольник 118"/>
          <p:cNvSpPr/>
          <p:nvPr/>
        </p:nvSpPr>
        <p:spPr>
          <a:xfrm>
            <a:off x="6149509" y="2433520"/>
            <a:ext cx="61977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       Охват 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детей дошкольным  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образованием </a:t>
            </a:r>
          </a:p>
          <a:p>
            <a:pPr algn="ctr"/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           на   государственном 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языке</a:t>
            </a:r>
            <a:r>
              <a:rPr lang="kk-KZ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чел.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600" dirty="0"/>
          </a:p>
        </p:txBody>
      </p:sp>
      <p:sp>
        <p:nvSpPr>
          <p:cNvPr id="121" name="Text Box 14"/>
          <p:cNvSpPr txBox="1">
            <a:spLocks noChangeArrowheads="1"/>
          </p:cNvSpPr>
          <p:nvPr/>
        </p:nvSpPr>
        <p:spPr bwMode="gray">
          <a:xfrm>
            <a:off x="6007368" y="3008573"/>
            <a:ext cx="1656184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23" name="AutoShape 21"/>
          <p:cNvSpPr>
            <a:spLocks noChangeArrowheads="1"/>
          </p:cNvSpPr>
          <p:nvPr/>
        </p:nvSpPr>
        <p:spPr bwMode="white">
          <a:xfrm>
            <a:off x="422311" y="5661812"/>
            <a:ext cx="533400" cy="3810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0" name="AutoShape 2"/>
          <p:cNvSpPr>
            <a:spLocks noChangeArrowheads="1"/>
          </p:cNvSpPr>
          <p:nvPr/>
        </p:nvSpPr>
        <p:spPr bwMode="gray">
          <a:xfrm>
            <a:off x="226905" y="4998766"/>
            <a:ext cx="3845584" cy="727374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1" name="Text Box 3"/>
          <p:cNvSpPr txBox="1">
            <a:spLocks noChangeArrowheads="1"/>
          </p:cNvSpPr>
          <p:nvPr/>
        </p:nvSpPr>
        <p:spPr bwMode="black">
          <a:xfrm>
            <a:off x="730960" y="4998764"/>
            <a:ext cx="3021531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 i="1" dirty="0">
                <a:latin typeface="Arial" pitchFamily="34" charset="0"/>
                <a:cs typeface="Arial" pitchFamily="34" charset="0"/>
              </a:rPr>
              <a:t>Реализация пилотного проекта </a:t>
            </a:r>
            <a:r>
              <a:rPr lang="ru-RU" sz="1000" i="1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5  дошкольных учреждениях   для 125 детей по организации общения детей некоренной национальности на  государственном </a:t>
            </a:r>
            <a:r>
              <a:rPr lang="ru-RU" sz="1000" i="1" dirty="0" smtClean="0">
                <a:latin typeface="Arial" pitchFamily="34" charset="0"/>
                <a:cs typeface="Arial" pitchFamily="34" charset="0"/>
              </a:rPr>
              <a:t>языке</a:t>
            </a:r>
            <a:endParaRPr lang="en-US" sz="1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2" name="AutoShape 4"/>
          <p:cNvSpPr>
            <a:spLocks noChangeArrowheads="1"/>
          </p:cNvSpPr>
          <p:nvPr/>
        </p:nvSpPr>
        <p:spPr bwMode="gray">
          <a:xfrm>
            <a:off x="154896" y="5214787"/>
            <a:ext cx="612855" cy="320716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3" name="AutoShape 2"/>
          <p:cNvSpPr>
            <a:spLocks noChangeArrowheads="1"/>
          </p:cNvSpPr>
          <p:nvPr/>
        </p:nvSpPr>
        <p:spPr bwMode="gray">
          <a:xfrm>
            <a:off x="244156" y="5854609"/>
            <a:ext cx="3422070" cy="727374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4" name="AutoShape 4"/>
          <p:cNvSpPr>
            <a:spLocks noChangeArrowheads="1"/>
          </p:cNvSpPr>
          <p:nvPr/>
        </p:nvSpPr>
        <p:spPr bwMode="gray">
          <a:xfrm>
            <a:off x="244157" y="6070630"/>
            <a:ext cx="533400" cy="320716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5" name="Text Box 3"/>
          <p:cNvSpPr txBox="1">
            <a:spLocks noChangeArrowheads="1"/>
          </p:cNvSpPr>
          <p:nvPr/>
        </p:nvSpPr>
        <p:spPr bwMode="black">
          <a:xfrm>
            <a:off x="809012" y="5991031"/>
            <a:ext cx="268877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 i="1" dirty="0" smtClean="0">
                <a:latin typeface="Arial" pitchFamily="34" charset="0"/>
                <a:cs typeface="Arial" pitchFamily="34" charset="0"/>
              </a:rPr>
              <a:t>Курсовая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подготовка 120 педагогов  по изучению государственного </a:t>
            </a:r>
            <a:r>
              <a:rPr lang="ru-RU" sz="1000" i="1" dirty="0" smtClean="0">
                <a:latin typeface="Arial" pitchFamily="34" charset="0"/>
                <a:cs typeface="Arial" pitchFamily="34" charset="0"/>
              </a:rPr>
              <a:t>языка</a:t>
            </a:r>
            <a:endParaRPr lang="en-US" sz="10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IMG_2860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5689" y="2424016"/>
            <a:ext cx="2823851" cy="169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8540151" y="4106481"/>
            <a:ext cx="278251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ElectronKaZ"/>
                <a:ea typeface="Batang"/>
                <a:cs typeface="Times New Roman" pitchFamily="18" charset="0"/>
              </a:rPr>
              <a:t>Охват детей коренной национальности образованием на государственном языке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Text Box 18"/>
          <p:cNvSpPr txBox="1">
            <a:spLocks noChangeArrowheads="1"/>
          </p:cNvSpPr>
          <p:nvPr/>
        </p:nvSpPr>
        <p:spPr bwMode="gray">
          <a:xfrm>
            <a:off x="51756" y="2433329"/>
            <a:ext cx="3994030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План мероприятий </a:t>
            </a:r>
          </a:p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 расширению  сети детских садов с государственным языком обучения</a:t>
            </a:r>
            <a:endParaRPr lang="en-US" sz="1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AutoShape 2"/>
          <p:cNvSpPr>
            <a:spLocks noChangeArrowheads="1"/>
          </p:cNvSpPr>
          <p:nvPr/>
        </p:nvSpPr>
        <p:spPr bwMode="gray">
          <a:xfrm>
            <a:off x="198148" y="3382741"/>
            <a:ext cx="3849245" cy="727374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Text Box 3"/>
          <p:cNvSpPr txBox="1">
            <a:spLocks noChangeArrowheads="1"/>
          </p:cNvSpPr>
          <p:nvPr/>
        </p:nvSpPr>
        <p:spPr bwMode="black">
          <a:xfrm>
            <a:off x="736708" y="3468999"/>
            <a:ext cx="3024407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 i="1" dirty="0" smtClean="0">
                <a:latin typeface="Arial" pitchFamily="34" charset="0"/>
                <a:cs typeface="Arial" pitchFamily="34" charset="0"/>
              </a:rPr>
              <a:t>Поэтапный перевод 3 дошкольных учреждений в детские сады с  государственным языком обучения</a:t>
            </a:r>
            <a:endParaRPr lang="en-US" sz="1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AutoShape 4"/>
          <p:cNvSpPr>
            <a:spLocks noChangeArrowheads="1"/>
          </p:cNvSpPr>
          <p:nvPr/>
        </p:nvSpPr>
        <p:spPr bwMode="gray">
          <a:xfrm>
            <a:off x="126141" y="3598762"/>
            <a:ext cx="615731" cy="320716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" name="AutoShape 2"/>
          <p:cNvSpPr>
            <a:spLocks noChangeArrowheads="1"/>
          </p:cNvSpPr>
          <p:nvPr/>
        </p:nvSpPr>
        <p:spPr bwMode="gray">
          <a:xfrm>
            <a:off x="212525" y="4182133"/>
            <a:ext cx="3849245" cy="727374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4" name="Text Box 3"/>
          <p:cNvSpPr txBox="1">
            <a:spLocks noChangeArrowheads="1"/>
          </p:cNvSpPr>
          <p:nvPr/>
        </p:nvSpPr>
        <p:spPr bwMode="black">
          <a:xfrm>
            <a:off x="751085" y="4268391"/>
            <a:ext cx="3024407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/>
            <a:r>
              <a:rPr lang="ru-RU" sz="10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Восстановление </a:t>
            </a:r>
          </a:p>
          <a:p>
            <a:pPr lvl="0"/>
            <a:r>
              <a:rPr lang="ru-RU" sz="10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 детских садов с государственным языком обучения </a:t>
            </a:r>
            <a:endParaRPr lang="en-US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AutoShape 4"/>
          <p:cNvSpPr>
            <a:spLocks noChangeArrowheads="1"/>
          </p:cNvSpPr>
          <p:nvPr/>
        </p:nvSpPr>
        <p:spPr bwMode="gray">
          <a:xfrm>
            <a:off x="140518" y="4398154"/>
            <a:ext cx="615731" cy="320716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5" name="AutoShape 4"/>
          <p:cNvSpPr>
            <a:spLocks noChangeArrowheads="1"/>
          </p:cNvSpPr>
          <p:nvPr/>
        </p:nvSpPr>
        <p:spPr bwMode="gray">
          <a:xfrm>
            <a:off x="154895" y="5206161"/>
            <a:ext cx="615731" cy="320716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96" name="Picture 2" descr="E:\фото\20170127_1211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315740" y="4201063"/>
            <a:ext cx="2792426" cy="169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sp>
        <p:nvSpPr>
          <p:cNvPr id="107" name="AutoShape 2"/>
          <p:cNvSpPr>
            <a:spLocks noChangeArrowheads="1"/>
          </p:cNvSpPr>
          <p:nvPr/>
        </p:nvSpPr>
        <p:spPr bwMode="gray">
          <a:xfrm>
            <a:off x="4206555" y="6019548"/>
            <a:ext cx="7404600" cy="727374"/>
          </a:xfrm>
          <a:prstGeom prst="roundRect">
            <a:avLst>
              <a:gd name="adj" fmla="val 11505"/>
            </a:avLst>
          </a:prstGeom>
          <a:solidFill>
            <a:srgbClr val="92D050"/>
          </a:soli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AutoShape 4"/>
          <p:cNvSpPr>
            <a:spLocks noChangeArrowheads="1"/>
          </p:cNvSpPr>
          <p:nvPr/>
        </p:nvSpPr>
        <p:spPr bwMode="gray">
          <a:xfrm>
            <a:off x="4192180" y="6240283"/>
            <a:ext cx="533400" cy="320716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0" name="Text Box 3"/>
          <p:cNvSpPr txBox="1">
            <a:spLocks noChangeArrowheads="1"/>
          </p:cNvSpPr>
          <p:nvPr/>
        </p:nvSpPr>
        <p:spPr bwMode="black">
          <a:xfrm>
            <a:off x="4817419" y="6160684"/>
            <a:ext cx="6310656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000" b="1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рамках реализации полиязычия  обеспечен </a:t>
            </a:r>
            <a:r>
              <a:rPr lang="ru-RU" sz="12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100 %</a:t>
            </a:r>
            <a:r>
              <a:rPr lang="ru-RU" sz="1200" b="1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охват </a:t>
            </a:r>
            <a:r>
              <a:rPr lang="ru-RU" sz="12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9377</a:t>
            </a:r>
            <a:r>
              <a:rPr lang="ru-RU" sz="1000" b="1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дошкольников старших и подготовительных групп обучением на английском языке</a:t>
            </a:r>
            <a:endParaRPr lang="en-US" sz="1000" b="1" i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594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4" name="Freeform 36"/>
          <p:cNvSpPr>
            <a:spLocks/>
          </p:cNvSpPr>
          <p:nvPr/>
        </p:nvSpPr>
        <p:spPr bwMode="ltGray">
          <a:xfrm>
            <a:off x="2394857" y="4339770"/>
            <a:ext cx="9797143" cy="2518229"/>
          </a:xfrm>
          <a:custGeom>
            <a:avLst/>
            <a:gdLst>
              <a:gd name="T0" fmla="*/ 0 w 5767"/>
              <a:gd name="T1" fmla="*/ 0 h 1491"/>
              <a:gd name="T2" fmla="*/ 5767 w 5767"/>
              <a:gd name="T3" fmla="*/ 1049 h 1491"/>
              <a:gd name="T4" fmla="*/ 5767 w 5767"/>
              <a:gd name="T5" fmla="*/ 1481 h 1491"/>
              <a:gd name="T6" fmla="*/ 4310 w 5767"/>
              <a:gd name="T7" fmla="*/ 1491 h 1491"/>
              <a:gd name="T8" fmla="*/ 7 w 5767"/>
              <a:gd name="T9" fmla="*/ 88 h 1491"/>
              <a:gd name="T10" fmla="*/ 0 w 5767"/>
              <a:gd name="T11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67" h="1491">
                <a:moveTo>
                  <a:pt x="0" y="0"/>
                </a:moveTo>
                <a:cubicBezTo>
                  <a:pt x="3558" y="284"/>
                  <a:pt x="4809" y="771"/>
                  <a:pt x="5767" y="1049"/>
                </a:cubicBezTo>
                <a:lnTo>
                  <a:pt x="5767" y="1481"/>
                </a:lnTo>
                <a:lnTo>
                  <a:pt x="4310" y="1491"/>
                </a:lnTo>
                <a:cubicBezTo>
                  <a:pt x="3563" y="1061"/>
                  <a:pt x="2440" y="414"/>
                  <a:pt x="7" y="88"/>
                </a:cubicBezTo>
                <a:lnTo>
                  <a:pt x="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8198871" y="3383639"/>
            <a:ext cx="1124380" cy="2554518"/>
            <a:chOff x="1529" y="1871"/>
            <a:chExt cx="919" cy="1497"/>
          </a:xfrm>
        </p:grpSpPr>
        <p:sp>
          <p:nvSpPr>
            <p:cNvPr id="16437" name="Freeform 4"/>
            <p:cNvSpPr>
              <a:spLocks/>
            </p:cNvSpPr>
            <p:nvPr/>
          </p:nvSpPr>
          <p:spPr bwMode="gray">
            <a:xfrm>
              <a:off x="1529" y="1871"/>
              <a:ext cx="919" cy="1497"/>
            </a:xfrm>
            <a:custGeom>
              <a:avLst/>
              <a:gdLst>
                <a:gd name="T0" fmla="*/ 7 w 919"/>
                <a:gd name="T1" fmla="*/ 76 h 1497"/>
                <a:gd name="T2" fmla="*/ 7 w 919"/>
                <a:gd name="T3" fmla="*/ 1429 h 1497"/>
                <a:gd name="T4" fmla="*/ 441 w 919"/>
                <a:gd name="T5" fmla="*/ 1497 h 1497"/>
                <a:gd name="T6" fmla="*/ 919 w 919"/>
                <a:gd name="T7" fmla="*/ 1425 h 1497"/>
                <a:gd name="T8" fmla="*/ 918 w 919"/>
                <a:gd name="T9" fmla="*/ 73 h 1497"/>
                <a:gd name="T10" fmla="*/ 414 w 919"/>
                <a:gd name="T11" fmla="*/ 0 h 1497"/>
                <a:gd name="T12" fmla="*/ 7 w 919"/>
                <a:gd name="T13" fmla="*/ 76 h 14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19" h="1497">
                  <a:moveTo>
                    <a:pt x="7" y="76"/>
                  </a:moveTo>
                  <a:cubicBezTo>
                    <a:pt x="7" y="76"/>
                    <a:pt x="7" y="752"/>
                    <a:pt x="7" y="1429"/>
                  </a:cubicBezTo>
                  <a:cubicBezTo>
                    <a:pt x="33" y="1477"/>
                    <a:pt x="289" y="1495"/>
                    <a:pt x="441" y="1497"/>
                  </a:cubicBezTo>
                  <a:cubicBezTo>
                    <a:pt x="593" y="1497"/>
                    <a:pt x="898" y="1486"/>
                    <a:pt x="919" y="1425"/>
                  </a:cubicBezTo>
                  <a:cubicBezTo>
                    <a:pt x="918" y="749"/>
                    <a:pt x="918" y="73"/>
                    <a:pt x="918" y="73"/>
                  </a:cubicBezTo>
                  <a:cubicBezTo>
                    <a:pt x="904" y="12"/>
                    <a:pt x="566" y="0"/>
                    <a:pt x="414" y="0"/>
                  </a:cubicBezTo>
                  <a:cubicBezTo>
                    <a:pt x="262" y="0"/>
                    <a:pt x="0" y="28"/>
                    <a:pt x="7" y="76"/>
                  </a:cubicBezTo>
                  <a:close/>
                </a:path>
              </a:pathLst>
            </a:custGeom>
            <a:solidFill>
              <a:srgbClr val="B2B2B2">
                <a:alpha val="30196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438" name="Oval 5"/>
            <p:cNvSpPr>
              <a:spLocks noChangeArrowheads="1"/>
            </p:cNvSpPr>
            <p:nvPr/>
          </p:nvSpPr>
          <p:spPr bwMode="gray">
            <a:xfrm>
              <a:off x="1536" y="1872"/>
              <a:ext cx="912" cy="144"/>
            </a:xfrm>
            <a:prstGeom prst="ellipse">
              <a:avLst/>
            </a:prstGeom>
            <a:solidFill>
              <a:srgbClr val="B2B2B2">
                <a:alpha val="30196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>
          <p:nvSpPr>
            <p:cNvPr id="16439" name="Oval 6"/>
            <p:cNvSpPr>
              <a:spLocks noChangeArrowheads="1"/>
            </p:cNvSpPr>
            <p:nvPr/>
          </p:nvSpPr>
          <p:spPr bwMode="gray">
            <a:xfrm>
              <a:off x="1536" y="3224"/>
              <a:ext cx="912" cy="144"/>
            </a:xfrm>
            <a:prstGeom prst="ellipse">
              <a:avLst/>
            </a:prstGeom>
            <a:solidFill>
              <a:srgbClr val="B2B2B2">
                <a:alpha val="10196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9140655" y="2571125"/>
            <a:ext cx="1099290" cy="3611510"/>
            <a:chOff x="1529" y="1082"/>
            <a:chExt cx="975" cy="2286"/>
          </a:xfrm>
        </p:grpSpPr>
        <p:sp>
          <p:nvSpPr>
            <p:cNvPr id="16434" name="Freeform 8"/>
            <p:cNvSpPr>
              <a:spLocks/>
            </p:cNvSpPr>
            <p:nvPr/>
          </p:nvSpPr>
          <p:spPr bwMode="gray">
            <a:xfrm>
              <a:off x="1529" y="1082"/>
              <a:ext cx="975" cy="2286"/>
            </a:xfrm>
            <a:custGeom>
              <a:avLst/>
              <a:gdLst>
                <a:gd name="T0" fmla="*/ 7 w 919"/>
                <a:gd name="T1" fmla="*/ 76 h 1497"/>
                <a:gd name="T2" fmla="*/ 7 w 919"/>
                <a:gd name="T3" fmla="*/ 1429 h 1497"/>
                <a:gd name="T4" fmla="*/ 441 w 919"/>
                <a:gd name="T5" fmla="*/ 1497 h 1497"/>
                <a:gd name="T6" fmla="*/ 919 w 919"/>
                <a:gd name="T7" fmla="*/ 1425 h 1497"/>
                <a:gd name="T8" fmla="*/ 918 w 919"/>
                <a:gd name="T9" fmla="*/ 73 h 1497"/>
                <a:gd name="T10" fmla="*/ 414 w 919"/>
                <a:gd name="T11" fmla="*/ 0 h 1497"/>
                <a:gd name="T12" fmla="*/ 7 w 919"/>
                <a:gd name="T13" fmla="*/ 76 h 14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19" h="1497">
                  <a:moveTo>
                    <a:pt x="7" y="76"/>
                  </a:moveTo>
                  <a:cubicBezTo>
                    <a:pt x="7" y="76"/>
                    <a:pt x="7" y="752"/>
                    <a:pt x="7" y="1429"/>
                  </a:cubicBezTo>
                  <a:cubicBezTo>
                    <a:pt x="33" y="1477"/>
                    <a:pt x="289" y="1495"/>
                    <a:pt x="441" y="1497"/>
                  </a:cubicBezTo>
                  <a:cubicBezTo>
                    <a:pt x="593" y="1497"/>
                    <a:pt x="898" y="1486"/>
                    <a:pt x="919" y="1425"/>
                  </a:cubicBezTo>
                  <a:cubicBezTo>
                    <a:pt x="918" y="749"/>
                    <a:pt x="918" y="73"/>
                    <a:pt x="918" y="73"/>
                  </a:cubicBezTo>
                  <a:cubicBezTo>
                    <a:pt x="904" y="12"/>
                    <a:pt x="566" y="0"/>
                    <a:pt x="414" y="0"/>
                  </a:cubicBezTo>
                  <a:cubicBezTo>
                    <a:pt x="262" y="0"/>
                    <a:pt x="0" y="28"/>
                    <a:pt x="7" y="76"/>
                  </a:cubicBezTo>
                  <a:close/>
                </a:path>
              </a:pathLst>
            </a:custGeom>
            <a:solidFill>
              <a:srgbClr val="B2B2B2">
                <a:alpha val="30196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435" name="Oval 9"/>
            <p:cNvSpPr>
              <a:spLocks noChangeArrowheads="1"/>
            </p:cNvSpPr>
            <p:nvPr/>
          </p:nvSpPr>
          <p:spPr bwMode="gray">
            <a:xfrm>
              <a:off x="1536" y="1872"/>
              <a:ext cx="912" cy="144"/>
            </a:xfrm>
            <a:prstGeom prst="ellipse">
              <a:avLst/>
            </a:prstGeom>
            <a:solidFill>
              <a:srgbClr val="B2B2B2">
                <a:alpha val="30196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>
          <p:nvSpPr>
            <p:cNvPr id="16436" name="Oval 10"/>
            <p:cNvSpPr>
              <a:spLocks noChangeArrowheads="1"/>
            </p:cNvSpPr>
            <p:nvPr/>
          </p:nvSpPr>
          <p:spPr bwMode="gray">
            <a:xfrm>
              <a:off x="1536" y="3224"/>
              <a:ext cx="912" cy="144"/>
            </a:xfrm>
            <a:prstGeom prst="ellipse">
              <a:avLst/>
            </a:prstGeom>
            <a:solidFill>
              <a:srgbClr val="B2B2B2">
                <a:alpha val="10196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7289233" y="3587850"/>
            <a:ext cx="1178660" cy="1889935"/>
            <a:chOff x="1529" y="1871"/>
            <a:chExt cx="919" cy="1497"/>
          </a:xfrm>
        </p:grpSpPr>
        <p:sp>
          <p:nvSpPr>
            <p:cNvPr id="16431" name="Freeform 12"/>
            <p:cNvSpPr>
              <a:spLocks/>
            </p:cNvSpPr>
            <p:nvPr/>
          </p:nvSpPr>
          <p:spPr bwMode="gray">
            <a:xfrm>
              <a:off x="1529" y="1871"/>
              <a:ext cx="919" cy="1497"/>
            </a:xfrm>
            <a:custGeom>
              <a:avLst/>
              <a:gdLst>
                <a:gd name="T0" fmla="*/ 7 w 919"/>
                <a:gd name="T1" fmla="*/ 76 h 1497"/>
                <a:gd name="T2" fmla="*/ 7 w 919"/>
                <a:gd name="T3" fmla="*/ 1429 h 1497"/>
                <a:gd name="T4" fmla="*/ 441 w 919"/>
                <a:gd name="T5" fmla="*/ 1497 h 1497"/>
                <a:gd name="T6" fmla="*/ 919 w 919"/>
                <a:gd name="T7" fmla="*/ 1425 h 1497"/>
                <a:gd name="T8" fmla="*/ 918 w 919"/>
                <a:gd name="T9" fmla="*/ 73 h 1497"/>
                <a:gd name="T10" fmla="*/ 414 w 919"/>
                <a:gd name="T11" fmla="*/ 0 h 1497"/>
                <a:gd name="T12" fmla="*/ 7 w 919"/>
                <a:gd name="T13" fmla="*/ 76 h 14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19" h="1497">
                  <a:moveTo>
                    <a:pt x="7" y="76"/>
                  </a:moveTo>
                  <a:cubicBezTo>
                    <a:pt x="7" y="76"/>
                    <a:pt x="7" y="752"/>
                    <a:pt x="7" y="1429"/>
                  </a:cubicBezTo>
                  <a:cubicBezTo>
                    <a:pt x="33" y="1477"/>
                    <a:pt x="289" y="1495"/>
                    <a:pt x="441" y="1497"/>
                  </a:cubicBezTo>
                  <a:cubicBezTo>
                    <a:pt x="593" y="1497"/>
                    <a:pt x="898" y="1486"/>
                    <a:pt x="919" y="1425"/>
                  </a:cubicBezTo>
                  <a:cubicBezTo>
                    <a:pt x="918" y="749"/>
                    <a:pt x="918" y="73"/>
                    <a:pt x="918" y="73"/>
                  </a:cubicBezTo>
                  <a:cubicBezTo>
                    <a:pt x="904" y="12"/>
                    <a:pt x="566" y="0"/>
                    <a:pt x="414" y="0"/>
                  </a:cubicBezTo>
                  <a:cubicBezTo>
                    <a:pt x="262" y="0"/>
                    <a:pt x="0" y="28"/>
                    <a:pt x="7" y="76"/>
                  </a:cubicBezTo>
                  <a:close/>
                </a:path>
              </a:pathLst>
            </a:custGeom>
            <a:solidFill>
              <a:srgbClr val="B2B2B2">
                <a:alpha val="30196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432" name="Oval 13"/>
            <p:cNvSpPr>
              <a:spLocks noChangeArrowheads="1"/>
            </p:cNvSpPr>
            <p:nvPr/>
          </p:nvSpPr>
          <p:spPr bwMode="gray">
            <a:xfrm>
              <a:off x="1536" y="1872"/>
              <a:ext cx="912" cy="144"/>
            </a:xfrm>
            <a:prstGeom prst="ellipse">
              <a:avLst/>
            </a:prstGeom>
            <a:solidFill>
              <a:srgbClr val="B2B2B2">
                <a:alpha val="30196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>
          <p:nvSpPr>
            <p:cNvPr id="16433" name="Oval 14"/>
            <p:cNvSpPr>
              <a:spLocks noChangeArrowheads="1"/>
            </p:cNvSpPr>
            <p:nvPr/>
          </p:nvSpPr>
          <p:spPr bwMode="gray">
            <a:xfrm>
              <a:off x="1536" y="3224"/>
              <a:ext cx="912" cy="144"/>
            </a:xfrm>
            <a:prstGeom prst="ellipse">
              <a:avLst/>
            </a:prstGeom>
            <a:solidFill>
              <a:srgbClr val="B2B2B2">
                <a:alpha val="10196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10212049" y="1944915"/>
            <a:ext cx="1007494" cy="4554312"/>
            <a:chOff x="1529" y="1251"/>
            <a:chExt cx="971" cy="2117"/>
          </a:xfrm>
        </p:grpSpPr>
        <p:sp>
          <p:nvSpPr>
            <p:cNvPr id="16428" name="Freeform 16"/>
            <p:cNvSpPr>
              <a:spLocks/>
            </p:cNvSpPr>
            <p:nvPr/>
          </p:nvSpPr>
          <p:spPr bwMode="gray">
            <a:xfrm>
              <a:off x="1529" y="1251"/>
              <a:ext cx="971" cy="2117"/>
            </a:xfrm>
            <a:custGeom>
              <a:avLst/>
              <a:gdLst>
                <a:gd name="T0" fmla="*/ 7 w 919"/>
                <a:gd name="T1" fmla="*/ 76 h 1497"/>
                <a:gd name="T2" fmla="*/ 7 w 919"/>
                <a:gd name="T3" fmla="*/ 1429 h 1497"/>
                <a:gd name="T4" fmla="*/ 441 w 919"/>
                <a:gd name="T5" fmla="*/ 1497 h 1497"/>
                <a:gd name="T6" fmla="*/ 919 w 919"/>
                <a:gd name="T7" fmla="*/ 1425 h 1497"/>
                <a:gd name="T8" fmla="*/ 918 w 919"/>
                <a:gd name="T9" fmla="*/ 73 h 1497"/>
                <a:gd name="T10" fmla="*/ 414 w 919"/>
                <a:gd name="T11" fmla="*/ 0 h 1497"/>
                <a:gd name="T12" fmla="*/ 7 w 919"/>
                <a:gd name="T13" fmla="*/ 76 h 14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19" h="1497">
                  <a:moveTo>
                    <a:pt x="7" y="76"/>
                  </a:moveTo>
                  <a:cubicBezTo>
                    <a:pt x="7" y="76"/>
                    <a:pt x="7" y="752"/>
                    <a:pt x="7" y="1429"/>
                  </a:cubicBezTo>
                  <a:cubicBezTo>
                    <a:pt x="33" y="1477"/>
                    <a:pt x="289" y="1495"/>
                    <a:pt x="441" y="1497"/>
                  </a:cubicBezTo>
                  <a:cubicBezTo>
                    <a:pt x="593" y="1497"/>
                    <a:pt x="898" y="1486"/>
                    <a:pt x="919" y="1425"/>
                  </a:cubicBezTo>
                  <a:cubicBezTo>
                    <a:pt x="918" y="749"/>
                    <a:pt x="918" y="73"/>
                    <a:pt x="918" y="73"/>
                  </a:cubicBezTo>
                  <a:cubicBezTo>
                    <a:pt x="904" y="12"/>
                    <a:pt x="566" y="0"/>
                    <a:pt x="414" y="0"/>
                  </a:cubicBezTo>
                  <a:cubicBezTo>
                    <a:pt x="262" y="0"/>
                    <a:pt x="0" y="28"/>
                    <a:pt x="7" y="76"/>
                  </a:cubicBezTo>
                  <a:close/>
                </a:path>
              </a:pathLst>
            </a:custGeom>
            <a:solidFill>
              <a:srgbClr val="B2B2B2">
                <a:alpha val="30196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429" name="Oval 17"/>
            <p:cNvSpPr>
              <a:spLocks noChangeArrowheads="1"/>
            </p:cNvSpPr>
            <p:nvPr/>
          </p:nvSpPr>
          <p:spPr bwMode="gray">
            <a:xfrm>
              <a:off x="1536" y="1872"/>
              <a:ext cx="912" cy="144"/>
            </a:xfrm>
            <a:prstGeom prst="ellipse">
              <a:avLst/>
            </a:prstGeom>
            <a:solidFill>
              <a:srgbClr val="B2B2B2">
                <a:alpha val="30196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>
          <p:nvSpPr>
            <p:cNvPr id="16430" name="Oval 18"/>
            <p:cNvSpPr>
              <a:spLocks noChangeArrowheads="1"/>
            </p:cNvSpPr>
            <p:nvPr/>
          </p:nvSpPr>
          <p:spPr bwMode="gray">
            <a:xfrm>
              <a:off x="1536" y="3224"/>
              <a:ext cx="912" cy="144"/>
            </a:xfrm>
            <a:prstGeom prst="ellipse">
              <a:avLst/>
            </a:prstGeom>
            <a:solidFill>
              <a:srgbClr val="B2B2B2">
                <a:alpha val="10196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</p:grpSp>
      <p:sp>
        <p:nvSpPr>
          <p:cNvPr id="16393" name="AutoShape 19"/>
          <p:cNvSpPr>
            <a:spLocks noChangeArrowheads="1"/>
          </p:cNvSpPr>
          <p:nvPr/>
        </p:nvSpPr>
        <p:spPr bwMode="ltGray">
          <a:xfrm>
            <a:off x="10000285" y="2855108"/>
            <a:ext cx="1056207" cy="3554539"/>
          </a:xfrm>
          <a:prstGeom prst="can">
            <a:avLst>
              <a:gd name="adj" fmla="val 28574"/>
            </a:avLst>
          </a:prstGeom>
          <a:solidFill>
            <a:srgbClr val="00B050"/>
          </a:solidFill>
          <a:ln w="9525">
            <a:solidFill>
              <a:srgbClr val="F8F8F8">
                <a:alpha val="14902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16394" name="AutoShape 20"/>
          <p:cNvSpPr>
            <a:spLocks noChangeArrowheads="1"/>
          </p:cNvSpPr>
          <p:nvPr/>
        </p:nvSpPr>
        <p:spPr bwMode="gray">
          <a:xfrm>
            <a:off x="7295185" y="3994655"/>
            <a:ext cx="1147897" cy="1556151"/>
          </a:xfrm>
          <a:prstGeom prst="can">
            <a:avLst>
              <a:gd name="adj" fmla="val 3813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16395" name="AutoShape 21"/>
          <p:cNvSpPr>
            <a:spLocks noChangeArrowheads="1"/>
          </p:cNvSpPr>
          <p:nvPr/>
        </p:nvSpPr>
        <p:spPr bwMode="gray">
          <a:xfrm>
            <a:off x="8207206" y="3869594"/>
            <a:ext cx="1058477" cy="2043163"/>
          </a:xfrm>
          <a:prstGeom prst="can">
            <a:avLst>
              <a:gd name="adj" fmla="val 32934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16396" name="AutoShape 22"/>
          <p:cNvSpPr>
            <a:spLocks noChangeArrowheads="1"/>
          </p:cNvSpPr>
          <p:nvPr/>
        </p:nvSpPr>
        <p:spPr bwMode="gray">
          <a:xfrm>
            <a:off x="9138275" y="3246954"/>
            <a:ext cx="1051233" cy="3116655"/>
          </a:xfrm>
          <a:prstGeom prst="can">
            <a:avLst>
              <a:gd name="adj" fmla="val 34518"/>
            </a:avLst>
          </a:pr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16397" name="Text Box 32"/>
          <p:cNvSpPr txBox="1">
            <a:spLocks noChangeArrowheads="1"/>
          </p:cNvSpPr>
          <p:nvPr/>
        </p:nvSpPr>
        <p:spPr bwMode="white">
          <a:xfrm>
            <a:off x="7358288" y="4980193"/>
            <a:ext cx="84412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kk-KZ" altLang="ru-RU" sz="1200" b="1">
                <a:latin typeface="Arial" panose="020B0604020202020204" pitchFamily="34" charset="0"/>
                <a:cs typeface="Arial" panose="020B0604020202020204" pitchFamily="34" charset="0"/>
              </a:rPr>
              <a:t>217</a:t>
            </a:r>
            <a:endParaRPr lang="en-US" altLang="ru-RU" sz="1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98" name="Text Box 33"/>
          <p:cNvSpPr txBox="1">
            <a:spLocks noChangeArrowheads="1"/>
          </p:cNvSpPr>
          <p:nvPr/>
        </p:nvSpPr>
        <p:spPr bwMode="white">
          <a:xfrm>
            <a:off x="8258403" y="5085064"/>
            <a:ext cx="84612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kk-KZ" altLang="ru-RU" sz="1200" b="1">
                <a:latin typeface="Arial" panose="020B0604020202020204" pitchFamily="34" charset="0"/>
                <a:cs typeface="Arial" panose="020B0604020202020204" pitchFamily="34" charset="0"/>
              </a:rPr>
              <a:t>300</a:t>
            </a:r>
            <a:endParaRPr lang="en-US" altLang="ru-RU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99" name="Text Box 34"/>
          <p:cNvSpPr txBox="1">
            <a:spLocks noChangeArrowheads="1"/>
          </p:cNvSpPr>
          <p:nvPr/>
        </p:nvSpPr>
        <p:spPr bwMode="white">
          <a:xfrm>
            <a:off x="9200186" y="5246940"/>
            <a:ext cx="94721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kk-KZ" alt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3675</a:t>
            </a:r>
            <a:endParaRPr lang="en-US" alt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00" name="Text Box 35"/>
          <p:cNvSpPr txBox="1">
            <a:spLocks noChangeArrowheads="1"/>
          </p:cNvSpPr>
          <p:nvPr/>
        </p:nvSpPr>
        <p:spPr bwMode="white">
          <a:xfrm>
            <a:off x="10070532" y="5138990"/>
            <a:ext cx="89446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kk-KZ" alt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4801</a:t>
            </a:r>
            <a:endParaRPr lang="en-US" alt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6343307" y="4235918"/>
            <a:ext cx="1024026" cy="903729"/>
            <a:chOff x="1529" y="1871"/>
            <a:chExt cx="919" cy="1497"/>
          </a:xfrm>
        </p:grpSpPr>
        <p:sp>
          <p:nvSpPr>
            <p:cNvPr id="16425" name="Freeform 12"/>
            <p:cNvSpPr>
              <a:spLocks/>
            </p:cNvSpPr>
            <p:nvPr/>
          </p:nvSpPr>
          <p:spPr bwMode="gray">
            <a:xfrm>
              <a:off x="1529" y="1871"/>
              <a:ext cx="919" cy="1497"/>
            </a:xfrm>
            <a:custGeom>
              <a:avLst/>
              <a:gdLst>
                <a:gd name="T0" fmla="*/ 7 w 919"/>
                <a:gd name="T1" fmla="*/ 76 h 1497"/>
                <a:gd name="T2" fmla="*/ 7 w 919"/>
                <a:gd name="T3" fmla="*/ 1429 h 1497"/>
                <a:gd name="T4" fmla="*/ 441 w 919"/>
                <a:gd name="T5" fmla="*/ 1497 h 1497"/>
                <a:gd name="T6" fmla="*/ 919 w 919"/>
                <a:gd name="T7" fmla="*/ 1425 h 1497"/>
                <a:gd name="T8" fmla="*/ 918 w 919"/>
                <a:gd name="T9" fmla="*/ 73 h 1497"/>
                <a:gd name="T10" fmla="*/ 414 w 919"/>
                <a:gd name="T11" fmla="*/ 0 h 1497"/>
                <a:gd name="T12" fmla="*/ 7 w 919"/>
                <a:gd name="T13" fmla="*/ 76 h 14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19" h="1497">
                  <a:moveTo>
                    <a:pt x="7" y="76"/>
                  </a:moveTo>
                  <a:cubicBezTo>
                    <a:pt x="7" y="76"/>
                    <a:pt x="7" y="752"/>
                    <a:pt x="7" y="1429"/>
                  </a:cubicBezTo>
                  <a:cubicBezTo>
                    <a:pt x="33" y="1477"/>
                    <a:pt x="289" y="1495"/>
                    <a:pt x="441" y="1497"/>
                  </a:cubicBezTo>
                  <a:cubicBezTo>
                    <a:pt x="593" y="1497"/>
                    <a:pt x="898" y="1486"/>
                    <a:pt x="919" y="1425"/>
                  </a:cubicBezTo>
                  <a:cubicBezTo>
                    <a:pt x="918" y="749"/>
                    <a:pt x="918" y="73"/>
                    <a:pt x="918" y="73"/>
                  </a:cubicBezTo>
                  <a:cubicBezTo>
                    <a:pt x="904" y="12"/>
                    <a:pt x="566" y="0"/>
                    <a:pt x="414" y="0"/>
                  </a:cubicBezTo>
                  <a:cubicBezTo>
                    <a:pt x="262" y="0"/>
                    <a:pt x="0" y="28"/>
                    <a:pt x="7" y="76"/>
                  </a:cubicBezTo>
                  <a:close/>
                </a:path>
              </a:pathLst>
            </a:custGeom>
            <a:solidFill>
              <a:srgbClr val="B2B2B2">
                <a:alpha val="30196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426" name="Oval 13"/>
            <p:cNvSpPr>
              <a:spLocks noChangeArrowheads="1"/>
            </p:cNvSpPr>
            <p:nvPr/>
          </p:nvSpPr>
          <p:spPr bwMode="gray">
            <a:xfrm>
              <a:off x="1536" y="1872"/>
              <a:ext cx="912" cy="144"/>
            </a:xfrm>
            <a:prstGeom prst="ellipse">
              <a:avLst/>
            </a:prstGeom>
            <a:solidFill>
              <a:srgbClr val="B2B2B2">
                <a:alpha val="30196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>
          <p:nvSpPr>
            <p:cNvPr id="16427" name="Oval 14"/>
            <p:cNvSpPr>
              <a:spLocks noChangeArrowheads="1"/>
            </p:cNvSpPr>
            <p:nvPr/>
          </p:nvSpPr>
          <p:spPr bwMode="gray">
            <a:xfrm>
              <a:off x="1536" y="3224"/>
              <a:ext cx="912" cy="144"/>
            </a:xfrm>
            <a:prstGeom prst="ellipse">
              <a:avLst/>
            </a:prstGeom>
            <a:solidFill>
              <a:srgbClr val="B2B2B2">
                <a:alpha val="10196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</p:grpSp>
      <p:sp>
        <p:nvSpPr>
          <p:cNvPr id="16403" name="AutoShape 20"/>
          <p:cNvSpPr>
            <a:spLocks noChangeArrowheads="1"/>
          </p:cNvSpPr>
          <p:nvPr/>
        </p:nvSpPr>
        <p:spPr bwMode="gray">
          <a:xfrm>
            <a:off x="6378404" y="4762862"/>
            <a:ext cx="966141" cy="433935"/>
          </a:xfrm>
          <a:prstGeom prst="can">
            <a:avLst>
              <a:gd name="adj" fmla="val 38153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/>
          </a:p>
        </p:txBody>
      </p:sp>
      <p:grpSp>
        <p:nvGrpSpPr>
          <p:cNvPr id="7" name="Group 11"/>
          <p:cNvGrpSpPr>
            <a:grpSpLocks/>
          </p:cNvGrpSpPr>
          <p:nvPr/>
        </p:nvGrpSpPr>
        <p:grpSpPr bwMode="auto">
          <a:xfrm>
            <a:off x="5509249" y="4184641"/>
            <a:ext cx="768112" cy="674015"/>
            <a:chOff x="1529" y="1871"/>
            <a:chExt cx="919" cy="1497"/>
          </a:xfrm>
        </p:grpSpPr>
        <p:sp>
          <p:nvSpPr>
            <p:cNvPr id="16422" name="Freeform 12"/>
            <p:cNvSpPr>
              <a:spLocks/>
            </p:cNvSpPr>
            <p:nvPr/>
          </p:nvSpPr>
          <p:spPr bwMode="gray">
            <a:xfrm>
              <a:off x="1529" y="1871"/>
              <a:ext cx="919" cy="1497"/>
            </a:xfrm>
            <a:custGeom>
              <a:avLst/>
              <a:gdLst>
                <a:gd name="T0" fmla="*/ 7 w 919"/>
                <a:gd name="T1" fmla="*/ 76 h 1497"/>
                <a:gd name="T2" fmla="*/ 7 w 919"/>
                <a:gd name="T3" fmla="*/ 1429 h 1497"/>
                <a:gd name="T4" fmla="*/ 441 w 919"/>
                <a:gd name="T5" fmla="*/ 1497 h 1497"/>
                <a:gd name="T6" fmla="*/ 919 w 919"/>
                <a:gd name="T7" fmla="*/ 1425 h 1497"/>
                <a:gd name="T8" fmla="*/ 918 w 919"/>
                <a:gd name="T9" fmla="*/ 73 h 1497"/>
                <a:gd name="T10" fmla="*/ 414 w 919"/>
                <a:gd name="T11" fmla="*/ 0 h 1497"/>
                <a:gd name="T12" fmla="*/ 7 w 919"/>
                <a:gd name="T13" fmla="*/ 76 h 14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19" h="1497">
                  <a:moveTo>
                    <a:pt x="7" y="76"/>
                  </a:moveTo>
                  <a:cubicBezTo>
                    <a:pt x="7" y="76"/>
                    <a:pt x="7" y="752"/>
                    <a:pt x="7" y="1429"/>
                  </a:cubicBezTo>
                  <a:cubicBezTo>
                    <a:pt x="33" y="1477"/>
                    <a:pt x="289" y="1495"/>
                    <a:pt x="441" y="1497"/>
                  </a:cubicBezTo>
                  <a:cubicBezTo>
                    <a:pt x="593" y="1497"/>
                    <a:pt x="898" y="1486"/>
                    <a:pt x="919" y="1425"/>
                  </a:cubicBezTo>
                  <a:cubicBezTo>
                    <a:pt x="918" y="749"/>
                    <a:pt x="918" y="73"/>
                    <a:pt x="918" y="73"/>
                  </a:cubicBezTo>
                  <a:cubicBezTo>
                    <a:pt x="904" y="12"/>
                    <a:pt x="566" y="0"/>
                    <a:pt x="414" y="0"/>
                  </a:cubicBezTo>
                  <a:cubicBezTo>
                    <a:pt x="262" y="0"/>
                    <a:pt x="0" y="28"/>
                    <a:pt x="7" y="76"/>
                  </a:cubicBezTo>
                  <a:close/>
                </a:path>
              </a:pathLst>
            </a:custGeom>
            <a:solidFill>
              <a:srgbClr val="B2B2B2">
                <a:alpha val="30196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423" name="Oval 13"/>
            <p:cNvSpPr>
              <a:spLocks noChangeArrowheads="1"/>
            </p:cNvSpPr>
            <p:nvPr/>
          </p:nvSpPr>
          <p:spPr bwMode="gray">
            <a:xfrm>
              <a:off x="1536" y="1872"/>
              <a:ext cx="912" cy="144"/>
            </a:xfrm>
            <a:prstGeom prst="ellipse">
              <a:avLst/>
            </a:prstGeom>
            <a:solidFill>
              <a:srgbClr val="B2B2B2">
                <a:alpha val="30196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>
          <p:nvSpPr>
            <p:cNvPr id="16424" name="Oval 14"/>
            <p:cNvSpPr>
              <a:spLocks noChangeArrowheads="1"/>
            </p:cNvSpPr>
            <p:nvPr/>
          </p:nvSpPr>
          <p:spPr bwMode="gray">
            <a:xfrm>
              <a:off x="1536" y="3224"/>
              <a:ext cx="912" cy="144"/>
            </a:xfrm>
            <a:prstGeom prst="ellipse">
              <a:avLst/>
            </a:prstGeom>
            <a:solidFill>
              <a:srgbClr val="B2B2B2">
                <a:alpha val="10196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</p:grpSp>
      <p:sp>
        <p:nvSpPr>
          <p:cNvPr id="16405" name="AutoShape 20"/>
          <p:cNvSpPr>
            <a:spLocks noChangeArrowheads="1"/>
          </p:cNvSpPr>
          <p:nvPr/>
        </p:nvSpPr>
        <p:spPr bwMode="gray">
          <a:xfrm>
            <a:off x="5523536" y="4563452"/>
            <a:ext cx="768112" cy="271395"/>
          </a:xfrm>
          <a:prstGeom prst="can">
            <a:avLst>
              <a:gd name="adj" fmla="val 38153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16406" name="Прямоугольник 1"/>
          <p:cNvSpPr>
            <a:spLocks noChangeArrowheads="1"/>
          </p:cNvSpPr>
          <p:nvPr/>
        </p:nvSpPr>
        <p:spPr bwMode="auto">
          <a:xfrm flipH="1">
            <a:off x="9913256" y="1248229"/>
            <a:ext cx="18723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buFontTx/>
              <a:buChar char="•"/>
            </a:pPr>
            <a:r>
              <a:rPr lang="en-US" altLang="ru-RU" sz="9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9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Республиканский конкурс </a:t>
            </a:r>
            <a:r>
              <a:rPr lang="ru-RU" altLang="ru-RU" sz="9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«Алтын </a:t>
            </a:r>
            <a:r>
              <a:rPr lang="kk-KZ" altLang="ru-RU" sz="9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асық»</a:t>
            </a:r>
            <a:endParaRPr lang="en-US" altLang="ru-RU" sz="9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11"/>
          <p:cNvGrpSpPr>
            <a:grpSpLocks/>
          </p:cNvGrpSpPr>
          <p:nvPr/>
        </p:nvGrpSpPr>
        <p:grpSpPr bwMode="auto">
          <a:xfrm>
            <a:off x="4759130" y="4198735"/>
            <a:ext cx="768112" cy="328060"/>
            <a:chOff x="1529" y="1871"/>
            <a:chExt cx="919" cy="1497"/>
          </a:xfrm>
        </p:grpSpPr>
        <p:sp>
          <p:nvSpPr>
            <p:cNvPr id="16419" name="Freeform 12"/>
            <p:cNvSpPr>
              <a:spLocks/>
            </p:cNvSpPr>
            <p:nvPr/>
          </p:nvSpPr>
          <p:spPr bwMode="gray">
            <a:xfrm>
              <a:off x="1529" y="1871"/>
              <a:ext cx="919" cy="1497"/>
            </a:xfrm>
            <a:custGeom>
              <a:avLst/>
              <a:gdLst>
                <a:gd name="T0" fmla="*/ 7 w 919"/>
                <a:gd name="T1" fmla="*/ 76 h 1497"/>
                <a:gd name="T2" fmla="*/ 7 w 919"/>
                <a:gd name="T3" fmla="*/ 1429 h 1497"/>
                <a:gd name="T4" fmla="*/ 441 w 919"/>
                <a:gd name="T5" fmla="*/ 1497 h 1497"/>
                <a:gd name="T6" fmla="*/ 919 w 919"/>
                <a:gd name="T7" fmla="*/ 1425 h 1497"/>
                <a:gd name="T8" fmla="*/ 918 w 919"/>
                <a:gd name="T9" fmla="*/ 73 h 1497"/>
                <a:gd name="T10" fmla="*/ 414 w 919"/>
                <a:gd name="T11" fmla="*/ 0 h 1497"/>
                <a:gd name="T12" fmla="*/ 7 w 919"/>
                <a:gd name="T13" fmla="*/ 76 h 14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19" h="1497">
                  <a:moveTo>
                    <a:pt x="7" y="76"/>
                  </a:moveTo>
                  <a:cubicBezTo>
                    <a:pt x="7" y="76"/>
                    <a:pt x="7" y="752"/>
                    <a:pt x="7" y="1429"/>
                  </a:cubicBezTo>
                  <a:cubicBezTo>
                    <a:pt x="33" y="1477"/>
                    <a:pt x="289" y="1495"/>
                    <a:pt x="441" y="1497"/>
                  </a:cubicBezTo>
                  <a:cubicBezTo>
                    <a:pt x="593" y="1497"/>
                    <a:pt x="898" y="1486"/>
                    <a:pt x="919" y="1425"/>
                  </a:cubicBezTo>
                  <a:cubicBezTo>
                    <a:pt x="918" y="749"/>
                    <a:pt x="918" y="73"/>
                    <a:pt x="918" y="73"/>
                  </a:cubicBezTo>
                  <a:cubicBezTo>
                    <a:pt x="904" y="12"/>
                    <a:pt x="566" y="0"/>
                    <a:pt x="414" y="0"/>
                  </a:cubicBezTo>
                  <a:cubicBezTo>
                    <a:pt x="262" y="0"/>
                    <a:pt x="0" y="28"/>
                    <a:pt x="7" y="76"/>
                  </a:cubicBezTo>
                  <a:close/>
                </a:path>
              </a:pathLst>
            </a:custGeom>
            <a:solidFill>
              <a:srgbClr val="B2B2B2">
                <a:alpha val="30196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420" name="Oval 13"/>
            <p:cNvSpPr>
              <a:spLocks noChangeArrowheads="1"/>
            </p:cNvSpPr>
            <p:nvPr/>
          </p:nvSpPr>
          <p:spPr bwMode="gray">
            <a:xfrm>
              <a:off x="1536" y="1872"/>
              <a:ext cx="912" cy="144"/>
            </a:xfrm>
            <a:prstGeom prst="ellipse">
              <a:avLst/>
            </a:prstGeom>
            <a:solidFill>
              <a:srgbClr val="B2B2B2">
                <a:alpha val="30196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>
          <p:nvSpPr>
            <p:cNvPr id="16421" name="Oval 14"/>
            <p:cNvSpPr>
              <a:spLocks noChangeArrowheads="1"/>
            </p:cNvSpPr>
            <p:nvPr/>
          </p:nvSpPr>
          <p:spPr bwMode="gray">
            <a:xfrm>
              <a:off x="1536" y="3224"/>
              <a:ext cx="912" cy="144"/>
            </a:xfrm>
            <a:prstGeom prst="ellipse">
              <a:avLst/>
            </a:prstGeom>
            <a:solidFill>
              <a:srgbClr val="B2B2B2">
                <a:alpha val="10196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</p:grpSp>
      <p:sp>
        <p:nvSpPr>
          <p:cNvPr id="16408" name="AutoShape 20"/>
          <p:cNvSpPr>
            <a:spLocks noChangeArrowheads="1"/>
          </p:cNvSpPr>
          <p:nvPr/>
        </p:nvSpPr>
        <p:spPr bwMode="gray">
          <a:xfrm>
            <a:off x="4789469" y="4460138"/>
            <a:ext cx="758111" cy="174468"/>
          </a:xfrm>
          <a:prstGeom prst="can">
            <a:avLst>
              <a:gd name="adj" fmla="val 38153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16409" name="Прямоугольник 2"/>
          <p:cNvSpPr>
            <a:spLocks noChangeArrowheads="1"/>
          </p:cNvSpPr>
          <p:nvPr/>
        </p:nvSpPr>
        <p:spPr bwMode="auto">
          <a:xfrm>
            <a:off x="8791579" y="1552464"/>
            <a:ext cx="2006292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9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Международная интеллектуальная</a:t>
            </a:r>
          </a:p>
          <a:p>
            <a:pPr algn="ctr" eaLnBrk="1" hangingPunct="1"/>
            <a:r>
              <a:rPr lang="ru-RU" altLang="ru-RU" sz="9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олимпиада </a:t>
            </a:r>
            <a:r>
              <a:rPr lang="ru-RU" altLang="ru-RU" sz="9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«Пони»</a:t>
            </a:r>
          </a:p>
        </p:txBody>
      </p:sp>
      <p:sp>
        <p:nvSpPr>
          <p:cNvPr id="16410" name="Прямоугольник 4"/>
          <p:cNvSpPr>
            <a:spLocks noChangeArrowheads="1"/>
          </p:cNvSpPr>
          <p:nvPr/>
        </p:nvSpPr>
        <p:spPr bwMode="auto">
          <a:xfrm>
            <a:off x="7927483" y="1799772"/>
            <a:ext cx="147777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kk-KZ" altLang="ru-RU" sz="9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Областной фестиваль</a:t>
            </a:r>
          </a:p>
          <a:p>
            <a:pPr algn="ctr" eaLnBrk="1" hangingPunct="1"/>
            <a:r>
              <a:rPr lang="kk-KZ" altLang="ru-RU" sz="9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детского</a:t>
            </a:r>
          </a:p>
          <a:p>
            <a:pPr algn="ctr" eaLnBrk="1" hangingPunct="1"/>
            <a:r>
              <a:rPr lang="kk-KZ" altLang="ru-RU" sz="9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творчества «</a:t>
            </a:r>
            <a:r>
              <a:rPr lang="kk-KZ" altLang="ru-RU" sz="9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Бүлдіршін</a:t>
            </a:r>
            <a:r>
              <a:rPr lang="kk-KZ" altLang="ru-RU" sz="9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en-US" altLang="ru-RU" sz="9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11" name="Text Box 32"/>
          <p:cNvSpPr txBox="1">
            <a:spLocks noChangeArrowheads="1"/>
          </p:cNvSpPr>
          <p:nvPr/>
        </p:nvSpPr>
        <p:spPr bwMode="white">
          <a:xfrm>
            <a:off x="4771092" y="4263769"/>
            <a:ext cx="84412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kk-KZ" alt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en-US" alt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12" name="Text Box 32"/>
          <p:cNvSpPr txBox="1">
            <a:spLocks noChangeArrowheads="1"/>
          </p:cNvSpPr>
          <p:nvPr/>
        </p:nvSpPr>
        <p:spPr bwMode="white">
          <a:xfrm>
            <a:off x="5492579" y="4613481"/>
            <a:ext cx="84412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kk-KZ" altLang="ru-RU" sz="1200" b="1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endParaRPr lang="en-US" altLang="ru-RU" sz="1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13" name="Text Box 32"/>
          <p:cNvSpPr txBox="1">
            <a:spLocks noChangeArrowheads="1"/>
          </p:cNvSpPr>
          <p:nvPr/>
        </p:nvSpPr>
        <p:spPr bwMode="white">
          <a:xfrm>
            <a:off x="6420076" y="4892881"/>
            <a:ext cx="84412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kk-KZ" altLang="ru-RU" sz="1200" b="1">
                <a:latin typeface="Arial" panose="020B0604020202020204" pitchFamily="34" charset="0"/>
                <a:cs typeface="Arial" panose="020B0604020202020204" pitchFamily="34" charset="0"/>
              </a:rPr>
              <a:t>71</a:t>
            </a:r>
            <a:endParaRPr lang="en-US" altLang="ru-RU" sz="1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14" name="Прямоугольник 5"/>
          <p:cNvSpPr>
            <a:spLocks noChangeArrowheads="1"/>
          </p:cNvSpPr>
          <p:nvPr/>
        </p:nvSpPr>
        <p:spPr bwMode="auto">
          <a:xfrm>
            <a:off x="6127282" y="3120571"/>
            <a:ext cx="14346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kk-KZ" altLang="ru-RU" sz="9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Областная интеллектуальная</a:t>
            </a:r>
          </a:p>
          <a:p>
            <a:pPr algn="ctr" eaLnBrk="1" hangingPunct="1"/>
            <a:r>
              <a:rPr lang="kk-KZ" altLang="ru-RU" sz="9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олимпиада </a:t>
            </a:r>
            <a:r>
              <a:rPr lang="kk-KZ" altLang="ru-RU" sz="9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«Жауқазын»</a:t>
            </a:r>
            <a:endParaRPr lang="en-US" altLang="ru-RU" sz="9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15" name="Прямоугольник 7"/>
          <p:cNvSpPr>
            <a:spLocks noChangeArrowheads="1"/>
          </p:cNvSpPr>
          <p:nvPr/>
        </p:nvSpPr>
        <p:spPr bwMode="auto">
          <a:xfrm>
            <a:off x="7122006" y="2260885"/>
            <a:ext cx="123822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kk-KZ" altLang="ru-RU" sz="9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4-ый Республиканский </a:t>
            </a:r>
          </a:p>
          <a:p>
            <a:pPr algn="ctr" eaLnBrk="1" hangingPunct="1"/>
            <a:r>
              <a:rPr lang="kk-KZ" altLang="ru-RU" sz="9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фестиваль</a:t>
            </a:r>
          </a:p>
          <a:p>
            <a:pPr algn="ctr" eaLnBrk="1" hangingPunct="1"/>
            <a:r>
              <a:rPr lang="kk-KZ" altLang="ru-RU" sz="9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детского творчества</a:t>
            </a:r>
          </a:p>
          <a:p>
            <a:pPr algn="ctr" eaLnBrk="1" hangingPunct="1"/>
            <a:r>
              <a:rPr lang="kk-KZ" altLang="ru-RU" sz="9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en-US" altLang="ru-RU" sz="9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Dionis</a:t>
            </a:r>
            <a:r>
              <a:rPr lang="kk-KZ" altLang="ru-RU" sz="9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en-US" altLang="ru-RU" sz="9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16" name="Прямоугольник 8"/>
          <p:cNvSpPr>
            <a:spLocks noChangeArrowheads="1"/>
          </p:cNvSpPr>
          <p:nvPr/>
        </p:nvSpPr>
        <p:spPr bwMode="auto">
          <a:xfrm>
            <a:off x="5235285" y="3526972"/>
            <a:ext cx="14993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kk-KZ" altLang="ru-RU" sz="9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Республиканский </a:t>
            </a:r>
          </a:p>
          <a:p>
            <a:pPr algn="ctr" eaLnBrk="1" hangingPunct="1"/>
            <a:r>
              <a:rPr lang="kk-KZ" altLang="ru-RU" sz="9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 </a:t>
            </a:r>
            <a:r>
              <a:rPr lang="kk-KZ" altLang="ru-RU" sz="9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рисунков</a:t>
            </a:r>
            <a:endParaRPr lang="en-US" altLang="ru-RU" sz="9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17" name="Прямоугольник 9"/>
          <p:cNvSpPr>
            <a:spLocks noChangeArrowheads="1"/>
          </p:cNvSpPr>
          <p:nvPr/>
        </p:nvSpPr>
        <p:spPr bwMode="auto">
          <a:xfrm>
            <a:off x="4137833" y="3338285"/>
            <a:ext cx="12179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kk-KZ" altLang="ru-RU" sz="9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Областной турнир по </a:t>
            </a:r>
            <a:r>
              <a:rPr lang="kk-KZ" altLang="ru-RU" sz="9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шахматам</a:t>
            </a:r>
            <a:endParaRPr lang="en-US" altLang="ru-RU" sz="9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18" name="Прямоугольник 10"/>
          <p:cNvSpPr>
            <a:spLocks noChangeArrowheads="1"/>
          </p:cNvSpPr>
          <p:nvPr/>
        </p:nvSpPr>
        <p:spPr bwMode="auto">
          <a:xfrm>
            <a:off x="2878035" y="244180"/>
            <a:ext cx="87723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Достижения воспитанников дошкольных организаций города в 2016-2017 учебном году</a:t>
            </a:r>
            <a:endParaRPr lang="en-US" altLang="ru-RU" sz="2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6" name="Рисунок 55" descr="EVA_045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190" y="381441"/>
            <a:ext cx="2195055" cy="1999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7" name="Рисунок 56" descr="домбыр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3426" y="2729514"/>
            <a:ext cx="2279819" cy="1762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440" name="Picture 5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8393" y="4950949"/>
            <a:ext cx="2304256" cy="1671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441" name="Picture 57" descr="52eb32187ab9f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01960" y="1217203"/>
            <a:ext cx="3618154" cy="1569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4" name="Picture 2" descr="Творческий отдых детей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36823" y="4943956"/>
            <a:ext cx="2056091" cy="17253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7652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5017"/>
            <a:ext cx="10515600" cy="480002"/>
          </a:xfrm>
        </p:spPr>
        <p:txBody>
          <a:bodyPr>
            <a:noAutofit/>
          </a:bodyPr>
          <a:lstStyle/>
          <a:p>
            <a:pPr algn="ctr"/>
            <a:r>
              <a:rPr lang="kk-KZ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Общеобразовательные школы города Павлодара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04220954"/>
              </p:ext>
            </p:extLst>
          </p:nvPr>
        </p:nvGraphicFramePr>
        <p:xfrm>
          <a:off x="0" y="1454727"/>
          <a:ext cx="6248401" cy="2299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6" name="Picture 2" descr="Картинки по запросу школа здание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90" y="1565564"/>
            <a:ext cx="1278655" cy="6739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Картинки по запросу школа здание 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708" y="1117744"/>
            <a:ext cx="1264801" cy="6739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Картинки по запросу школа здание 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416" y="854508"/>
            <a:ext cx="1264801" cy="6739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AutoShape 3"/>
          <p:cNvSpPr>
            <a:spLocks noChangeArrowheads="1"/>
          </p:cNvSpPr>
          <p:nvPr/>
        </p:nvSpPr>
        <p:spPr bwMode="gray">
          <a:xfrm>
            <a:off x="4293761" y="5337319"/>
            <a:ext cx="1885950" cy="620712"/>
          </a:xfrm>
          <a:prstGeom prst="cube">
            <a:avLst>
              <a:gd name="adj" fmla="val 49880"/>
            </a:avLst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>
                    <a:alpha val="49001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AutoShape 4"/>
          <p:cNvSpPr>
            <a:spLocks noChangeArrowheads="1"/>
          </p:cNvSpPr>
          <p:nvPr/>
        </p:nvSpPr>
        <p:spPr bwMode="gray">
          <a:xfrm rot="16200000" flipV="1">
            <a:off x="5293886" y="5097606"/>
            <a:ext cx="546100" cy="444500"/>
          </a:xfrm>
          <a:prstGeom prst="cube">
            <a:avLst>
              <a:gd name="adj" fmla="val 23792"/>
            </a:avLst>
          </a:prstGeom>
          <a:gradFill rotWithShape="1">
            <a:gsLst>
              <a:gs pos="0">
                <a:schemeClr val="hlink">
                  <a:gamma/>
                  <a:shade val="75686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AutoShape 5"/>
          <p:cNvSpPr>
            <a:spLocks noChangeArrowheads="1"/>
          </p:cNvSpPr>
          <p:nvPr/>
        </p:nvSpPr>
        <p:spPr bwMode="gray">
          <a:xfrm rot="16200000" flipV="1">
            <a:off x="4496961" y="4916631"/>
            <a:ext cx="908050" cy="444500"/>
          </a:xfrm>
          <a:prstGeom prst="cube">
            <a:avLst>
              <a:gd name="adj" fmla="val 23792"/>
            </a:avLst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 Box 6"/>
          <p:cNvSpPr txBox="1">
            <a:spLocks noChangeArrowheads="1"/>
          </p:cNvSpPr>
          <p:nvPr/>
        </p:nvSpPr>
        <p:spPr bwMode="gray">
          <a:xfrm>
            <a:off x="4521337" y="5627831"/>
            <a:ext cx="116410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kk-KZ" altLang="ru-RU" sz="1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2014-2015</a:t>
            </a:r>
            <a:endParaRPr lang="en-US" altLang="ru-RU" sz="1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AutoShape 24"/>
          <p:cNvSpPr>
            <a:spLocks noChangeArrowheads="1"/>
          </p:cNvSpPr>
          <p:nvPr/>
        </p:nvSpPr>
        <p:spPr bwMode="gray">
          <a:xfrm>
            <a:off x="7060774" y="5337319"/>
            <a:ext cx="1885950" cy="620712"/>
          </a:xfrm>
          <a:prstGeom prst="cube">
            <a:avLst>
              <a:gd name="adj" fmla="val 49880"/>
            </a:avLst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>
                    <a:alpha val="49001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AutoShape 25"/>
          <p:cNvSpPr>
            <a:spLocks noChangeArrowheads="1"/>
          </p:cNvSpPr>
          <p:nvPr/>
        </p:nvSpPr>
        <p:spPr bwMode="gray">
          <a:xfrm rot="16200000" flipV="1">
            <a:off x="7883099" y="4916631"/>
            <a:ext cx="908050" cy="444500"/>
          </a:xfrm>
          <a:prstGeom prst="cube">
            <a:avLst>
              <a:gd name="adj" fmla="val 23792"/>
            </a:avLst>
          </a:prstGeom>
          <a:gradFill rotWithShape="1">
            <a:gsLst>
              <a:gs pos="0">
                <a:schemeClr val="hlink">
                  <a:gamma/>
                  <a:shade val="75686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AutoShape 26"/>
          <p:cNvSpPr>
            <a:spLocks noChangeArrowheads="1"/>
          </p:cNvSpPr>
          <p:nvPr/>
        </p:nvSpPr>
        <p:spPr bwMode="gray">
          <a:xfrm rot="16200000" flipV="1">
            <a:off x="7004418" y="4668188"/>
            <a:ext cx="1427163" cy="444500"/>
          </a:xfrm>
          <a:prstGeom prst="cube">
            <a:avLst>
              <a:gd name="adj" fmla="val 23792"/>
            </a:avLst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AutoShape 27"/>
          <p:cNvSpPr>
            <a:spLocks noChangeArrowheads="1"/>
          </p:cNvSpPr>
          <p:nvPr/>
        </p:nvSpPr>
        <p:spPr bwMode="gray">
          <a:xfrm>
            <a:off x="9672212" y="5337319"/>
            <a:ext cx="1884363" cy="620712"/>
          </a:xfrm>
          <a:prstGeom prst="cube">
            <a:avLst>
              <a:gd name="adj" fmla="val 49880"/>
            </a:avLst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>
                    <a:alpha val="49001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AutoShape 28"/>
          <p:cNvSpPr>
            <a:spLocks noChangeArrowheads="1"/>
          </p:cNvSpPr>
          <p:nvPr/>
        </p:nvSpPr>
        <p:spPr bwMode="gray">
          <a:xfrm rot="16200000" flipV="1">
            <a:off x="10013524" y="4445144"/>
            <a:ext cx="1851025" cy="444500"/>
          </a:xfrm>
          <a:prstGeom prst="cube">
            <a:avLst>
              <a:gd name="adj" fmla="val 23792"/>
            </a:avLst>
          </a:prstGeom>
          <a:gradFill rotWithShape="1">
            <a:gsLst>
              <a:gs pos="0">
                <a:schemeClr val="hlink">
                  <a:gamma/>
                  <a:shade val="75686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6" name="AutoShape 29"/>
          <p:cNvSpPr>
            <a:spLocks noChangeArrowheads="1"/>
          </p:cNvSpPr>
          <p:nvPr/>
        </p:nvSpPr>
        <p:spPr bwMode="gray">
          <a:xfrm rot="16200000" flipV="1">
            <a:off x="9221362" y="4264169"/>
            <a:ext cx="2214562" cy="442913"/>
          </a:xfrm>
          <a:prstGeom prst="cube">
            <a:avLst>
              <a:gd name="adj" fmla="val 23792"/>
            </a:avLst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47" name="Text Box 30"/>
          <p:cNvSpPr txBox="1">
            <a:spLocks noChangeArrowheads="1"/>
          </p:cNvSpPr>
          <p:nvPr/>
        </p:nvSpPr>
        <p:spPr bwMode="gray">
          <a:xfrm>
            <a:off x="7302636" y="5627831"/>
            <a:ext cx="116410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ru-RU" sz="1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kk-KZ" altLang="ru-RU" sz="1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15-2016</a:t>
            </a:r>
            <a:endParaRPr lang="en-US" altLang="ru-RU" sz="1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 Box 31"/>
          <p:cNvSpPr txBox="1">
            <a:spLocks noChangeArrowheads="1"/>
          </p:cNvSpPr>
          <p:nvPr/>
        </p:nvSpPr>
        <p:spPr bwMode="gray">
          <a:xfrm>
            <a:off x="9936301" y="5627831"/>
            <a:ext cx="116410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kk-KZ" altLang="ru-RU" sz="1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2016-2017</a:t>
            </a:r>
            <a:endParaRPr lang="en-US" altLang="ru-RU" sz="1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 Box 32"/>
          <p:cNvSpPr txBox="1">
            <a:spLocks noChangeArrowheads="1"/>
          </p:cNvSpPr>
          <p:nvPr/>
        </p:nvSpPr>
        <p:spPr bwMode="gray">
          <a:xfrm>
            <a:off x="4664367" y="4401848"/>
            <a:ext cx="1663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k-KZ" alt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4677</a:t>
            </a:r>
            <a:endParaRPr lang="en-US" alt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 Box 34"/>
          <p:cNvSpPr txBox="1">
            <a:spLocks noChangeArrowheads="1"/>
          </p:cNvSpPr>
          <p:nvPr/>
        </p:nvSpPr>
        <p:spPr bwMode="gray">
          <a:xfrm>
            <a:off x="7460636" y="3854594"/>
            <a:ext cx="15303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k-KZ" alt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4854</a:t>
            </a:r>
            <a:endParaRPr lang="en-US" alt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 Box 35"/>
          <p:cNvSpPr txBox="1">
            <a:spLocks noChangeArrowheads="1"/>
          </p:cNvSpPr>
          <p:nvPr/>
        </p:nvSpPr>
        <p:spPr bwMode="gray">
          <a:xfrm>
            <a:off x="8084863" y="4390444"/>
            <a:ext cx="13287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k-KZ" alt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1150</a:t>
            </a:r>
            <a:endParaRPr lang="en-US" alt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 Box 36"/>
          <p:cNvSpPr txBox="1">
            <a:spLocks noChangeArrowheads="1"/>
          </p:cNvSpPr>
          <p:nvPr/>
        </p:nvSpPr>
        <p:spPr bwMode="gray">
          <a:xfrm>
            <a:off x="10100338" y="3038620"/>
            <a:ext cx="16144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k-KZ" alt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5288</a:t>
            </a:r>
            <a:endParaRPr lang="en-US" alt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 Box 39"/>
          <p:cNvSpPr txBox="1">
            <a:spLocks noChangeArrowheads="1"/>
          </p:cNvSpPr>
          <p:nvPr/>
        </p:nvSpPr>
        <p:spPr bwMode="gray">
          <a:xfrm>
            <a:off x="5293243" y="4749149"/>
            <a:ext cx="1328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k-KZ" alt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1136</a:t>
            </a:r>
            <a:endParaRPr lang="en-US" alt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 Box 40"/>
          <p:cNvSpPr txBox="1">
            <a:spLocks noChangeArrowheads="1"/>
          </p:cNvSpPr>
          <p:nvPr/>
        </p:nvSpPr>
        <p:spPr bwMode="gray">
          <a:xfrm>
            <a:off x="10689431" y="3435926"/>
            <a:ext cx="13287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k-KZ" alt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1200</a:t>
            </a:r>
            <a:endParaRPr lang="en-US" alt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AutoShape 4"/>
          <p:cNvSpPr>
            <a:spLocks noChangeArrowheads="1"/>
          </p:cNvSpPr>
          <p:nvPr/>
        </p:nvSpPr>
        <p:spPr bwMode="gray">
          <a:xfrm rot="16200000" flipV="1">
            <a:off x="8181435" y="6280991"/>
            <a:ext cx="267916" cy="276629"/>
          </a:xfrm>
          <a:prstGeom prst="cube">
            <a:avLst>
              <a:gd name="adj" fmla="val 23792"/>
            </a:avLst>
          </a:prstGeom>
          <a:gradFill rotWithShape="1">
            <a:gsLst>
              <a:gs pos="0">
                <a:schemeClr val="hlink">
                  <a:gamma/>
                  <a:shade val="75686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6" name="AutoShape 5"/>
          <p:cNvSpPr>
            <a:spLocks noChangeArrowheads="1"/>
          </p:cNvSpPr>
          <p:nvPr/>
        </p:nvSpPr>
        <p:spPr bwMode="gray">
          <a:xfrm rot="16200000" flipV="1">
            <a:off x="5291098" y="6276005"/>
            <a:ext cx="266790" cy="276629"/>
          </a:xfrm>
          <a:prstGeom prst="cube">
            <a:avLst>
              <a:gd name="adj" fmla="val 23792"/>
            </a:avLst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57" name="Text Box 39"/>
          <p:cNvSpPr txBox="1">
            <a:spLocks noChangeArrowheads="1"/>
          </p:cNvSpPr>
          <p:nvPr/>
        </p:nvSpPr>
        <p:spPr bwMode="gray">
          <a:xfrm>
            <a:off x="5716838" y="6270269"/>
            <a:ext cx="229904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kk-KZ" alt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 в 1 классы</a:t>
            </a:r>
            <a:endParaRPr lang="en-US" alt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 Box 39"/>
          <p:cNvSpPr txBox="1">
            <a:spLocks noChangeArrowheads="1"/>
          </p:cNvSpPr>
          <p:nvPr/>
        </p:nvSpPr>
        <p:spPr bwMode="gray">
          <a:xfrm>
            <a:off x="8559374" y="6263672"/>
            <a:ext cx="229904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kk-KZ" alt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 в 10 классы</a:t>
            </a:r>
            <a:endParaRPr lang="en-US" alt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 Box 39"/>
          <p:cNvSpPr txBox="1">
            <a:spLocks noChangeArrowheads="1"/>
          </p:cNvSpPr>
          <p:nvPr/>
        </p:nvSpPr>
        <p:spPr bwMode="gray">
          <a:xfrm>
            <a:off x="4664367" y="3831580"/>
            <a:ext cx="229904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kk-KZ" alt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32954</a:t>
            </a:r>
            <a:endParaRPr lang="en-US" altLang="ru-RU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 Box 39"/>
          <p:cNvSpPr txBox="1">
            <a:spLocks noChangeArrowheads="1"/>
          </p:cNvSpPr>
          <p:nvPr/>
        </p:nvSpPr>
        <p:spPr bwMode="gray">
          <a:xfrm>
            <a:off x="7114560" y="3304273"/>
            <a:ext cx="229904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kk-KZ" alt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35119</a:t>
            </a:r>
            <a:endParaRPr lang="en-US" altLang="ru-RU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 Box 39"/>
          <p:cNvSpPr txBox="1">
            <a:spLocks noChangeArrowheads="1"/>
          </p:cNvSpPr>
          <p:nvPr/>
        </p:nvSpPr>
        <p:spPr bwMode="gray">
          <a:xfrm>
            <a:off x="10011767" y="2397308"/>
            <a:ext cx="229904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kk-KZ" alt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37264</a:t>
            </a:r>
            <a:endParaRPr lang="en-US" altLang="ru-RU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Freeform 15"/>
          <p:cNvSpPr>
            <a:spLocks/>
          </p:cNvSpPr>
          <p:nvPr/>
        </p:nvSpPr>
        <p:spPr bwMode="gray">
          <a:xfrm flipH="1">
            <a:off x="5173236" y="2975948"/>
            <a:ext cx="4927102" cy="1820267"/>
          </a:xfrm>
          <a:custGeom>
            <a:avLst/>
            <a:gdLst>
              <a:gd name="T0" fmla="*/ 120 w 1755"/>
              <a:gd name="T1" fmla="*/ 288 h 1413"/>
              <a:gd name="T2" fmla="*/ 546 w 1755"/>
              <a:gd name="T3" fmla="*/ 945 h 1413"/>
              <a:gd name="T4" fmla="*/ 1257 w 1755"/>
              <a:gd name="T5" fmla="*/ 972 h 1413"/>
              <a:gd name="T6" fmla="*/ 1755 w 1755"/>
              <a:gd name="T7" fmla="*/ 1413 h 1413"/>
              <a:gd name="T8" fmla="*/ 1287 w 1755"/>
              <a:gd name="T9" fmla="*/ 924 h 1413"/>
              <a:gd name="T10" fmla="*/ 600 w 1755"/>
              <a:gd name="T11" fmla="*/ 867 h 1413"/>
              <a:gd name="T12" fmla="*/ 237 w 1755"/>
              <a:gd name="T13" fmla="*/ 210 h 1413"/>
              <a:gd name="T14" fmla="*/ 354 w 1755"/>
              <a:gd name="T15" fmla="*/ 129 h 1413"/>
              <a:gd name="T16" fmla="*/ 6 w 1755"/>
              <a:gd name="T17" fmla="*/ 0 h 1413"/>
              <a:gd name="T18" fmla="*/ 0 w 1755"/>
              <a:gd name="T19" fmla="*/ 393 h 1413"/>
              <a:gd name="T20" fmla="*/ 120 w 1755"/>
              <a:gd name="T21" fmla="*/ 288 h 1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755" h="1413">
                <a:moveTo>
                  <a:pt x="120" y="288"/>
                </a:moveTo>
                <a:lnTo>
                  <a:pt x="546" y="945"/>
                </a:lnTo>
                <a:lnTo>
                  <a:pt x="1257" y="972"/>
                </a:lnTo>
                <a:lnTo>
                  <a:pt x="1755" y="1413"/>
                </a:lnTo>
                <a:lnTo>
                  <a:pt x="1287" y="924"/>
                </a:lnTo>
                <a:lnTo>
                  <a:pt x="600" y="867"/>
                </a:lnTo>
                <a:lnTo>
                  <a:pt x="237" y="210"/>
                </a:lnTo>
                <a:lnTo>
                  <a:pt x="354" y="129"/>
                </a:lnTo>
                <a:lnTo>
                  <a:pt x="6" y="0"/>
                </a:lnTo>
                <a:lnTo>
                  <a:pt x="0" y="393"/>
                </a:lnTo>
                <a:lnTo>
                  <a:pt x="120" y="288"/>
                </a:lnTo>
                <a:close/>
              </a:path>
            </a:pathLst>
          </a:custGeom>
          <a:solidFill>
            <a:srgbClr val="000000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6342470" y="1494037"/>
            <a:ext cx="54420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Контингент дневных </a:t>
            </a:r>
          </a:p>
          <a:p>
            <a:pPr algn="ctr"/>
            <a:r>
              <a:rPr lang="kk-KZ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общеобразовательных учреждений, чел.</a:t>
            </a:r>
            <a:endParaRPr lang="ru-RU" sz="2000" dirty="0"/>
          </a:p>
        </p:txBody>
      </p:sp>
      <p:pic>
        <p:nvPicPr>
          <p:cNvPr id="6147" name="Picture 3" descr="VQ5B451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12" y="4218129"/>
            <a:ext cx="3620728" cy="20521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30927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1898</TotalTime>
  <Words>3239</Words>
  <Application>Microsoft Office PowerPoint</Application>
  <PresentationFormat>Произвольный</PresentationFormat>
  <Paragraphs>916</Paragraphs>
  <Slides>34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Павлодар қаласының білім беру бөлімі </vt:lpstr>
      <vt:lpstr>Білім беру ұйымдарының желісі Сеть  организаций образования, ед.</vt:lpstr>
      <vt:lpstr>Слайд 3</vt:lpstr>
      <vt:lpstr>Қаланың педагогикалық қызметкерлерінің сандық құрамы Количественный состав педагогических работников города</vt:lpstr>
      <vt:lpstr>Мектептердің педагогикалық кадрлары Педагогические кадры школ</vt:lpstr>
      <vt:lpstr>Слайд 6</vt:lpstr>
      <vt:lpstr>Мемлекеттік тілде оқытатын және тәрбиелейтін мектепке дейінгі мекемелер жүйесі Сеть дошкольных организаций с государственным языком обучения и воспитания</vt:lpstr>
      <vt:lpstr>Слайд 8</vt:lpstr>
      <vt:lpstr>Общеобразовательные школы города Павлодара</vt:lpstr>
      <vt:lpstr>Қала мектептерінде мемлекеттік тілді дамыту Развитие государственного языка в общеобразовательных школах города</vt:lpstr>
      <vt:lpstr>Обеспечение учебниками в рамках обновления содержания образования</vt:lpstr>
      <vt:lpstr>Инновационная деятельность общеобразовательных школ города</vt:lpstr>
      <vt:lpstr>Информационно-коммуникативные технологии в образовании </vt:lpstr>
      <vt:lpstr>Слайд 14</vt:lpstr>
      <vt:lpstr>Деятельность общеобразовательных школ по развитию детской одаренности</vt:lpstr>
      <vt:lpstr>Слайд 16</vt:lpstr>
      <vt:lpstr>Слайд 17</vt:lpstr>
      <vt:lpstr> </vt:lpstr>
      <vt:lpstr>Инновациялық үдерістерінің әдістемелік сүйемелдеуі  Методическое сопровождение инновационных процессов</vt:lpstr>
      <vt:lpstr>Инновациялық үдерістерінің әдістемелік сүйемелдеуі  Методическое сопровождение инновационных процессов</vt:lpstr>
      <vt:lpstr>Результативность участия педагогов в профессиональных конкурсах</vt:lpstr>
      <vt:lpstr>Победители республиканских конкурсов</vt:lpstr>
      <vt:lpstr>Результативность участия педагогов  в областных профессиональных конкурсах</vt:lpstr>
      <vt:lpstr>Слайд 24</vt:lpstr>
      <vt:lpstr>Инновациялық үдерістерінің әдістемелік сүйемелдеуі  Методическое сопровождение инновационных процессов</vt:lpstr>
      <vt:lpstr>Инновациялық үдерістерінің әдістемелік сүйемелдеуі  Методическое сопровождение инновационных процессов</vt:lpstr>
      <vt:lpstr>Инновациялық үдерістерінің әдістемелік сүйемелдеуі  Методическое сопровождение инновационных процессов</vt:lpstr>
      <vt:lpstr>Слайд 28</vt:lpstr>
      <vt:lpstr>Слайд 29</vt:lpstr>
      <vt:lpstr>Слайд 30</vt:lpstr>
      <vt:lpstr>Слайд 31</vt:lpstr>
      <vt:lpstr>Слайд 32</vt:lpstr>
      <vt:lpstr>Әскери-патриоттық тәрбие Военно-патриотическое воспитание</vt:lpstr>
      <vt:lpstr>Слайд 34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Kuanysh</dc:creator>
  <cp:lastModifiedBy>Admin</cp:lastModifiedBy>
  <cp:revision>198</cp:revision>
  <dcterms:created xsi:type="dcterms:W3CDTF">2017-08-11T05:01:35Z</dcterms:created>
  <dcterms:modified xsi:type="dcterms:W3CDTF">2017-11-15T06:23:39Z</dcterms:modified>
</cp:coreProperties>
</file>