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87" r:id="rId6"/>
    <p:sldId id="282" r:id="rId7"/>
    <p:sldId id="283" r:id="rId8"/>
    <p:sldId id="284" r:id="rId9"/>
    <p:sldId id="285" r:id="rId10"/>
    <p:sldId id="273" r:id="rId11"/>
    <p:sldId id="274" r:id="rId12"/>
    <p:sldId id="276" r:id="rId13"/>
    <p:sldId id="277" r:id="rId14"/>
    <p:sldId id="278" r:id="rId15"/>
    <p:sldId id="279" r:id="rId16"/>
    <p:sldId id="280" r:id="rId17"/>
    <p:sldId id="281" r:id="rId18"/>
    <p:sldId id="263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5480"/>
    <a:srgbClr val="1E2A5A"/>
    <a:srgbClr val="A0C23A"/>
    <a:srgbClr val="2E2C2D"/>
    <a:srgbClr val="47627F"/>
    <a:srgbClr val="04105A"/>
    <a:srgbClr val="ED613E"/>
    <a:srgbClr val="BF3C48"/>
    <a:srgbClr val="856E45"/>
    <a:srgbClr val="6F2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60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324014" y="238545"/>
            <a:ext cx="8551629" cy="46316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275"/>
            <a:ext cx="9143024" cy="51429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P080000064_#z65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P080000064_#z65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V2000020478" TargetMode="External"/><Relationship Id="rId2" Type="http://schemas.openxmlformats.org/officeDocument/2006/relationships/hyperlink" Target="https://adilet.zan.kz/rus/docs/P080000064_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dilet.zan.kz/rus/docs/P190000103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1945" y="1639962"/>
            <a:ext cx="7799832" cy="1725672"/>
          </a:xfrm>
        </p:spPr>
        <p:txBody>
          <a:bodyPr>
            <a:noAutofit/>
          </a:bodyPr>
          <a:lstStyle/>
          <a:p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2022-2023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жылында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жалпыға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бірдей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қорынан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алушылардың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санаттарына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тегін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тамақ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endParaRPr lang="en-US" sz="2800" b="1" dirty="0">
              <a:ln w="13462">
                <a:noFill/>
                <a:prstDash val="solid"/>
              </a:ln>
              <a:solidFill>
                <a:srgbClr val="1E2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sz="3200" b="1" dirty="0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3200" b="1" dirty="0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(ПП РК № 64)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411" y="1369218"/>
            <a:ext cx="8186939" cy="3518313"/>
          </a:xfrm>
        </p:spPr>
        <p:txBody>
          <a:bodyPr>
            <a:noAutofit/>
          </a:bodyPr>
          <a:lstStyle/>
          <a:p>
            <a:pPr algn="just" fontAlgn="base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Осы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1-тармағында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алушылар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тәрбиеленушілер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кепілдендірілген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Топтамадан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(осы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1-тармағының 1) </a:t>
            </a:r>
            <a:r>
              <a:rPr lang="ru-RU" sz="16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тармақшасында</a:t>
            </a:r>
            <a:r>
              <a:rPr lang="ru-RU" sz="1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алушылар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тәрбиеленушілерді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қоспағанда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мыналарды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қамтиды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fontAlgn="base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 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киім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аяқ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киім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мектеп-жазу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керек-жарақтарын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269875" algn="just" fontAlgn="base">
              <a:tabLst>
                <a:tab pos="450850" algn="l"/>
              </a:tabLs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2) 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ұйымында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реттік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тамақтануды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;;</a:t>
            </a:r>
          </a:p>
          <a:p>
            <a:pPr marL="0" indent="269875" algn="just" fontAlgn="base">
              <a:tabLst>
                <a:tab pos="450850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осы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1-тармағының 4)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тармақшасында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алушылар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тәрбиеленушілер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асырылады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3880213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467" y="260966"/>
            <a:ext cx="7877846" cy="640555"/>
          </a:xfrm>
        </p:spPr>
        <p:txBody>
          <a:bodyPr>
            <a:noAutofit/>
          </a:bodyPr>
          <a:lstStyle/>
          <a:p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алгоритмі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(ПП РК № 64)</a:t>
            </a:r>
            <a:endParaRPr lang="en-US" sz="2400" b="1" dirty="0">
              <a:ln w="13462">
                <a:noFill/>
                <a:prstDash val="solid"/>
              </a:ln>
              <a:solidFill>
                <a:srgbClr val="1E2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138" y="959476"/>
            <a:ext cx="8525814" cy="4024648"/>
          </a:xfrm>
        </p:spPr>
        <p:txBody>
          <a:bodyPr>
            <a:normAutofit fontScale="47500" lnSpcReduction="20000"/>
          </a:bodyPr>
          <a:lstStyle/>
          <a:p>
            <a:pPr marL="0" indent="0" algn="just" fontAlgn="base">
              <a:tabLst>
                <a:tab pos="180975" algn="l"/>
                <a:tab pos="360363" algn="l"/>
              </a:tabLst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алушылар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тәрбиеленушілерге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көрсетуге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қаражат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ата-аналарының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алмастыратын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кәмелетке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толған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алушының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өтініші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бөлінеді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 fontAlgn="base">
              <a:tabLst>
                <a:tab pos="180975" algn="l"/>
                <a:tab pos="360363" algn="l"/>
              </a:tabLst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ұйымдарындағы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өтініштерді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бірінші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басшының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шешімімен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жауапты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тұлға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бекітіледі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 fontAlgn="base">
              <a:tabLst>
                <a:tab pos="180975" algn="l"/>
                <a:tab pos="360363" algn="l"/>
              </a:tabLst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Жауапты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тұлға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1-қосымшаға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нысан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алуға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өтініштерді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журналын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жүргізеді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 fontAlgn="base">
              <a:tabLst>
                <a:tab pos="180975" algn="l"/>
                <a:tab pos="360363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аналарының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алмастыратын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кәмелетке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толған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алушының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бұдан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әрі-өтініш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беруші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өтініші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ұйымына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2-қосымшаға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нысан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бірінші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атына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 fontAlgn="base">
              <a:tabLst>
                <a:tab pos="180975" algn="l"/>
                <a:tab pos="360363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қажетті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құжаттармен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келіп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түскен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он бес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қаралады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 fontAlgn="base">
              <a:tabLst>
                <a:tab pos="180975" algn="l"/>
                <a:tab pos="360363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1-тармағының </a:t>
            </a:r>
            <a:r>
              <a:rPr lang="ru-RU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тармақшаларында</a:t>
            </a:r>
            <a:r>
              <a:rPr lang="ru-RU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санатын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қоспағанда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құжаттарды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беруші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салыстыру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көшірмелерде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түпнұсқаларда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ұсынады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түпнұсқалар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берушіге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қайтарылады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 fontAlgn="base">
              <a:tabLst>
                <a:tab pos="180975" algn="l"/>
                <a:tab pos="360363" algn="l"/>
              </a:tabLst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берушінің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1-тармағының 1)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тармақшасында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санатына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тиесілігі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1-тармағының 2) </a:t>
            </a:r>
            <a:r>
              <a:rPr lang="ru-RU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тармақшасында</a:t>
            </a:r>
            <a:r>
              <a:rPr lang="ru-RU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тұлғалардың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табыстары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мәліметтерді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беруді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органы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жауапты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тұлға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органдардың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тиісті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жүйелеріне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сұрау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жібереді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408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456" t="10433" r="34687" b="10117"/>
          <a:stretch/>
        </p:blipFill>
        <p:spPr>
          <a:xfrm>
            <a:off x="1299469" y="74220"/>
            <a:ext cx="5983534" cy="505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134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137" y="273845"/>
            <a:ext cx="8252213" cy="99417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Өтінішке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растайтын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құжаттар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(ҚР № 64 ПП)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қоса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137" y="1358721"/>
            <a:ext cx="8252213" cy="3274002"/>
          </a:xfrm>
        </p:spPr>
        <p:txBody>
          <a:bodyPr>
            <a:normAutofit fontScale="55000" lnSpcReduction="20000"/>
          </a:bodyPr>
          <a:lstStyle/>
          <a:p>
            <a:pPr algn="just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 осы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1-тармағының 3)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тармақшасында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санаты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жетім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ата-анасының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қамқорлығынсыз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қалған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отбасында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тәрбиеленетін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қорғаншылықты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қамқоршылықты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патронаттық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тәрбиені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бекіту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уәкілетті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органның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шешімі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"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аварияларды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зілзалаларды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апаттарды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тергеп-тексеру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бекіту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істер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министрінің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2015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23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қаңтардағы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№ 46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бұйрығымен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бекітілген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төтенше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жағдайлардың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туындауына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әкеп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соққан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аварияларды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зілзалаларды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апаттарды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тергеп-тексеру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қағидаларына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табиғи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техногендік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сипаттағы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төтенше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жағдайлардың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туындауына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әкеп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соққан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авариялардың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зілзалалардың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апаттардың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себептерін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тергеп-тексеру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актісі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осы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1-тармағының 4)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тармақшасында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санаты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"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нормативтік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құқықтық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актілерін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тізілімінде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№ 10325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тіркелген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1-тармағының 5)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тармақшасында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санатын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отбасының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материалдық-тұрмыстық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жағдайын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қорытындысы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алқалы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органы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айқындайды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829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Отбасының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материалдық-тұрмыстық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жағдайын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sz="2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(№64 ҚРКБ)</a:t>
            </a:r>
            <a:endParaRPr lang="en-US" sz="2800" b="1" dirty="0">
              <a:ln w="13462">
                <a:noFill/>
                <a:prstDash val="solid"/>
              </a:ln>
              <a:solidFill>
                <a:srgbClr val="1E2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380" y="1210614"/>
            <a:ext cx="8289970" cy="3651161"/>
          </a:xfrm>
        </p:spPr>
        <p:txBody>
          <a:bodyPr>
            <a:normAutofit fontScale="55000" lnSpcReduction="20000"/>
          </a:bodyPr>
          <a:lstStyle/>
          <a:p>
            <a:pPr algn="just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1-тармағының 5)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тармақшасында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санатын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отбасының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материалдық-тұрмыстық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жағдайын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қорытындысы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алқалы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органы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айқындайды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base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берушінің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отбасының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жағдайын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берушінің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қатысуымен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ал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болмаған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отбасының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кәмелетке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толған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әрекетке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қабілетті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мүшелерінің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бірінің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қатысуымен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жүргізіледі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base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қорытындысына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алқалы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органның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өкілдері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жауапты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тұлға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қояды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болмаған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осы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3-қосымшасына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нысан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жүргізілген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отбасының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кәмелетке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толған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әрекетке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қабілетті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мүшесіне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танысу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base"/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берушінің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ал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болмаған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отбасының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кәмелетке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толған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әрекетке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қабілетті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мүшелерінің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жүргізуден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бас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тартуы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алқалы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органның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өкілдері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қоятын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қорытындыда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тіркеледі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base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Алқалы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органның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отырыстары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Қағидалардың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4-қосымшасына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нысан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хаттамамен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ресімделеді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алқалы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органның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қатысып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отырған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өкілдері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жауапты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тұлға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қояды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бірінші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шешімімен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бекітіледі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457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578" t="9524" r="20355" b="5205"/>
          <a:stretch/>
        </p:blipFill>
        <p:spPr>
          <a:xfrm>
            <a:off x="1320084" y="0"/>
            <a:ext cx="6065950" cy="51435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118317" y="365101"/>
            <a:ext cx="1729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Приложение 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834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900" t="10313" r="20244" b="3823"/>
          <a:stretch/>
        </p:blipFill>
        <p:spPr>
          <a:xfrm>
            <a:off x="1068946" y="-8049"/>
            <a:ext cx="6490951" cy="51515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118317" y="365101"/>
            <a:ext cx="1729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Приложение 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092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175906" y="148812"/>
            <a:ext cx="8511873" cy="487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Қаржылық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және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материалдық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көмек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тағайындалмайды</a:t>
            </a:r>
            <a:r>
              <a:rPr lang="ru-RU" sz="1800" b="1" dirty="0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(ПП РК № 64):</a:t>
            </a:r>
            <a:endParaRPr lang="en-US" sz="1800" b="1" dirty="0">
              <a:ln w="13462">
                <a:noFill/>
                <a:prstDash val="solid"/>
              </a:ln>
              <a:solidFill>
                <a:srgbClr val="1E2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551" y="515714"/>
            <a:ext cx="848689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fontAlgn="base">
              <a:buAutoNum type="arabicParenR"/>
            </a:pP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көрінеу</a:t>
            </a: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жалған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ақпарат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және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немесе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дәйексіз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құжаттар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ұсынған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адамдарға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отбасыларға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); </a:t>
            </a:r>
            <a:endParaRPr lang="ru-RU" sz="12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28600" indent="-228600" fontAlgn="base">
              <a:buAutoNum type="arabicParenR"/>
            </a:pPr>
            <a:r>
              <a:rPr lang="ru-RU" sz="12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алқалы</a:t>
            </a:r>
            <a:r>
              <a:rPr lang="ru-RU" sz="12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органның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қорытындысына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сәйкес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олардың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материалдық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жағдайын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тексеру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нәтижелері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бойынша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дайындалған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адамдарға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отбасыларға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қаржылық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материалдық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көмек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көрсетудің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қажеті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жоқ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     5. 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Осы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Қағидалардың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0070C0"/>
                </a:solidFill>
                <a:latin typeface="Arial" panose="020B0604020202020204" pitchFamily="34" charset="0"/>
              </a:rPr>
              <a:t>1-тармағында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көрсетілген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тұлғалар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санатына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жатқызылған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білім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алушылар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мен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тәрбиеленушілерге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білім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алу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кезеңінде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қаржылық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материалдық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көмек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алу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құқығы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, осы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Қағидалардың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1-тармағының </a:t>
            </a:r>
            <a:r>
              <a:rPr lang="ru-RU" sz="1200" dirty="0">
                <a:solidFill>
                  <a:srgbClr val="0070C0"/>
                </a:solidFill>
                <a:latin typeface="Arial" panose="020B0604020202020204" pitchFamily="34" charset="0"/>
              </a:rPr>
              <a:t>4) </a:t>
            </a:r>
            <a:r>
              <a:rPr lang="ru-RU" sz="1200" dirty="0" err="1">
                <a:solidFill>
                  <a:srgbClr val="0070C0"/>
                </a:solidFill>
                <a:latin typeface="Arial" panose="020B0604020202020204" pitchFamily="34" charset="0"/>
              </a:rPr>
              <a:t>тармақшасында</a:t>
            </a:r>
            <a:r>
              <a:rPr lang="ru-RU" sz="12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көрсетілген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білім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алушылар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мен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тәрбиеленушілерді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қоспағанда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оқу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жылына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бір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рет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білім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беру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ұйымына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құжаттарды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ұсынумен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расталады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fontAlgn="base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    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Білім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алушылар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мен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тәрбиеленушілерге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материалдық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көмек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көрсетуді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білім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беру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ұйымдары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оның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ішінде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Қазақстан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Республикасының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Ұлттық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Кәсіпкерлер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палатасы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ұсынған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өнім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берушілер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қатарынан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көрсетілетін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қызметтерді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жеткізушілердің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материалдық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көмегін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алушылардың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өз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бетінше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таңдауын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көздейтін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электрондық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жеткізгіштер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мен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бағдарламалық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техникалық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құралдарды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пайдалана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отырып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жүзеге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асырады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fontAlgn="base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     6.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Білім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алушылар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мен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тәрбиеленушілерге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қаржылық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материалдық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көмек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көрсетуге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бөлінетін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қаражаттың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мақсатты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жұмсалуын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білім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беру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ұйымдарының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бірінші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басшылары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қамтамасыз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етеді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fontAlgn="base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     7.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Білім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алушылар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мен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тәрбиеленушілерге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қаржылық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материалдық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көмек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көрсетуге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бөлінетін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қаражаттың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түсімдері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мен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пайдаланылуын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есепке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алуды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білім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беру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саласындағы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уәкілетті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органның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немесе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білім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беру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ұйымының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қаржы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қызметі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жүзеге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асырады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fontAlgn="base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    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Білім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беру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ұйымдары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30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қыркүйекке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, 30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желтоқсанға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, 30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наурызға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және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30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мамырға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дейінгі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мерзімде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жергілікті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атқарушы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органға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жүргізілген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жұмыстың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қорытындылары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бойынша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есептілікті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еркін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нысанда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ұсынады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027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324014" y="288240"/>
            <a:ext cx="7799832" cy="487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2800" b="1" dirty="0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Оқушы папкасының мазмұны</a:t>
            </a:r>
            <a:endParaRPr lang="en-US" sz="2800" b="1" dirty="0">
              <a:ln w="13462">
                <a:noFill/>
                <a:prstDash val="solid"/>
              </a:ln>
              <a:solidFill>
                <a:srgbClr val="1E2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504" y="725559"/>
            <a:ext cx="8378687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Титул парағы (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.А.Ә, сынып, санаты)</a:t>
            </a:r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тегін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тамақтану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материалдық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көмек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Барлық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балалардың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туу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куәлігінің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көшірмесі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көп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балалы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отбасылардан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шыққан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балаларға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арналған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Санатты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растайтын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құжаттар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АӘК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үшін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US" sz="1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eGOV</a:t>
            </a:r>
            <a:r>
              <a:rPr lang="kk-KZ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-тан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анықтама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ҚМ-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ден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санат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отбасының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табысы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қорғаудан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ұсынылған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анықтамаларға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істейтін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ата-аналардың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алмастыратын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адамдардың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жалақысы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түрлерінен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түсетін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табыстар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балаларға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асырауындағы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адамдарға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алимент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түріндегі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табыстар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анықтама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жүргізбейді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kk-KZ" sz="1200" dirty="0">
                <a:latin typeface="Arial" panose="020B0604020202020204" pitchFamily="34" charset="0"/>
                <a:cs typeface="Arial" panose="020B0604020202020204" pitchFamily="34" charset="0"/>
              </a:rPr>
              <a:t>2022 жылдың 4 тоқсанына ең төменгі күнкөріс деңгейі - </a:t>
            </a:r>
            <a:r>
              <a:rPr lang="kk-KZ" sz="1200" b="1" dirty="0">
                <a:latin typeface="Arial" panose="020B0604020202020204" pitchFamily="34" charset="0"/>
                <a:cs typeface="Arial" panose="020B0604020202020204" pitchFamily="34" charset="0"/>
              </a:rPr>
              <a:t>46616 теңге</a:t>
            </a:r>
            <a:r>
              <a:rPr lang="kk-KZ" sz="12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kk-K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Жетім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балалар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мен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ата-анасының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қамқорлығынсыз</a:t>
            </a: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қалған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отбасында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тәрбиеленетін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балалар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үшін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қорғаншылықты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қамқоршылықты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),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патронаттық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тәрбиені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бекіту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туралы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уәкілетті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органның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шешімі</a:t>
            </a:r>
            <a:endParaRPr lang="kk-KZ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Алқалы</a:t>
            </a: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орган (</a:t>
            </a:r>
            <a:r>
              <a:rPr lang="ru-RU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Қамқоршылық</a:t>
            </a: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кеңес</a:t>
            </a: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айқындайтын</a:t>
            </a: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санаттар</a:t>
            </a: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үшін</a:t>
            </a: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материалдық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жағдай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қорытындысының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актісі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және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попсовет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отырысының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хаттамасы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Тегін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және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жеңілдікпен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тамақтану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туралы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анықтама</a:t>
            </a:r>
            <a:endParaRPr lang="kk-K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58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324014" y="238545"/>
            <a:ext cx="7799832" cy="487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</a:t>
            </a:r>
            <a:r>
              <a:rPr lang="kk-KZ" sz="2800" b="1" dirty="0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тік құжаттар</a:t>
            </a:r>
            <a:endParaRPr lang="en-US" sz="2800" b="1" dirty="0">
              <a:ln w="13462">
                <a:noFill/>
                <a:prstDash val="solid"/>
              </a:ln>
              <a:solidFill>
                <a:srgbClr val="1E2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504" y="884583"/>
            <a:ext cx="83786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Үкіметінің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2008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25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қаңтардағы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№64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қаулысы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(30.12.2020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949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өзгерістермен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https://adilet.zan.kz/rus/docs/P080000064_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2. Қазақстан Республикасы Білім және ғылым министрінің 2020 жылғы 24 сәуірдегі № 158 бұйрығы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https://adilet.zan.kz/rus/docs/V2000020478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1200"/>
              </a:spcAft>
            </a:pPr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3. Қазақстан Республикасы Үкіметінің 2019 жылғы 30 желтоқсандағы № 1032 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Қаулысы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(16.09.2020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589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өзгерістермен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https://adilet.zan.kz/rus/docs/P1900001032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324014" y="347874"/>
            <a:ext cx="7799832" cy="487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Жалпыға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бірдей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қорынан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бөлінетін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санаттары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(ПП РК № 64)</a:t>
            </a:r>
            <a:endParaRPr lang="en-US" sz="2400" b="1" dirty="0">
              <a:ln w="13462">
                <a:noFill/>
                <a:prstDash val="solid"/>
              </a:ln>
              <a:solidFill>
                <a:srgbClr val="1E2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014" y="1000911"/>
            <a:ext cx="837868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атаулы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алуға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құқығы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отбасылардан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шыққан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Aft>
                <a:spcPts val="1200"/>
              </a:spcAf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жан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басына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шаққандағы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табысы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төменгі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күнкөріс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деңгейінен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атаулы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алмайтын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отбасылардан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шыққан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Aft>
                <a:spcPts val="1200"/>
              </a:spcAf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жетім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ата-анасының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қамқорлығынсыз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отбасыларда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тұратын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Aft>
                <a:spcPts val="1200"/>
              </a:spcAf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төтенше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жағдайлардың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салдарынан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шұғыл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көмекті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отбасылардан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шыққан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Aft>
                <a:spcPts val="1200"/>
              </a:spcAf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ұйымының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алқалы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органы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айқындайтын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алушылар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тәрбиеленушілердің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санаттарына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ұйымының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алқалы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органы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Қамқоршылық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11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sz="3200" b="1" dirty="0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3200" b="1" dirty="0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(ПП РК № 64)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fontAlgn="base"/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Кепілдендірілген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пакет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түріндегі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атаулы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алуға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құқығы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отбасылардан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шыққан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 err="1"/>
              <a:t>Кепілдендірілген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пакет </a:t>
            </a:r>
            <a:r>
              <a:rPr lang="ru-RU" dirty="0" err="1"/>
              <a:t>шеңберінде</a:t>
            </a:r>
            <a:r>
              <a:rPr lang="ru-RU" dirty="0"/>
              <a:t> </a:t>
            </a:r>
            <a:r>
              <a:rPr lang="ru-RU" dirty="0" err="1"/>
              <a:t>көрсетілетін</a:t>
            </a:r>
            <a:r>
              <a:rPr lang="ru-RU" dirty="0"/>
              <a:t> </a:t>
            </a:r>
            <a:r>
              <a:rPr lang="ru-RU" dirty="0" err="1"/>
              <a:t>материалдық</a:t>
            </a:r>
            <a:r>
              <a:rPr lang="ru-RU" dirty="0"/>
              <a:t> </a:t>
            </a:r>
            <a:r>
              <a:rPr lang="ru-RU" dirty="0" err="1"/>
              <a:t>көмектің</a:t>
            </a:r>
            <a:r>
              <a:rPr lang="ru-RU" dirty="0"/>
              <a:t> </a:t>
            </a:r>
            <a:r>
              <a:rPr lang="ru-RU" b="1" dirty="0" err="1"/>
              <a:t>түрлері</a:t>
            </a:r>
            <a:r>
              <a:rPr lang="ru-RU" b="1" dirty="0"/>
              <a:t> мен </a:t>
            </a:r>
            <a:r>
              <a:rPr lang="ru-RU" b="1" dirty="0" err="1"/>
              <a:t>көлемі</a:t>
            </a:r>
            <a:r>
              <a:rPr lang="ru-RU" dirty="0"/>
              <a:t> </a:t>
            </a:r>
            <a:r>
              <a:rPr lang="ru-RU" dirty="0" err="1"/>
              <a:t>заңнамамен</a:t>
            </a:r>
            <a:r>
              <a:rPr lang="ru-RU" dirty="0"/>
              <a:t> </a:t>
            </a:r>
            <a:r>
              <a:rPr lang="ru-RU" dirty="0" err="1"/>
              <a:t>айқындалады</a:t>
            </a:r>
            <a:r>
              <a:rPr lang="ru-RU" dirty="0"/>
              <a:t> (</a:t>
            </a:r>
            <a:r>
              <a:rPr lang="ru-RU" dirty="0" err="1"/>
              <a:t>яғни</a:t>
            </a:r>
            <a:r>
              <a:rPr lang="ru-RU" dirty="0"/>
              <a:t>, ҚР ПП 2019 </a:t>
            </a:r>
            <a:r>
              <a:rPr lang="ru-RU" dirty="0" err="1"/>
              <a:t>жылғы</a:t>
            </a:r>
            <a:r>
              <a:rPr lang="ru-RU" dirty="0"/>
              <a:t> 30 </a:t>
            </a:r>
            <a:r>
              <a:rPr lang="ru-RU" dirty="0" err="1"/>
              <a:t>желтоқсандағы</a:t>
            </a:r>
            <a:r>
              <a:rPr lang="ru-RU" dirty="0"/>
              <a:t> № 1032).</a:t>
            </a:r>
          </a:p>
        </p:txBody>
      </p:sp>
    </p:spTree>
    <p:extLst>
      <p:ext uri="{BB962C8B-B14F-4D97-AF65-F5344CB8AC3E}">
        <p14:creationId xmlns:p14="http://schemas.microsoft.com/office/powerpoint/2010/main" val="2657173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Кепілдендірілген</a:t>
            </a:r>
            <a:r>
              <a:rPr lang="ru-RU" sz="32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32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пакет (ПП РК № 1032)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380" y="1268017"/>
            <a:ext cx="8802710" cy="3806258"/>
          </a:xfrm>
        </p:spPr>
        <p:txBody>
          <a:bodyPr>
            <a:normAutofit fontScale="85000" lnSpcReduction="20000"/>
          </a:bodyPr>
          <a:lstStyle/>
          <a:p>
            <a:pPr algn="just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ұйымдарында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оқитын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жастан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сегіз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жасқа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дейінгі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кепілдендірілген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пакет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мыналарды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қамтиды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кепілді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пакеттің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көлемдеріндегі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формасының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спорттық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нысанның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жиынтығы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мектеп-жазу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керек-жарақтарының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жиынтығы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уәкілетті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орган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белгілеген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нормаларға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кезеңінде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күндері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орны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реттік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ыстық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тамақ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көлікте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билеттің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құнының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кемінде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пайызы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мөлшерінде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көлікте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таксиден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жеңілдікпен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жол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жүру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8720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324014" y="467142"/>
            <a:ext cx="7799832" cy="487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ПП №1032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АӘК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санаты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киім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b="1" dirty="0">
              <a:ln w="13462">
                <a:noFill/>
                <a:prstDash val="solid"/>
              </a:ln>
              <a:solidFill>
                <a:srgbClr val="1E2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438697"/>
              </p:ext>
            </p:extLst>
          </p:nvPr>
        </p:nvGraphicFramePr>
        <p:xfrm>
          <a:off x="479071" y="1153437"/>
          <a:ext cx="8128216" cy="3640068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4479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479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323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Түрі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</a:t>
                      </a: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000"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Комплект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школьной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формы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142">
                <a:tc rowSpan="5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мальчиков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Пиджак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Жилет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Брюки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Рубашка или водолазка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Обувь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0142">
                <a:tc rowSpan="5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девочек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Пиджак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Жилет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Юбка или сарафан (брюки)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Блузка или водолазка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Обувь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7014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70142"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Или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спортивная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Спортивный костюм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Спортивная обувь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324014" y="467142"/>
            <a:ext cx="7799832" cy="487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ПП №1032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АӘК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санаты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кеңсе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b="1" dirty="0">
              <a:ln w="13462">
                <a:noFill/>
                <a:prstDash val="solid"/>
              </a:ln>
              <a:solidFill>
                <a:srgbClr val="1E2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7892" y="1312465"/>
          <a:ext cx="8128216" cy="259250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4479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479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323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89797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</a:t>
                      </a: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142">
                <a:tc row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Комплект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школьно-письменных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принадлежностей</a:t>
                      </a: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обучающихся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1 по 4 классы включительно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tc>
                  <a:txBody>
                    <a:bodyPr/>
                    <a:lstStyle/>
                    <a:p>
                      <a:pPr marL="12700" indent="4572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Рюкзак (для девочки или мальчика)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72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Простые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тетради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(12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листов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72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Пенал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72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Альбом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рисования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(24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листов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72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Шариковая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ручка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72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Простой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карандаш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72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Обложки (для тетрадей и (или) книг)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72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Акварельные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краски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72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Линейка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72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Ластик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54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324014" y="467142"/>
            <a:ext cx="7799832" cy="487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ПП №1032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АӘК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санаты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кеңсе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b="1" dirty="0">
              <a:ln w="13462">
                <a:noFill/>
                <a:prstDash val="solid"/>
              </a:ln>
              <a:solidFill>
                <a:srgbClr val="1E2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7892" y="1163380"/>
          <a:ext cx="8128216" cy="259250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4479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479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323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89797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</a:t>
                      </a: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142">
                <a:tc row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Комплект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школьно-письменных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принадлежностей</a:t>
                      </a: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ля обучающихся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5 по 9 классы включительно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Рюкзак (для девочки или мальчика)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Простые тетради (12 листов)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Общая тетрадь (24 листов)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Пенал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Альбом для рисования (48 листов)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Шариковая ручка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Простой карандаш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Обложки (для тетрадей и (или) книг)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Линейка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Ластик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000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324014" y="467142"/>
            <a:ext cx="7799832" cy="487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ПП №1032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АӘК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санаты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материалдық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кеңсе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</a:t>
            </a:r>
            <a:r>
              <a:rPr lang="ru-RU" sz="2400" b="1" dirty="0">
                <a:ln w="13462">
                  <a:noFill/>
                  <a:prstDash val="solid"/>
                </a:ln>
                <a:solidFill>
                  <a:srgbClr val="1E2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b="1" dirty="0">
              <a:ln w="13462">
                <a:noFill/>
                <a:prstDash val="solid"/>
              </a:ln>
              <a:solidFill>
                <a:srgbClr val="1E2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7892" y="1163380"/>
          <a:ext cx="8128216" cy="259250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4479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479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323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89797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142">
                <a:tc row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Комплект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школьно-письменных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принадлежностей</a:t>
                      </a: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ля обучающихся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10 по 11 классы включительно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Рюкзак (для девочки или мальчика)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Простые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тетради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(12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листов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Общая тетрадь (36 листов)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Пенал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Шариковая ручка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Простой карандаш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Обложки (для тетрадей и (или) книг)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Линейка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Циркуль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7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indent="450215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Ластик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438" marR="3438" marT="3438" marB="3438" anchor="ctr"/>
                </a:tc>
                <a:tc>
                  <a:txBody>
                    <a:bodyPr/>
                    <a:lstStyle/>
                    <a:p>
                      <a:pPr marL="12700" indent="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4756" marR="24756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464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1157</TotalTime>
  <Words>1114</Words>
  <Application>Microsoft Office PowerPoint</Application>
  <PresentationFormat>Экран (16:9)</PresentationFormat>
  <Paragraphs>180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2022-2023 оқу жылында жалпыға бірдей білім беру қорынан білім алушылардың жекелеген санаттарына материалдық көмек, тегін тамақ беру туралы</vt:lpstr>
      <vt:lpstr>Презентация PowerPoint</vt:lpstr>
      <vt:lpstr>Презентация PowerPoint</vt:lpstr>
      <vt:lpstr>Материалдық көмек (ПП РК № 64)</vt:lpstr>
      <vt:lpstr>Кепілдендірілген әлеуметтік пакет (ПП РК № 1032)</vt:lpstr>
      <vt:lpstr>Презентация PowerPoint</vt:lpstr>
      <vt:lpstr>Презентация PowerPoint</vt:lpstr>
      <vt:lpstr>Презентация PowerPoint</vt:lpstr>
      <vt:lpstr>Презентация PowerPoint</vt:lpstr>
      <vt:lpstr>Материалдық көмек (ПП РК № 64)</vt:lpstr>
      <vt:lpstr>Көмек көрсету алгоритмі (ПП РК № 64)</vt:lpstr>
      <vt:lpstr>Презентация PowerPoint</vt:lpstr>
      <vt:lpstr>Өтінішке растайтын құжаттар (ҚР № 64 ПП)қоса беріледі: :</vt:lpstr>
      <vt:lpstr>Отбасының материалдық-тұрмыстық жағдайын тексеру (№64 ҚРКБ)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77</cp:revision>
  <dcterms:created xsi:type="dcterms:W3CDTF">2018-09-04T12:10:47Z</dcterms:created>
  <dcterms:modified xsi:type="dcterms:W3CDTF">2022-11-30T03:45:49Z</dcterms:modified>
</cp:coreProperties>
</file>